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65" r:id="rId2"/>
    <p:sldId id="348" r:id="rId3"/>
    <p:sldId id="266" r:id="rId4"/>
    <p:sldId id="349" r:id="rId5"/>
    <p:sldId id="350" r:id="rId6"/>
    <p:sldId id="351" r:id="rId7"/>
    <p:sldId id="352" r:id="rId8"/>
    <p:sldId id="353" r:id="rId9"/>
    <p:sldId id="354" r:id="rId10"/>
    <p:sldId id="355" r:id="rId11"/>
    <p:sldId id="356" r:id="rId12"/>
    <p:sldId id="357" r:id="rId13"/>
    <p:sldId id="358" r:id="rId14"/>
    <p:sldId id="285" r:id="rId15"/>
    <p:sldId id="290" r:id="rId16"/>
    <p:sldId id="296" r:id="rId17"/>
    <p:sldId id="297" r:id="rId18"/>
    <p:sldId id="298" r:id="rId19"/>
    <p:sldId id="299" r:id="rId20"/>
    <p:sldId id="300" r:id="rId21"/>
    <p:sldId id="342" r:id="rId22"/>
    <p:sldId id="301" r:id="rId23"/>
    <p:sldId id="302" r:id="rId24"/>
    <p:sldId id="361" r:id="rId25"/>
    <p:sldId id="360" r:id="rId26"/>
    <p:sldId id="303" r:id="rId27"/>
    <p:sldId id="304" r:id="rId28"/>
    <p:sldId id="305" r:id="rId29"/>
    <p:sldId id="359" r:id="rId30"/>
    <p:sldId id="286" r:id="rId31"/>
    <p:sldId id="291" r:id="rId32"/>
    <p:sldId id="306" r:id="rId33"/>
    <p:sldId id="310" r:id="rId34"/>
    <p:sldId id="308" r:id="rId35"/>
    <p:sldId id="313" r:id="rId36"/>
    <p:sldId id="362" r:id="rId37"/>
    <p:sldId id="314" r:id="rId38"/>
    <p:sldId id="309" r:id="rId39"/>
    <p:sldId id="315" r:id="rId40"/>
    <p:sldId id="316" r:id="rId41"/>
    <p:sldId id="317" r:id="rId42"/>
    <p:sldId id="318" r:id="rId43"/>
    <p:sldId id="319" r:id="rId44"/>
    <p:sldId id="287" r:id="rId45"/>
    <p:sldId id="292" r:id="rId46"/>
    <p:sldId id="321" r:id="rId47"/>
    <p:sldId id="322" r:id="rId48"/>
    <p:sldId id="323" r:id="rId49"/>
    <p:sldId id="320" r:id="rId50"/>
    <p:sldId id="343" r:id="rId51"/>
    <p:sldId id="328" r:id="rId52"/>
    <p:sldId id="363" r:id="rId53"/>
    <p:sldId id="364" r:id="rId54"/>
    <p:sldId id="344" r:id="rId55"/>
    <p:sldId id="345" r:id="rId56"/>
    <p:sldId id="346" r:id="rId57"/>
    <p:sldId id="327" r:id="rId58"/>
    <p:sldId id="324" r:id="rId59"/>
    <p:sldId id="330" r:id="rId60"/>
    <p:sldId id="331" r:id="rId61"/>
    <p:sldId id="332" r:id="rId62"/>
    <p:sldId id="333" r:id="rId63"/>
    <p:sldId id="334" r:id="rId64"/>
    <p:sldId id="335" r:id="rId65"/>
    <p:sldId id="288" r:id="rId66"/>
    <p:sldId id="293" r:id="rId67"/>
    <p:sldId id="347" r:id="rId68"/>
    <p:sldId id="336" r:id="rId69"/>
    <p:sldId id="337" r:id="rId70"/>
    <p:sldId id="338" r:id="rId71"/>
    <p:sldId id="339" r:id="rId72"/>
    <p:sldId id="340" r:id="rId73"/>
    <p:sldId id="289" r:id="rId74"/>
    <p:sldId id="365" r:id="rId75"/>
    <p:sldId id="263" r:id="rId76"/>
    <p:sldId id="273" r:id="rId7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307D"/>
    <a:srgbClr val="404040"/>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86" autoAdjust="0"/>
    <p:restoredTop sz="82770"/>
  </p:normalViewPr>
  <p:slideViewPr>
    <p:cSldViewPr snapToGrid="0" showGuides="1">
      <p:cViewPr>
        <p:scale>
          <a:sx n="85" d="100"/>
          <a:sy n="85" d="100"/>
        </p:scale>
        <p:origin x="1448" y="1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notesMaster" Target="notesMasters/notesMaster1.xml"/><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5178F4-C18B-48EC-9055-35D023B30368}" type="datetimeFigureOut">
              <a:rPr lang="zh-CN" altLang="en-US" smtClean="0"/>
              <a:t>17/10/21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16E15A-D7A9-4169-A7C2-BCB1B8BA29D0}" type="slidenum">
              <a:rPr lang="zh-CN" altLang="en-US" smtClean="0"/>
              <a:t>‹#›</a:t>
            </a:fld>
            <a:endParaRPr lang="zh-CN" altLang="en-US"/>
          </a:p>
        </p:txBody>
      </p:sp>
    </p:spTree>
    <p:extLst>
      <p:ext uri="{BB962C8B-B14F-4D97-AF65-F5344CB8AC3E}">
        <p14:creationId xmlns:p14="http://schemas.microsoft.com/office/powerpoint/2010/main" val="1372084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大家好</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感谢大家参加我的博士论文预答辩，我是</a:t>
            </a:r>
            <a:r>
              <a:rPr lang="en-US" altLang="zh-CN" sz="1200" kern="1200" dirty="0" smtClean="0">
                <a:solidFill>
                  <a:schemeClr val="tx1"/>
                </a:solidFill>
                <a:latin typeface="+mn-lt"/>
                <a:ea typeface="+mn-ea"/>
                <a:cs typeface="+mn-cs"/>
              </a:rPr>
              <a:t>2011</a:t>
            </a:r>
            <a:r>
              <a:rPr lang="zh-CN" altLang="en-US" sz="1200" kern="1200" dirty="0" smtClean="0">
                <a:solidFill>
                  <a:schemeClr val="tx1"/>
                </a:solidFill>
                <a:latin typeface="+mn-lt"/>
                <a:ea typeface="+mn-ea"/>
                <a:cs typeface="+mn-cs"/>
              </a:rPr>
              <a:t>级直博生王振扬，博士论文题目是</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卷积神经网络：组合卷积结构、随机区域池化和模型压缩</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，指导教师 邓志东教授。</a:t>
            </a:r>
          </a:p>
        </p:txBody>
      </p:sp>
      <p:sp>
        <p:nvSpPr>
          <p:cNvPr id="4" name="幻灯片编号占位符 3"/>
          <p:cNvSpPr>
            <a:spLocks noGrp="1"/>
          </p:cNvSpPr>
          <p:nvPr>
            <p:ph type="sldNum" sz="quarter" idx="10"/>
          </p:nvPr>
        </p:nvSpPr>
        <p:spPr/>
        <p:txBody>
          <a:bodyPr/>
          <a:lstStyle/>
          <a:p>
            <a:fld id="{2E16E15A-D7A9-4169-A7C2-BCB1B8BA29D0}" type="slidenum">
              <a:rPr lang="zh-CN" altLang="en-US" smtClean="0"/>
              <a:t>1</a:t>
            </a:fld>
            <a:endParaRPr lang="zh-CN" altLang="en-US"/>
          </a:p>
        </p:txBody>
      </p:sp>
    </p:spTree>
    <p:extLst>
      <p:ext uri="{BB962C8B-B14F-4D97-AF65-F5344CB8AC3E}">
        <p14:creationId xmlns:p14="http://schemas.microsoft.com/office/powerpoint/2010/main" val="593227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正则化方法可以有效地抑制过拟合现象。</a:t>
            </a:r>
            <a:r>
              <a:rPr lang="en-US" altLang="zh-CN" sz="1200" kern="1200" dirty="0" smtClean="0">
                <a:solidFill>
                  <a:schemeClr val="tx1"/>
                </a:solidFill>
                <a:effectLst/>
                <a:latin typeface="+mn-lt"/>
                <a:ea typeface="+mn-ea"/>
                <a:cs typeface="+mn-cs"/>
              </a:rPr>
              <a:t>Dropout </a:t>
            </a:r>
            <a:r>
              <a:rPr lang="zh-CN" altLang="en-US" sz="1200" kern="1200" dirty="0" smtClean="0">
                <a:solidFill>
                  <a:schemeClr val="tx1"/>
                </a:solidFill>
                <a:effectLst/>
                <a:latin typeface="+mn-lt"/>
                <a:ea typeface="+mn-ea"/>
                <a:cs typeface="+mn-cs"/>
              </a:rPr>
              <a:t>是 </a:t>
            </a:r>
            <a:r>
              <a:rPr lang="en-US" altLang="zh-CN" sz="1200" kern="1200" dirty="0" smtClean="0">
                <a:solidFill>
                  <a:schemeClr val="tx1"/>
                </a:solidFill>
                <a:effectLst/>
                <a:latin typeface="+mn-lt"/>
                <a:ea typeface="+mn-ea"/>
                <a:cs typeface="+mn-cs"/>
              </a:rPr>
              <a:t>Hinton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[47] </a:t>
            </a:r>
            <a:r>
              <a:rPr lang="zh-CN" altLang="en-US" sz="1200" kern="1200" dirty="0" smtClean="0">
                <a:solidFill>
                  <a:schemeClr val="tx1"/>
                </a:solidFill>
                <a:effectLst/>
                <a:latin typeface="+mn-lt"/>
                <a:ea typeface="+mn-ea"/>
                <a:cs typeface="+mn-cs"/>
              </a:rPr>
              <a:t>首次提出 的防止网络过拟合的方法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随机地抑制网络一部分激活值</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对输出结果进行正则 化。</a:t>
            </a:r>
            <a:r>
              <a:rPr lang="en-US" altLang="zh-CN" sz="1200" kern="1200" dirty="0" smtClean="0">
                <a:solidFill>
                  <a:schemeClr val="tx1"/>
                </a:solidFill>
                <a:effectLst/>
                <a:latin typeface="+mn-lt"/>
                <a:ea typeface="+mn-ea"/>
                <a:cs typeface="+mn-cs"/>
              </a:rPr>
              <a:t>Dropout </a:t>
            </a:r>
            <a:r>
              <a:rPr lang="zh-CN" altLang="en-US" sz="1200" kern="1200" dirty="0" smtClean="0">
                <a:solidFill>
                  <a:schemeClr val="tx1"/>
                </a:solidFill>
                <a:effectLst/>
                <a:latin typeface="+mn-lt"/>
                <a:ea typeface="+mn-ea"/>
                <a:cs typeface="+mn-cs"/>
              </a:rPr>
              <a:t>可以防止网络在分类过程中过多地依赖于一个或一小部分神经元</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强 制网络可以在丢失一部分信息的情况下依然作出正确的预测。此外</a:t>
            </a:r>
            <a:r>
              <a:rPr lang="en-US" altLang="zh-CN" sz="1200" kern="1200" dirty="0" smtClean="0">
                <a:solidFill>
                  <a:schemeClr val="tx1"/>
                </a:solidFill>
                <a:effectLst/>
                <a:latin typeface="+mn-lt"/>
                <a:ea typeface="+mn-ea"/>
                <a:cs typeface="+mn-cs"/>
              </a:rPr>
              <a:t>,Dropout </a:t>
            </a:r>
            <a:r>
              <a:rPr lang="zh-CN" altLang="en-US" sz="1200" kern="1200" dirty="0" smtClean="0">
                <a:solidFill>
                  <a:schemeClr val="tx1"/>
                </a:solidFill>
                <a:effectLst/>
                <a:latin typeface="+mn-lt"/>
                <a:ea typeface="+mn-ea"/>
                <a:cs typeface="+mn-cs"/>
              </a:rPr>
              <a:t>也可 以理解过一种模型平均技术。自 </a:t>
            </a:r>
            <a:r>
              <a:rPr lang="en-US" altLang="zh-CN" sz="1200" kern="1200" dirty="0" smtClean="0">
                <a:solidFill>
                  <a:schemeClr val="tx1"/>
                </a:solidFill>
                <a:effectLst/>
                <a:latin typeface="+mn-lt"/>
                <a:ea typeface="+mn-ea"/>
                <a:cs typeface="+mn-cs"/>
              </a:rPr>
              <a:t>Dropout </a:t>
            </a:r>
            <a:r>
              <a:rPr lang="zh-CN" altLang="en-US" sz="1200" kern="1200" dirty="0" smtClean="0">
                <a:solidFill>
                  <a:schemeClr val="tx1"/>
                </a:solidFill>
                <a:effectLst/>
                <a:latin typeface="+mn-lt"/>
                <a:ea typeface="+mn-ea"/>
                <a:cs typeface="+mn-cs"/>
              </a:rPr>
              <a:t>提出以来</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出现了很多改进版本</a:t>
            </a:r>
            <a:r>
              <a:rPr lang="en-US" altLang="zh-CN" sz="1200" kern="1200" dirty="0" smtClean="0">
                <a:solidFill>
                  <a:schemeClr val="tx1"/>
                </a:solidFill>
                <a:effectLst/>
                <a:latin typeface="+mn-lt"/>
                <a:ea typeface="+mn-ea"/>
                <a:cs typeface="+mn-cs"/>
              </a:rPr>
              <a:t>,Wang </a:t>
            </a:r>
            <a:r>
              <a:rPr lang="zh-CN" altLang="en-US" sz="1200" kern="1200" dirty="0" smtClean="0">
                <a:solidFill>
                  <a:schemeClr val="tx1"/>
                </a:solidFill>
                <a:effectLst/>
                <a:latin typeface="+mn-lt"/>
                <a:ea typeface="+mn-ea"/>
                <a:cs typeface="+mn-cs"/>
              </a:rPr>
              <a:t>等 人</a:t>
            </a:r>
            <a:r>
              <a:rPr lang="en-US" altLang="zh-CN" sz="1200" kern="1200" dirty="0" smtClean="0">
                <a:solidFill>
                  <a:schemeClr val="tx1"/>
                </a:solidFill>
                <a:effectLst/>
                <a:latin typeface="+mn-lt"/>
                <a:ea typeface="+mn-ea"/>
                <a:cs typeface="+mn-cs"/>
              </a:rPr>
              <a:t>[48] </a:t>
            </a:r>
            <a:r>
              <a:rPr lang="zh-CN" altLang="en-US" sz="1200" kern="1200" dirty="0" smtClean="0">
                <a:solidFill>
                  <a:schemeClr val="tx1"/>
                </a:solidFill>
                <a:effectLst/>
                <a:latin typeface="+mn-lt"/>
                <a:ea typeface="+mn-ea"/>
                <a:cs typeface="+mn-cs"/>
              </a:rPr>
              <a:t>提出快速 </a:t>
            </a:r>
            <a:r>
              <a:rPr lang="en-US" altLang="zh-CN" sz="1200" kern="1200" dirty="0" smtClean="0">
                <a:solidFill>
                  <a:schemeClr val="tx1"/>
                </a:solidFill>
                <a:effectLst/>
                <a:latin typeface="+mn-lt"/>
                <a:ea typeface="+mn-ea"/>
                <a:cs typeface="+mn-cs"/>
              </a:rPr>
              <a:t>Dropout </a:t>
            </a:r>
            <a:r>
              <a:rPr lang="zh-CN" altLang="en-US" sz="1200" kern="1200" dirty="0" smtClean="0">
                <a:solidFill>
                  <a:schemeClr val="tx1"/>
                </a:solidFill>
                <a:effectLst/>
                <a:latin typeface="+mn-lt"/>
                <a:ea typeface="+mn-ea"/>
                <a:cs typeface="+mn-cs"/>
              </a:rPr>
              <a:t>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采用高斯估计来取代蒙特卡洛采样</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来提高网络的训 练速度。</a:t>
            </a:r>
            <a:r>
              <a:rPr lang="en-US" altLang="zh-CN" sz="1200" kern="1200" dirty="0" smtClean="0">
                <a:solidFill>
                  <a:schemeClr val="tx1"/>
                </a:solidFill>
                <a:effectLst/>
                <a:latin typeface="+mn-lt"/>
                <a:ea typeface="+mn-ea"/>
                <a:cs typeface="+mn-cs"/>
              </a:rPr>
              <a:t>Ba </a:t>
            </a:r>
            <a:r>
              <a:rPr lang="zh-CN" altLang="en-US" sz="1200" kern="1200" dirty="0" smtClean="0">
                <a:solidFill>
                  <a:schemeClr val="tx1"/>
                </a:solidFill>
                <a:effectLst/>
                <a:latin typeface="+mn-lt"/>
                <a:ea typeface="+mn-ea"/>
                <a:cs typeface="+mn-cs"/>
              </a:rPr>
              <a:t>等人 </a:t>
            </a:r>
            <a:r>
              <a:rPr lang="en-US" altLang="zh-CN" sz="1200" kern="1200" dirty="0" smtClean="0">
                <a:solidFill>
                  <a:schemeClr val="tx1"/>
                </a:solidFill>
                <a:effectLst/>
                <a:latin typeface="+mn-lt"/>
                <a:ea typeface="+mn-ea"/>
                <a:cs typeface="+mn-cs"/>
              </a:rPr>
              <a:t>[49] </a:t>
            </a:r>
            <a:r>
              <a:rPr lang="zh-CN" altLang="en-US" sz="1200" kern="1200" dirty="0" smtClean="0">
                <a:solidFill>
                  <a:schemeClr val="tx1"/>
                </a:solidFill>
                <a:effectLst/>
                <a:latin typeface="+mn-lt"/>
                <a:ea typeface="+mn-ea"/>
                <a:cs typeface="+mn-cs"/>
              </a:rPr>
              <a:t>提出自适应 </a:t>
            </a:r>
            <a:r>
              <a:rPr lang="en-US" altLang="zh-CN" sz="1200" kern="1200" dirty="0" smtClean="0">
                <a:solidFill>
                  <a:schemeClr val="tx1"/>
                </a:solidFill>
                <a:effectLst/>
                <a:latin typeface="+mn-lt"/>
                <a:ea typeface="+mn-ea"/>
                <a:cs typeface="+mn-cs"/>
              </a:rPr>
              <a:t>Dropout </a:t>
            </a:r>
            <a:r>
              <a:rPr lang="zh-CN" altLang="en-US" sz="1200" kern="1200" dirty="0" smtClean="0">
                <a:solidFill>
                  <a:schemeClr val="tx1"/>
                </a:solidFill>
                <a:effectLst/>
                <a:latin typeface="+mn-lt"/>
                <a:ea typeface="+mn-ea"/>
                <a:cs typeface="+mn-cs"/>
              </a:rPr>
              <a:t>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使隐层变量的 </a:t>
            </a:r>
            <a:r>
              <a:rPr lang="en-US" altLang="zh-CN" sz="1200" kern="1200" dirty="0" smtClean="0">
                <a:solidFill>
                  <a:schemeClr val="tx1"/>
                </a:solidFill>
                <a:effectLst/>
                <a:latin typeface="+mn-lt"/>
                <a:ea typeface="+mn-ea"/>
                <a:cs typeface="+mn-cs"/>
              </a:rPr>
              <a:t>Dropout </a:t>
            </a:r>
            <a:r>
              <a:rPr lang="zh-CN" altLang="en-US" sz="1200" kern="1200" dirty="0" smtClean="0">
                <a:solidFill>
                  <a:schemeClr val="tx1"/>
                </a:solidFill>
                <a:effectLst/>
                <a:latin typeface="+mn-lt"/>
                <a:ea typeface="+mn-ea"/>
                <a:cs typeface="+mn-cs"/>
              </a:rPr>
              <a:t>比率可以通过 一个与原网络参数共享的置信网络学习得到。</a:t>
            </a:r>
            <a:r>
              <a:rPr lang="en-US" altLang="zh-CN" sz="1200" kern="1200" dirty="0" err="1" smtClean="0">
                <a:solidFill>
                  <a:schemeClr val="tx1"/>
                </a:solidFill>
                <a:effectLst/>
                <a:latin typeface="+mn-lt"/>
                <a:ea typeface="+mn-ea"/>
                <a:cs typeface="+mn-cs"/>
              </a:rPr>
              <a:t>Tompson</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 </a:t>
            </a:r>
            <a:r>
              <a:rPr lang="en-US" altLang="zh-CN" sz="1200" kern="1200" dirty="0" smtClean="0">
                <a:solidFill>
                  <a:schemeClr val="tx1"/>
                </a:solidFill>
                <a:effectLst/>
                <a:latin typeface="+mn-lt"/>
                <a:ea typeface="+mn-ea"/>
                <a:cs typeface="+mn-cs"/>
              </a:rPr>
              <a:t>[50] </a:t>
            </a:r>
            <a:r>
              <a:rPr lang="zh-CN" altLang="en-US" sz="1200" kern="1200" dirty="0" smtClean="0">
                <a:solidFill>
                  <a:schemeClr val="tx1"/>
                </a:solidFill>
                <a:effectLst/>
                <a:latin typeface="+mn-lt"/>
                <a:ea typeface="+mn-ea"/>
                <a:cs typeface="+mn-cs"/>
              </a:rPr>
              <a:t>发现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对于 </a:t>
            </a:r>
            <a:r>
              <a:rPr lang="en-US" altLang="zh-CN" sz="1200" kern="1200" dirty="0" smtClean="0">
                <a:solidFill>
                  <a:schemeClr val="tx1"/>
                </a:solidFill>
                <a:effectLst/>
                <a:latin typeface="+mn-lt"/>
                <a:ea typeface="+mn-ea"/>
                <a:cs typeface="+mn-cs"/>
              </a:rPr>
              <a:t>1×1 </a:t>
            </a:r>
            <a:r>
              <a:rPr lang="zh-CN" altLang="en-US" sz="1200" kern="1200" dirty="0" smtClean="0">
                <a:solidFill>
                  <a:schemeClr val="tx1"/>
                </a:solidFill>
                <a:effectLst/>
                <a:latin typeface="+mn-lt"/>
                <a:ea typeface="+mn-ea"/>
                <a:cs typeface="+mn-cs"/>
              </a:rPr>
              <a:t>的卷 积层进行 </a:t>
            </a:r>
            <a:r>
              <a:rPr lang="en-US" altLang="zh-CN" sz="1200" kern="1200" dirty="0" smtClean="0">
                <a:solidFill>
                  <a:schemeClr val="tx1"/>
                </a:solidFill>
                <a:effectLst/>
                <a:latin typeface="+mn-lt"/>
                <a:ea typeface="+mn-ea"/>
                <a:cs typeface="+mn-cs"/>
              </a:rPr>
              <a:t>Dropout </a:t>
            </a:r>
            <a:r>
              <a:rPr lang="zh-CN" altLang="en-US" sz="1200" kern="1200" dirty="0" smtClean="0">
                <a:solidFill>
                  <a:schemeClr val="tx1"/>
                </a:solidFill>
                <a:effectLst/>
                <a:latin typeface="+mn-lt"/>
                <a:ea typeface="+mn-ea"/>
                <a:cs typeface="+mn-cs"/>
              </a:rPr>
              <a:t>并不能有效地防止过拟合问题</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因此他们提出了 </a:t>
            </a:r>
            <a:r>
              <a:rPr lang="en-US" altLang="zh-CN" sz="1200" kern="1200" dirty="0" err="1" smtClean="0">
                <a:solidFill>
                  <a:schemeClr val="tx1"/>
                </a:solidFill>
                <a:effectLst/>
                <a:latin typeface="+mn-lt"/>
                <a:ea typeface="+mn-ea"/>
                <a:cs typeface="+mn-cs"/>
              </a:rPr>
              <a:t>SpatialDropout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方法来解决 </a:t>
            </a:r>
            <a:r>
              <a:rPr lang="en-US" altLang="zh-CN" sz="1200" kern="1200" dirty="0" smtClean="0">
                <a:solidFill>
                  <a:schemeClr val="tx1"/>
                </a:solidFill>
                <a:effectLst/>
                <a:latin typeface="+mn-lt"/>
                <a:ea typeface="+mn-ea"/>
                <a:cs typeface="+mn-cs"/>
              </a:rPr>
              <a:t>1×1 </a:t>
            </a:r>
            <a:r>
              <a:rPr lang="zh-CN" altLang="en-US" sz="1200" kern="1200" dirty="0" smtClean="0">
                <a:solidFill>
                  <a:schemeClr val="tx1"/>
                </a:solidFill>
                <a:effectLst/>
                <a:latin typeface="+mn-lt"/>
                <a:ea typeface="+mn-ea"/>
                <a:cs typeface="+mn-cs"/>
              </a:rPr>
              <a:t>的卷积的 </a:t>
            </a:r>
            <a:r>
              <a:rPr lang="en-US" altLang="zh-CN" sz="1200" kern="1200" dirty="0" smtClean="0">
                <a:solidFill>
                  <a:schemeClr val="tx1"/>
                </a:solidFill>
                <a:effectLst/>
                <a:latin typeface="+mn-lt"/>
                <a:ea typeface="+mn-ea"/>
                <a:cs typeface="+mn-cs"/>
              </a:rPr>
              <a:t>Dropout </a:t>
            </a:r>
            <a:r>
              <a:rPr lang="zh-CN" altLang="en-US" sz="1200" kern="1200" dirty="0" smtClean="0">
                <a:solidFill>
                  <a:schemeClr val="tx1"/>
                </a:solidFill>
                <a:effectLst/>
                <a:latin typeface="+mn-lt"/>
                <a:ea typeface="+mn-ea"/>
                <a:cs typeface="+mn-cs"/>
              </a:rPr>
              <a:t>问题。</a:t>
            </a:r>
            <a:r>
              <a:rPr lang="en-US" altLang="zh-CN" sz="1200" kern="1200" dirty="0" err="1" smtClean="0">
                <a:solidFill>
                  <a:schemeClr val="tx1"/>
                </a:solidFill>
                <a:effectLst/>
                <a:latin typeface="+mn-lt"/>
                <a:ea typeface="+mn-ea"/>
                <a:cs typeface="+mn-cs"/>
              </a:rPr>
              <a:t>DropConnect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也是受 </a:t>
            </a:r>
            <a:r>
              <a:rPr lang="en-US" altLang="zh-CN" sz="1200" kern="1200" dirty="0" smtClean="0">
                <a:solidFill>
                  <a:schemeClr val="tx1"/>
                </a:solidFill>
                <a:effectLst/>
                <a:latin typeface="+mn-lt"/>
                <a:ea typeface="+mn-ea"/>
                <a:cs typeface="+mn-cs"/>
              </a:rPr>
              <a:t>Dropout </a:t>
            </a:r>
            <a:r>
              <a:rPr lang="zh-CN" altLang="en-US" sz="1200" kern="1200" dirty="0" smtClean="0">
                <a:solidFill>
                  <a:schemeClr val="tx1"/>
                </a:solidFill>
                <a:effectLst/>
                <a:latin typeface="+mn-lt"/>
                <a:ea typeface="+mn-ea"/>
                <a:cs typeface="+mn-cs"/>
              </a:rPr>
              <a:t>启发的一种 防止网络过拟合的有效方法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与 </a:t>
            </a:r>
            <a:r>
              <a:rPr lang="en-US" altLang="zh-CN" sz="1200" kern="1200" dirty="0" smtClean="0">
                <a:solidFill>
                  <a:schemeClr val="tx1"/>
                </a:solidFill>
                <a:effectLst/>
                <a:latin typeface="+mn-lt"/>
                <a:ea typeface="+mn-ea"/>
                <a:cs typeface="+mn-cs"/>
              </a:rPr>
              <a:t>Dropout </a:t>
            </a:r>
            <a:r>
              <a:rPr lang="zh-CN" altLang="en-US" sz="1200" kern="1200" dirty="0" smtClean="0">
                <a:solidFill>
                  <a:schemeClr val="tx1"/>
                </a:solidFill>
                <a:effectLst/>
                <a:latin typeface="+mn-lt"/>
                <a:ea typeface="+mn-ea"/>
                <a:cs typeface="+mn-cs"/>
              </a:rPr>
              <a:t>不同的是</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DropConnect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通过随机抑制网 络的连接权来实现正则化。此外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局部响应正则化</a:t>
            </a:r>
            <a:r>
              <a:rPr lang="en-US" altLang="zh-CN" sz="1200" kern="1200" dirty="0" smtClean="0">
                <a:solidFill>
                  <a:schemeClr val="tx1"/>
                </a:solidFill>
                <a:effectLst/>
                <a:latin typeface="+mn-lt"/>
                <a:ea typeface="+mn-ea"/>
                <a:cs typeface="+mn-cs"/>
              </a:rPr>
              <a:t>(Local Response Normalization, LRN)</a:t>
            </a:r>
            <a:r>
              <a:rPr lang="zh-CN" altLang="en-US" sz="1200" kern="1200" dirty="0" smtClean="0">
                <a:solidFill>
                  <a:schemeClr val="tx1"/>
                </a:solidFill>
                <a:effectLst/>
                <a:latin typeface="+mn-lt"/>
                <a:ea typeface="+mn-ea"/>
                <a:cs typeface="+mn-cs"/>
              </a:rPr>
              <a:t>通过引入特征间的竞争来实现正则化的效果</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通过让激活值在多个通道的 局部区域相互竞争</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来实现正则化的目的。批正则化</a:t>
            </a:r>
            <a:r>
              <a:rPr lang="en-US" altLang="zh-CN" sz="1200" kern="1200" dirty="0" smtClean="0">
                <a:solidFill>
                  <a:schemeClr val="tx1"/>
                </a:solidFill>
                <a:effectLst/>
                <a:latin typeface="+mn-lt"/>
                <a:ea typeface="+mn-ea"/>
                <a:cs typeface="+mn-cs"/>
              </a:rPr>
              <a:t>(Batch </a:t>
            </a:r>
            <a:r>
              <a:rPr lang="en-US" altLang="zh-CN" sz="1200" kern="1200" dirty="0" err="1" smtClean="0">
                <a:solidFill>
                  <a:schemeClr val="tx1"/>
                </a:solidFill>
                <a:effectLst/>
                <a:latin typeface="+mn-lt"/>
                <a:ea typeface="+mn-ea"/>
                <a:cs typeface="+mn-cs"/>
              </a:rPr>
              <a:t>Normalization,BN</a:t>
            </a:r>
            <a:r>
              <a:rPr lang="en-US" altLang="zh-CN" sz="1200" kern="1200" dirty="0" smtClean="0">
                <a:solidFill>
                  <a:schemeClr val="tx1"/>
                </a:solidFill>
                <a:effectLst/>
                <a:latin typeface="+mn-lt"/>
                <a:ea typeface="+mn-ea"/>
                <a:cs typeface="+mn-cs"/>
              </a:rPr>
              <a:t>) [51] </a:t>
            </a:r>
            <a:r>
              <a:rPr lang="zh-CN" altLang="en-US" sz="1200" kern="1200" dirty="0" smtClean="0">
                <a:solidFill>
                  <a:schemeClr val="tx1"/>
                </a:solidFill>
                <a:effectLst/>
                <a:latin typeface="+mn-lt"/>
                <a:ea typeface="+mn-ea"/>
                <a:cs typeface="+mn-cs"/>
              </a:rPr>
              <a:t>是跃飞 </a:t>
            </a:r>
            <a:r>
              <a:rPr lang="en-US" altLang="zh-CN" sz="1200" kern="1200" dirty="0" err="1" smtClean="0">
                <a:solidFill>
                  <a:schemeClr val="tx1"/>
                </a:solidFill>
                <a:effectLst/>
                <a:latin typeface="+mn-lt"/>
                <a:ea typeface="+mn-ea"/>
                <a:cs typeface="+mn-cs"/>
              </a:rPr>
              <a:t>Ioffe</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等人提出</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批正则化以批为单位对特征的均值和方差进行估计</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用估计 的均值和方差对特征进行零均值标准化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通过对输出特征进行约束来实现正则化 的目的。 </a:t>
            </a: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10</a:t>
            </a:fld>
            <a:endParaRPr lang="zh-CN" altLang="en-US"/>
          </a:p>
        </p:txBody>
      </p:sp>
    </p:spTree>
    <p:extLst>
      <p:ext uri="{BB962C8B-B14F-4D97-AF65-F5344CB8AC3E}">
        <p14:creationId xmlns:p14="http://schemas.microsoft.com/office/powerpoint/2010/main" val="1593503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对于卷积神经网络的训练</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主要涉及参数的初始化与更新方法。卷积神经网络 具有大量的参数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一组好的初始化参数可以加快网络的收敛</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Krizhevsky</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[19] </a:t>
            </a:r>
            <a:r>
              <a:rPr lang="zh-CN" altLang="en-US" sz="1200" kern="1200" dirty="0" smtClean="0">
                <a:solidFill>
                  <a:schemeClr val="tx1"/>
                </a:solidFill>
                <a:effectLst/>
                <a:latin typeface="+mn-lt"/>
                <a:ea typeface="+mn-ea"/>
                <a:cs typeface="+mn-cs"/>
              </a:rPr>
              <a:t>采用一个均值为 </a:t>
            </a:r>
            <a:r>
              <a:rPr lang="en-US" altLang="zh-CN" sz="1200" kern="1200" dirty="0" smtClean="0">
                <a:solidFill>
                  <a:schemeClr val="tx1"/>
                </a:solidFill>
                <a:effectLst/>
                <a:latin typeface="+mn-lt"/>
                <a:ea typeface="+mn-ea"/>
                <a:cs typeface="+mn-cs"/>
              </a:rPr>
              <a:t>0 </a:t>
            </a:r>
            <a:r>
              <a:rPr lang="zh-CN" altLang="en-US" sz="1200" kern="1200" dirty="0" smtClean="0">
                <a:solidFill>
                  <a:schemeClr val="tx1"/>
                </a:solidFill>
                <a:effectLst/>
                <a:latin typeface="+mn-lt"/>
                <a:ea typeface="+mn-ea"/>
                <a:cs typeface="+mn-cs"/>
              </a:rPr>
              <a:t>标准差为 </a:t>
            </a:r>
            <a:r>
              <a:rPr lang="en-US" altLang="zh-CN" sz="1200" kern="1200" dirty="0" smtClean="0">
                <a:solidFill>
                  <a:schemeClr val="tx1"/>
                </a:solidFill>
                <a:effectLst/>
                <a:latin typeface="+mn-lt"/>
                <a:ea typeface="+mn-ea"/>
                <a:cs typeface="+mn-cs"/>
              </a:rPr>
              <a:t>0.01 </a:t>
            </a:r>
            <a:r>
              <a:rPr lang="zh-CN" altLang="en-US" sz="1200" kern="1200" dirty="0" smtClean="0">
                <a:solidFill>
                  <a:schemeClr val="tx1"/>
                </a:solidFill>
                <a:effectLst/>
                <a:latin typeface="+mn-lt"/>
                <a:ea typeface="+mn-ea"/>
                <a:cs typeface="+mn-cs"/>
              </a:rPr>
              <a:t>的高斯函数对参数进行随机初始化。</a:t>
            </a:r>
            <a:r>
              <a:rPr lang="en-US" altLang="zh-CN" sz="1200" kern="1200" dirty="0" err="1" smtClean="0">
                <a:solidFill>
                  <a:schemeClr val="tx1"/>
                </a:solidFill>
                <a:effectLst/>
                <a:latin typeface="+mn-lt"/>
                <a:ea typeface="+mn-ea"/>
                <a:cs typeface="+mn-cs"/>
              </a:rPr>
              <a:t>Glorot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 人</a:t>
            </a:r>
            <a:r>
              <a:rPr lang="en-US" altLang="zh-CN" sz="1200" kern="1200" dirty="0" smtClean="0">
                <a:solidFill>
                  <a:schemeClr val="tx1"/>
                </a:solidFill>
                <a:effectLst/>
                <a:latin typeface="+mn-lt"/>
                <a:ea typeface="+mn-ea"/>
                <a:cs typeface="+mn-cs"/>
              </a:rPr>
              <a:t>[52] </a:t>
            </a:r>
            <a:r>
              <a:rPr lang="zh-CN" altLang="en-US" sz="1200" kern="1200" dirty="0" smtClean="0">
                <a:solidFill>
                  <a:schemeClr val="tx1"/>
                </a:solidFill>
                <a:effectLst/>
                <a:latin typeface="+mn-lt"/>
                <a:ea typeface="+mn-ea"/>
                <a:cs typeface="+mn-cs"/>
              </a:rPr>
              <a:t>提出 </a:t>
            </a:r>
            <a:r>
              <a:rPr lang="en-US" altLang="zh-CN" sz="1200" kern="1200" dirty="0" smtClean="0">
                <a:solidFill>
                  <a:schemeClr val="tx1"/>
                </a:solidFill>
                <a:effectLst/>
                <a:latin typeface="+mn-lt"/>
                <a:ea typeface="+mn-ea"/>
                <a:cs typeface="+mn-cs"/>
              </a:rPr>
              <a:t>Xavier </a:t>
            </a:r>
            <a:r>
              <a:rPr lang="zh-CN" altLang="en-US" sz="1200" kern="1200" dirty="0" smtClean="0">
                <a:solidFill>
                  <a:schemeClr val="tx1"/>
                </a:solidFill>
                <a:effectLst/>
                <a:latin typeface="+mn-lt"/>
                <a:ea typeface="+mn-ea"/>
                <a:cs typeface="+mn-cs"/>
              </a:rPr>
              <a:t>方法对高斯初始化进行了改进</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通过网络输入输出神经元的个 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来调整网络参数初始化的幅度</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即采用一个以 </a:t>
            </a:r>
            <a:r>
              <a:rPr lang="en-US" altLang="zh-CN" sz="1200" kern="1200" dirty="0" smtClean="0">
                <a:solidFill>
                  <a:schemeClr val="tx1"/>
                </a:solidFill>
                <a:effectLst/>
                <a:latin typeface="+mn-lt"/>
                <a:ea typeface="+mn-ea"/>
                <a:cs typeface="+mn-cs"/>
              </a:rPr>
              <a:t>0 </a:t>
            </a:r>
            <a:r>
              <a:rPr lang="zh-CN" altLang="en-US" sz="1200" kern="1200" dirty="0" smtClean="0">
                <a:solidFill>
                  <a:schemeClr val="tx1"/>
                </a:solidFill>
                <a:effectLst/>
                <a:latin typeface="+mn-lt"/>
                <a:ea typeface="+mn-ea"/>
                <a:cs typeface="+mn-cs"/>
              </a:rPr>
              <a:t>为均值 </a:t>
            </a:r>
            <a:r>
              <a:rPr lang="en-US" altLang="zh-CN" sz="1200" kern="1200" dirty="0" smtClean="0">
                <a:solidFill>
                  <a:schemeClr val="tx1"/>
                </a:solidFill>
                <a:effectLst/>
                <a:latin typeface="+mn-lt"/>
                <a:ea typeface="+mn-ea"/>
                <a:cs typeface="+mn-cs"/>
              </a:rPr>
              <a:t>2/(</a:t>
            </a:r>
            <a:r>
              <a:rPr lang="en-US" altLang="zh-CN" sz="1200" i="1" kern="1200" dirty="0" err="1" smtClean="0">
                <a:solidFill>
                  <a:schemeClr val="tx1"/>
                </a:solidFill>
                <a:effectLst/>
                <a:latin typeface="+mn-lt"/>
                <a:ea typeface="+mn-ea"/>
                <a:cs typeface="+mn-cs"/>
              </a:rPr>
              <a:t>n</a:t>
            </a:r>
            <a:r>
              <a:rPr lang="en-US" altLang="zh-CN" sz="1200" kern="1200" dirty="0" err="1" smtClean="0">
                <a:solidFill>
                  <a:schemeClr val="tx1"/>
                </a:solidFill>
                <a:effectLst/>
                <a:latin typeface="+mn-lt"/>
                <a:ea typeface="+mn-ea"/>
                <a:cs typeface="+mn-cs"/>
              </a:rPr>
              <a:t>in</a:t>
            </a:r>
            <a:r>
              <a:rPr lang="en-US" altLang="zh-CN" sz="1200" kern="1200" dirty="0" smtClean="0">
                <a:solidFill>
                  <a:schemeClr val="tx1"/>
                </a:solidFill>
                <a:effectLst/>
                <a:latin typeface="+mn-lt"/>
                <a:ea typeface="+mn-ea"/>
                <a:cs typeface="+mn-cs"/>
              </a:rPr>
              <a:t> + </a:t>
            </a:r>
            <a:r>
              <a:rPr lang="en-US" altLang="zh-CN" sz="1200" i="1" kern="1200" dirty="0" err="1" smtClean="0">
                <a:solidFill>
                  <a:schemeClr val="tx1"/>
                </a:solidFill>
                <a:effectLst/>
                <a:latin typeface="+mn-lt"/>
                <a:ea typeface="+mn-ea"/>
                <a:cs typeface="+mn-cs"/>
              </a:rPr>
              <a:t>n</a:t>
            </a:r>
            <a:r>
              <a:rPr lang="en-US" altLang="zh-CN" sz="1200" kern="1200" dirty="0" err="1" smtClean="0">
                <a:solidFill>
                  <a:schemeClr val="tx1"/>
                </a:solidFill>
                <a:effectLst/>
                <a:latin typeface="+mn-lt"/>
                <a:ea typeface="+mn-ea"/>
                <a:cs typeface="+mn-cs"/>
              </a:rPr>
              <a:t>out</a:t>
            </a:r>
            <a:r>
              <a:rPr lang="en-US" altLang="zh-CN" sz="1200" kern="1200" dirty="0" smtClean="0">
                <a:solidFill>
                  <a:schemeClr val="tx1"/>
                </a:solidFill>
                <a:effectLst/>
                <a:latin typeface="+mn-lt"/>
                <a:ea typeface="+mn-ea"/>
                <a:cs typeface="+mn-cs"/>
              </a:rPr>
              <a:t> ) </a:t>
            </a:r>
            <a:r>
              <a:rPr lang="zh-CN" altLang="en-US" sz="1200" kern="1200" dirty="0" smtClean="0">
                <a:solidFill>
                  <a:schemeClr val="tx1"/>
                </a:solidFill>
                <a:effectLst/>
                <a:latin typeface="+mn-lt"/>
                <a:ea typeface="+mn-ea"/>
                <a:cs typeface="+mn-cs"/>
              </a:rPr>
              <a:t>为标准 差的高斯函数对网络参数进行初始化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其中 </a:t>
            </a:r>
            <a:r>
              <a:rPr lang="en-US" altLang="zh-CN" sz="1200" i="1" kern="1200" dirty="0" err="1" smtClean="0">
                <a:solidFill>
                  <a:schemeClr val="tx1"/>
                </a:solidFill>
                <a:effectLst/>
                <a:latin typeface="+mn-lt"/>
                <a:ea typeface="+mn-ea"/>
                <a:cs typeface="+mn-cs"/>
              </a:rPr>
              <a:t>n</a:t>
            </a:r>
            <a:r>
              <a:rPr lang="en-US" altLang="zh-CN" sz="1200" kern="1200" dirty="0" err="1" smtClean="0">
                <a:solidFill>
                  <a:schemeClr val="tx1"/>
                </a:solidFill>
                <a:effectLst/>
                <a:latin typeface="+mn-lt"/>
                <a:ea typeface="+mn-ea"/>
                <a:cs typeface="+mn-cs"/>
              </a:rPr>
              <a:t>in</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和 </a:t>
            </a:r>
            <a:r>
              <a:rPr lang="en-US" altLang="zh-CN" sz="1200" i="1" kern="1200" dirty="0" err="1" smtClean="0">
                <a:solidFill>
                  <a:schemeClr val="tx1"/>
                </a:solidFill>
                <a:effectLst/>
                <a:latin typeface="+mn-lt"/>
                <a:ea typeface="+mn-ea"/>
                <a:cs typeface="+mn-cs"/>
              </a:rPr>
              <a:t>n</a:t>
            </a:r>
            <a:r>
              <a:rPr lang="en-US" altLang="zh-CN" sz="1200" kern="1200" dirty="0" err="1" smtClean="0">
                <a:solidFill>
                  <a:schemeClr val="tx1"/>
                </a:solidFill>
                <a:effectLst/>
                <a:latin typeface="+mn-lt"/>
                <a:ea typeface="+mn-ea"/>
                <a:cs typeface="+mn-cs"/>
              </a:rPr>
              <a:t>out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分别是输入和输出神经元 的个数。</a:t>
            </a:r>
            <a:r>
              <a:rPr lang="en-US" altLang="zh-CN" sz="1200" kern="1200" dirty="0" smtClean="0">
                <a:solidFill>
                  <a:schemeClr val="tx1"/>
                </a:solidFill>
                <a:effectLst/>
                <a:latin typeface="+mn-lt"/>
                <a:ea typeface="+mn-ea"/>
                <a:cs typeface="+mn-cs"/>
              </a:rPr>
              <a:t>He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[41] </a:t>
            </a:r>
            <a:r>
              <a:rPr lang="zh-CN" altLang="en-US" sz="1200" kern="1200" dirty="0" smtClean="0">
                <a:solidFill>
                  <a:schemeClr val="tx1"/>
                </a:solidFill>
                <a:effectLst/>
                <a:latin typeface="+mn-lt"/>
                <a:ea typeface="+mn-ea"/>
                <a:cs typeface="+mn-cs"/>
              </a:rPr>
              <a:t>在 </a:t>
            </a:r>
            <a:r>
              <a:rPr lang="en-US" altLang="zh-CN" sz="1200" kern="1200" dirty="0" smtClean="0">
                <a:solidFill>
                  <a:schemeClr val="tx1"/>
                </a:solidFill>
                <a:effectLst/>
                <a:latin typeface="+mn-lt"/>
                <a:ea typeface="+mn-ea"/>
                <a:cs typeface="+mn-cs"/>
              </a:rPr>
              <a:t>Xavier </a:t>
            </a:r>
            <a:r>
              <a:rPr lang="zh-CN" altLang="en-US" sz="1200" kern="1200" dirty="0" smtClean="0">
                <a:solidFill>
                  <a:schemeClr val="tx1"/>
                </a:solidFill>
                <a:effectLst/>
                <a:latin typeface="+mn-lt"/>
                <a:ea typeface="+mn-ea"/>
                <a:cs typeface="+mn-cs"/>
              </a:rPr>
              <a:t>基础上</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进一步考虑了 </a:t>
            </a:r>
            <a:r>
              <a:rPr lang="en-US" altLang="zh-CN" sz="1200" kern="1200" dirty="0" err="1" smtClean="0">
                <a:solidFill>
                  <a:schemeClr val="tx1"/>
                </a:solidFill>
                <a:effectLst/>
                <a:latin typeface="+mn-lt"/>
                <a:ea typeface="+mn-ea"/>
                <a:cs typeface="+mn-cs"/>
              </a:rPr>
              <a:t>ReLU</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非线性激活函数对网络 参数初始化的影响</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 </a:t>
            </a:r>
            <a:r>
              <a:rPr lang="en-US" altLang="zh-CN" sz="1200" kern="1200" dirty="0" smtClean="0">
                <a:solidFill>
                  <a:schemeClr val="tx1"/>
                </a:solidFill>
                <a:effectLst/>
                <a:latin typeface="+mn-lt"/>
                <a:ea typeface="+mn-ea"/>
                <a:cs typeface="+mn-cs"/>
              </a:rPr>
              <a:t>Xavier </a:t>
            </a:r>
            <a:r>
              <a:rPr lang="zh-CN" altLang="en-US" sz="1200" kern="1200" dirty="0" smtClean="0">
                <a:solidFill>
                  <a:schemeClr val="tx1"/>
                </a:solidFill>
                <a:effectLst/>
                <a:latin typeface="+mn-lt"/>
                <a:ea typeface="+mn-ea"/>
                <a:cs typeface="+mn-cs"/>
              </a:rPr>
              <a:t>进行改进</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适用于初始化极深的卷积神经网络并且可以快速收敛。最常见的网络参数更新方法是随机梯度下降法</a:t>
            </a:r>
            <a:r>
              <a:rPr lang="en-US" altLang="zh-CN" sz="1200" kern="1200" dirty="0" smtClean="0">
                <a:solidFill>
                  <a:schemeClr val="tx1"/>
                </a:solidFill>
                <a:effectLst/>
                <a:latin typeface="+mn-lt"/>
                <a:ea typeface="+mn-ea"/>
                <a:cs typeface="+mn-cs"/>
              </a:rPr>
              <a:t>(Stochastic Gradient </a:t>
            </a:r>
            <a:r>
              <a:rPr lang="en-US" altLang="zh-CN" sz="1200" kern="1200" dirty="0" err="1" smtClean="0">
                <a:solidFill>
                  <a:schemeClr val="tx1"/>
                </a:solidFill>
                <a:effectLst/>
                <a:latin typeface="+mn-lt"/>
                <a:ea typeface="+mn-ea"/>
                <a:cs typeface="+mn-cs"/>
              </a:rPr>
              <a:t>Descent,SGD</a:t>
            </a:r>
            <a:r>
              <a:rPr lang="en-US" altLang="zh-CN" sz="1200" kern="1200" dirty="0" smtClean="0">
                <a:solidFill>
                  <a:schemeClr val="tx1"/>
                </a:solidFill>
                <a:effectLst/>
                <a:latin typeface="+mn-lt"/>
                <a:ea typeface="+mn-ea"/>
                <a:cs typeface="+mn-cs"/>
              </a:rPr>
              <a:t>)[53],</a:t>
            </a:r>
            <a:r>
              <a:rPr lang="zh-CN" altLang="en-US" sz="1200" kern="1200" dirty="0" smtClean="0">
                <a:solidFill>
                  <a:schemeClr val="tx1"/>
                </a:solidFill>
                <a:effectLst/>
                <a:latin typeface="+mn-lt"/>
                <a:ea typeface="+mn-ea"/>
                <a:cs typeface="+mn-cs"/>
              </a:rPr>
              <a:t>它是其他参数更新方法的基础。</a:t>
            </a:r>
            <a:r>
              <a:rPr lang="en-US" altLang="zh-CN" sz="1200" kern="1200" dirty="0" smtClean="0">
                <a:solidFill>
                  <a:schemeClr val="tx1"/>
                </a:solidFill>
                <a:effectLst/>
                <a:latin typeface="+mn-lt"/>
                <a:ea typeface="+mn-ea"/>
                <a:cs typeface="+mn-cs"/>
              </a:rPr>
              <a:t>2011 </a:t>
            </a:r>
            <a:r>
              <a:rPr lang="zh-CN" altLang="en-US"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Duchi</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[54] </a:t>
            </a:r>
            <a:r>
              <a:rPr lang="zh-CN" altLang="en-US" sz="1200" kern="1200" dirty="0" smtClean="0">
                <a:solidFill>
                  <a:schemeClr val="tx1"/>
                </a:solidFill>
                <a:effectLst/>
                <a:latin typeface="+mn-lt"/>
                <a:ea typeface="+mn-ea"/>
                <a:cs typeface="+mn-cs"/>
              </a:rPr>
              <a:t>提出自 适应梯度法</a:t>
            </a:r>
            <a:r>
              <a:rPr lang="en-US" altLang="zh-CN" sz="1200" kern="1200" dirty="0" smtClean="0">
                <a:solidFill>
                  <a:schemeClr val="tx1"/>
                </a:solidFill>
                <a:effectLst/>
                <a:latin typeface="+mn-lt"/>
                <a:ea typeface="+mn-ea"/>
                <a:cs typeface="+mn-cs"/>
              </a:rPr>
              <a:t>(Adaptive Gradient),</a:t>
            </a:r>
            <a:r>
              <a:rPr lang="zh-CN" altLang="en-US" sz="1200" kern="1200" dirty="0" smtClean="0">
                <a:solidFill>
                  <a:schemeClr val="tx1"/>
                </a:solidFill>
                <a:effectLst/>
                <a:latin typeface="+mn-lt"/>
                <a:ea typeface="+mn-ea"/>
                <a:cs typeface="+mn-cs"/>
              </a:rPr>
              <a:t>通过融合梯度更新的历史信息来加快网络的收敛 速度。</a:t>
            </a:r>
            <a:r>
              <a:rPr lang="en-US" altLang="zh-CN" sz="1200" kern="1200" dirty="0" smtClean="0">
                <a:solidFill>
                  <a:schemeClr val="tx1"/>
                </a:solidFill>
                <a:effectLst/>
                <a:latin typeface="+mn-lt"/>
                <a:ea typeface="+mn-ea"/>
                <a:cs typeface="+mn-cs"/>
              </a:rPr>
              <a:t>2012 </a:t>
            </a:r>
            <a:r>
              <a:rPr lang="zh-CN" altLang="en-US"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Zeiler</a:t>
            </a:r>
            <a:r>
              <a:rPr lang="en-US" altLang="zh-CN" sz="1200" kern="1200" dirty="0" smtClean="0">
                <a:solidFill>
                  <a:schemeClr val="tx1"/>
                </a:solidFill>
                <a:effectLst/>
                <a:latin typeface="+mn-lt"/>
                <a:ea typeface="+mn-ea"/>
                <a:cs typeface="+mn-cs"/>
              </a:rPr>
              <a:t>[55] </a:t>
            </a:r>
            <a:r>
              <a:rPr lang="zh-CN" altLang="en-US" sz="1200" kern="1200" dirty="0" smtClean="0">
                <a:solidFill>
                  <a:schemeClr val="tx1"/>
                </a:solidFill>
                <a:effectLst/>
                <a:latin typeface="+mn-lt"/>
                <a:ea typeface="+mn-ea"/>
                <a:cs typeface="+mn-cs"/>
              </a:rPr>
              <a:t>提出了 </a:t>
            </a:r>
            <a:r>
              <a:rPr lang="en-US" altLang="zh-CN" sz="1200" kern="1200" dirty="0" err="1" smtClean="0">
                <a:solidFill>
                  <a:schemeClr val="tx1"/>
                </a:solidFill>
                <a:effectLst/>
                <a:latin typeface="+mn-lt"/>
                <a:ea typeface="+mn-ea"/>
                <a:cs typeface="+mn-cs"/>
              </a:rPr>
              <a:t>AdaDelta</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用于自适应地调节网络的学习率</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使网络参数的更新更加鲁棒。同年</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Tieleman</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和 </a:t>
            </a:r>
            <a:r>
              <a:rPr lang="en-US" altLang="zh-CN" sz="1200" kern="1200" dirty="0" smtClean="0">
                <a:solidFill>
                  <a:schemeClr val="tx1"/>
                </a:solidFill>
                <a:effectLst/>
                <a:latin typeface="+mn-lt"/>
                <a:ea typeface="+mn-ea"/>
                <a:cs typeface="+mn-cs"/>
              </a:rPr>
              <a:t>Hinton[56] </a:t>
            </a:r>
            <a:r>
              <a:rPr lang="zh-CN" altLang="en-US" sz="1200" kern="1200" dirty="0" smtClean="0">
                <a:solidFill>
                  <a:schemeClr val="tx1"/>
                </a:solidFill>
                <a:effectLst/>
                <a:latin typeface="+mn-lt"/>
                <a:ea typeface="+mn-ea"/>
                <a:cs typeface="+mn-cs"/>
              </a:rPr>
              <a:t>在 </a:t>
            </a:r>
            <a:r>
              <a:rPr lang="en-US" altLang="zh-CN" sz="1200" kern="1200" dirty="0" err="1" smtClean="0">
                <a:solidFill>
                  <a:schemeClr val="tx1"/>
                </a:solidFill>
                <a:effectLst/>
                <a:latin typeface="+mn-lt"/>
                <a:ea typeface="+mn-ea"/>
                <a:cs typeface="+mn-cs"/>
              </a:rPr>
              <a:t>Coursera</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公开课的讲 义上提出 </a:t>
            </a:r>
            <a:r>
              <a:rPr lang="en-US" altLang="zh-CN" sz="1200" kern="1200" dirty="0" err="1" smtClean="0">
                <a:solidFill>
                  <a:schemeClr val="tx1"/>
                </a:solidFill>
                <a:effectLst/>
                <a:latin typeface="+mn-lt"/>
                <a:ea typeface="+mn-ea"/>
                <a:cs typeface="+mn-cs"/>
              </a:rPr>
              <a:t>RMSprop</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可以自适应地更新网络的学习步长。</a:t>
            </a:r>
            <a:r>
              <a:rPr lang="en-US" altLang="zh-CN" sz="1200" kern="1200" dirty="0" smtClean="0">
                <a:solidFill>
                  <a:schemeClr val="tx1"/>
                </a:solidFill>
                <a:effectLst/>
                <a:latin typeface="+mn-lt"/>
                <a:ea typeface="+mn-ea"/>
                <a:cs typeface="+mn-cs"/>
              </a:rPr>
              <a:t>2013 </a:t>
            </a:r>
            <a:r>
              <a:rPr lang="zh-CN" altLang="en-US"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Sutskever</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[57] </a:t>
            </a:r>
            <a:r>
              <a:rPr lang="zh-CN" altLang="en-US" sz="1200" kern="1200" dirty="0" smtClean="0">
                <a:solidFill>
                  <a:schemeClr val="tx1"/>
                </a:solidFill>
                <a:effectLst/>
                <a:latin typeface="+mn-lt"/>
                <a:ea typeface="+mn-ea"/>
                <a:cs typeface="+mn-cs"/>
              </a:rPr>
              <a:t>将 </a:t>
            </a:r>
            <a:r>
              <a:rPr lang="en-US" altLang="zh-CN" sz="1200" kern="1200" dirty="0" smtClean="0">
                <a:solidFill>
                  <a:schemeClr val="tx1"/>
                </a:solidFill>
                <a:effectLst/>
                <a:latin typeface="+mn-lt"/>
                <a:ea typeface="+mn-ea"/>
                <a:cs typeface="+mn-cs"/>
              </a:rPr>
              <a:t>NAG </a:t>
            </a:r>
            <a:r>
              <a:rPr lang="zh-CN" altLang="en-US" sz="1200" kern="1200" dirty="0" smtClean="0">
                <a:solidFill>
                  <a:schemeClr val="tx1"/>
                </a:solidFill>
                <a:effectLst/>
                <a:latin typeface="+mn-lt"/>
                <a:ea typeface="+mn-ea"/>
                <a:cs typeface="+mn-cs"/>
              </a:rPr>
              <a:t>方法成功地应用于深层网络的训练</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取得了更快的网络收敛速度。 </a:t>
            </a:r>
            <a:r>
              <a:rPr lang="en-US" altLang="zh-CN" sz="1200" kern="1200" dirty="0" smtClean="0">
                <a:solidFill>
                  <a:schemeClr val="tx1"/>
                </a:solidFill>
                <a:effectLst/>
                <a:latin typeface="+mn-lt"/>
                <a:ea typeface="+mn-ea"/>
                <a:cs typeface="+mn-cs"/>
              </a:rPr>
              <a:t>2015 </a:t>
            </a:r>
            <a:r>
              <a:rPr lang="zh-CN" altLang="en-US"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Kingma</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[58] </a:t>
            </a:r>
            <a:r>
              <a:rPr lang="zh-CN" altLang="en-US" sz="1200" kern="1200" dirty="0" smtClean="0">
                <a:solidFill>
                  <a:schemeClr val="tx1"/>
                </a:solidFill>
                <a:effectLst/>
                <a:latin typeface="+mn-lt"/>
                <a:ea typeface="+mn-ea"/>
                <a:cs typeface="+mn-cs"/>
              </a:rPr>
              <a:t>提出了 </a:t>
            </a:r>
            <a:r>
              <a:rPr lang="en-US" altLang="zh-CN" sz="1200" kern="1200" dirty="0" smtClean="0">
                <a:solidFill>
                  <a:schemeClr val="tx1"/>
                </a:solidFill>
                <a:effectLst/>
                <a:latin typeface="+mn-lt"/>
                <a:ea typeface="+mn-ea"/>
                <a:cs typeface="+mn-cs"/>
              </a:rPr>
              <a:t>Adam </a:t>
            </a:r>
            <a:r>
              <a:rPr lang="zh-CN" altLang="en-US" sz="1200" kern="1200" dirty="0" smtClean="0">
                <a:solidFill>
                  <a:schemeClr val="tx1"/>
                </a:solidFill>
                <a:effectLst/>
                <a:latin typeface="+mn-lt"/>
                <a:ea typeface="+mn-ea"/>
                <a:cs typeface="+mn-cs"/>
              </a:rPr>
              <a:t>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对动量进行自适应参数估计。</a:t>
            </a:r>
            <a:r>
              <a:rPr lang="en-US" altLang="zh-CN" sz="1200" kern="1200" dirty="0" smtClean="0">
                <a:solidFill>
                  <a:schemeClr val="tx1"/>
                </a:solidFill>
                <a:effectLst/>
                <a:latin typeface="+mn-lt"/>
                <a:ea typeface="+mn-ea"/>
                <a:cs typeface="+mn-cs"/>
              </a:rPr>
              <a:t>2016 </a:t>
            </a:r>
            <a:r>
              <a:rPr lang="zh-CN" altLang="en-US"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谷歌 </a:t>
            </a:r>
            <a:r>
              <a:rPr lang="en-US" altLang="zh-CN" sz="1200" kern="1200" dirty="0" err="1" smtClean="0">
                <a:solidFill>
                  <a:schemeClr val="tx1"/>
                </a:solidFill>
                <a:effectLst/>
                <a:latin typeface="+mn-lt"/>
                <a:ea typeface="+mn-ea"/>
                <a:cs typeface="+mn-cs"/>
              </a:rPr>
              <a:t>DeepMind</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提出了网络分解训练</a:t>
            </a:r>
            <a:r>
              <a:rPr lang="en-US" altLang="zh-CN" sz="1200" kern="1200" dirty="0" smtClean="0">
                <a:solidFill>
                  <a:schemeClr val="tx1"/>
                </a:solidFill>
                <a:effectLst/>
                <a:latin typeface="+mn-lt"/>
                <a:ea typeface="+mn-ea"/>
                <a:cs typeface="+mn-cs"/>
              </a:rPr>
              <a:t>(Decoupled Neural </a:t>
            </a:r>
            <a:r>
              <a:rPr lang="en-US" altLang="zh-CN" sz="1200" kern="1200" dirty="0" err="1" smtClean="0">
                <a:solidFill>
                  <a:schemeClr val="tx1"/>
                </a:solidFill>
                <a:effectLst/>
                <a:latin typeface="+mn-lt"/>
                <a:ea typeface="+mn-ea"/>
                <a:cs typeface="+mn-cs"/>
              </a:rPr>
              <a:t>Interfaces,DNI</a:t>
            </a:r>
            <a:r>
              <a:rPr lang="en-US" altLang="zh-CN" sz="1200" kern="1200" dirty="0" smtClean="0">
                <a:solidFill>
                  <a:schemeClr val="tx1"/>
                </a:solidFill>
                <a:effectLst/>
                <a:latin typeface="+mn-lt"/>
                <a:ea typeface="+mn-ea"/>
                <a:cs typeface="+mn-cs"/>
              </a:rPr>
              <a:t>)[59], </a:t>
            </a:r>
            <a:r>
              <a:rPr lang="zh-CN" altLang="en-US" sz="1200" kern="1200" dirty="0" smtClean="0">
                <a:solidFill>
                  <a:schemeClr val="tx1"/>
                </a:solidFill>
                <a:effectLst/>
                <a:latin typeface="+mn-lt"/>
                <a:ea typeface="+mn-ea"/>
                <a:cs typeface="+mn-cs"/>
              </a:rPr>
              <a:t>来解决在网络没有回传梯度的情况下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参数的更新问题。网络分解训练通过梯度 合成的方法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来预测当前层的梯度</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打破了传统梯度下降法先前传再反传的限制</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实现参数的异步更新。 </a:t>
            </a: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11</a:t>
            </a:fld>
            <a:endParaRPr lang="zh-CN" altLang="en-US"/>
          </a:p>
        </p:txBody>
      </p:sp>
    </p:spTree>
    <p:extLst>
      <p:ext uri="{BB962C8B-B14F-4D97-AF65-F5344CB8AC3E}">
        <p14:creationId xmlns:p14="http://schemas.microsoft.com/office/powerpoint/2010/main" val="1390435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卷积神经网络凭借局部感受野、权值共享、池化和分层特征提取四大特点</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 计算机视觉领域特别是视觉物体识别任务上取得了重大的研究突破。自 </a:t>
            </a:r>
            <a:r>
              <a:rPr lang="en-US" altLang="zh-CN" sz="1200" kern="1200" dirty="0" smtClean="0">
                <a:solidFill>
                  <a:schemeClr val="tx1"/>
                </a:solidFill>
                <a:effectLst/>
                <a:latin typeface="+mn-lt"/>
                <a:ea typeface="+mn-ea"/>
                <a:cs typeface="+mn-cs"/>
              </a:rPr>
              <a:t>2012 </a:t>
            </a:r>
            <a:r>
              <a:rPr lang="zh-CN" altLang="en-US" sz="1200" kern="1200" dirty="0" smtClean="0">
                <a:solidFill>
                  <a:schemeClr val="tx1"/>
                </a:solidFill>
                <a:effectLst/>
                <a:latin typeface="+mn-lt"/>
                <a:ea typeface="+mn-ea"/>
                <a:cs typeface="+mn-cs"/>
              </a:rPr>
              <a:t>年 </a:t>
            </a:r>
            <a:r>
              <a:rPr lang="en-US" altLang="zh-CN" sz="1200" kern="1200" dirty="0" err="1" smtClean="0">
                <a:solidFill>
                  <a:schemeClr val="tx1"/>
                </a:solidFill>
                <a:effectLst/>
                <a:latin typeface="+mn-lt"/>
                <a:ea typeface="+mn-ea"/>
                <a:cs typeface="+mn-cs"/>
              </a:rPr>
              <a:t>Krizhevsky</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[19] </a:t>
            </a:r>
            <a:r>
              <a:rPr lang="zh-CN" altLang="en-US" sz="1200" kern="1200" dirty="0" smtClean="0">
                <a:solidFill>
                  <a:schemeClr val="tx1"/>
                </a:solidFill>
                <a:effectLst/>
                <a:latin typeface="+mn-lt"/>
                <a:ea typeface="+mn-ea"/>
                <a:cs typeface="+mn-cs"/>
              </a:rPr>
              <a:t>在 </a:t>
            </a:r>
            <a:r>
              <a:rPr lang="en-US" altLang="zh-CN" sz="1200" kern="1200" dirty="0" err="1" smtClean="0">
                <a:solidFill>
                  <a:schemeClr val="tx1"/>
                </a:solidFill>
                <a:effectLst/>
                <a:latin typeface="+mn-lt"/>
                <a:ea typeface="+mn-ea"/>
                <a:cs typeface="+mn-cs"/>
              </a:rPr>
              <a:t>ImageNet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大规模视觉识别比赛夺冠之后</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各种网络模型如 </a:t>
            </a:r>
            <a:r>
              <a:rPr lang="en-US" altLang="zh-CN" sz="1200" kern="1200" dirty="0" err="1" smtClean="0">
                <a:solidFill>
                  <a:schemeClr val="tx1"/>
                </a:solidFill>
                <a:effectLst/>
                <a:latin typeface="+mn-lt"/>
                <a:ea typeface="+mn-ea"/>
                <a:cs typeface="+mn-cs"/>
              </a:rPr>
              <a:t>ZFNet</a:t>
            </a:r>
            <a:r>
              <a:rPr lang="en-US" altLang="zh-CN" sz="1200" kern="1200" dirty="0" smtClean="0">
                <a:solidFill>
                  <a:schemeClr val="tx1"/>
                </a:solidFill>
                <a:effectLst/>
                <a:latin typeface="+mn-lt"/>
                <a:ea typeface="+mn-ea"/>
                <a:cs typeface="+mn-cs"/>
              </a:rPr>
              <a:t>[60],VGG[61],</a:t>
            </a:r>
            <a:r>
              <a:rPr lang="en-US" altLang="zh-CN" sz="1200" kern="1200" dirty="0" err="1" smtClean="0">
                <a:solidFill>
                  <a:schemeClr val="tx1"/>
                </a:solidFill>
                <a:effectLst/>
                <a:latin typeface="+mn-lt"/>
                <a:ea typeface="+mn-ea"/>
                <a:cs typeface="+mn-cs"/>
              </a:rPr>
              <a:t>GoogLeNet</a:t>
            </a:r>
            <a:r>
              <a:rPr lang="en-US" altLang="zh-CN" sz="1200" kern="1200" dirty="0" smtClean="0">
                <a:solidFill>
                  <a:schemeClr val="tx1"/>
                </a:solidFill>
                <a:effectLst/>
                <a:latin typeface="+mn-lt"/>
                <a:ea typeface="+mn-ea"/>
                <a:cs typeface="+mn-cs"/>
              </a:rPr>
              <a:t>[28–30]</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ResNet</a:t>
            </a:r>
            <a:r>
              <a:rPr lang="en-US" altLang="zh-CN" sz="1200" kern="1200" dirty="0" smtClean="0">
                <a:solidFill>
                  <a:schemeClr val="tx1"/>
                </a:solidFill>
                <a:effectLst/>
                <a:latin typeface="+mn-lt"/>
                <a:ea typeface="+mn-ea"/>
                <a:cs typeface="+mn-cs"/>
              </a:rPr>
              <a:t>[62] </a:t>
            </a:r>
            <a:r>
              <a:rPr lang="zh-CN" altLang="en-US" sz="1200" kern="1200" dirty="0" smtClean="0">
                <a:solidFill>
                  <a:schemeClr val="tx1"/>
                </a:solidFill>
                <a:effectLst/>
                <a:latin typeface="+mn-lt"/>
                <a:ea typeface="+mn-ea"/>
                <a:cs typeface="+mn-cs"/>
              </a:rPr>
              <a:t>等被相继提出</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用以解决物体分 类问题。 </a:t>
            </a:r>
          </a:p>
          <a:p>
            <a:r>
              <a:rPr lang="zh-CN" altLang="en-US" sz="1200" kern="1200" dirty="0" smtClean="0">
                <a:solidFill>
                  <a:schemeClr val="tx1"/>
                </a:solidFill>
                <a:effectLst/>
                <a:latin typeface="+mn-lt"/>
                <a:ea typeface="+mn-ea"/>
                <a:cs typeface="+mn-cs"/>
              </a:rPr>
              <a:t>但是对于一个新的物体识别问题</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针对具体任务设计并实现一个有效网络模 型仍然是一个困难的工作</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网络深度的选择、感受野大小的选择和卷积核个数的选 择都是网络在设计过程中普遍存在却又很难回答的问题。例如在深度选择上</a:t>
            </a:r>
            <a:r>
              <a:rPr lang="en-US" altLang="zh-CN" sz="1200" kern="1200" dirty="0" smtClean="0">
                <a:solidFill>
                  <a:schemeClr val="tx1"/>
                </a:solidFill>
                <a:effectLst/>
                <a:latin typeface="+mn-lt"/>
                <a:ea typeface="+mn-ea"/>
                <a:cs typeface="+mn-cs"/>
              </a:rPr>
              <a:t>,VGG </a:t>
            </a:r>
            <a:r>
              <a:rPr lang="zh-CN" altLang="en-US" sz="1200" kern="1200" dirty="0" smtClean="0">
                <a:solidFill>
                  <a:schemeClr val="tx1"/>
                </a:solidFill>
                <a:effectLst/>
                <a:latin typeface="+mn-lt"/>
                <a:ea typeface="+mn-ea"/>
                <a:cs typeface="+mn-cs"/>
              </a:rPr>
              <a:t>和 </a:t>
            </a:r>
            <a:r>
              <a:rPr lang="en-US" altLang="zh-CN" sz="1200" kern="1200" dirty="0" err="1" smtClean="0">
                <a:solidFill>
                  <a:schemeClr val="tx1"/>
                </a:solidFill>
                <a:effectLst/>
                <a:latin typeface="+mn-lt"/>
                <a:ea typeface="+mn-ea"/>
                <a:cs typeface="+mn-cs"/>
              </a:rPr>
              <a:t>GoogLeNet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的成功说明了更深的网络结构可以提高网络的识别率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但是另一方 面 </a:t>
            </a:r>
            <a:r>
              <a:rPr lang="en-US" altLang="zh-CN" sz="1200" kern="1200" dirty="0" err="1" smtClean="0">
                <a:solidFill>
                  <a:schemeClr val="tx1"/>
                </a:solidFill>
                <a:effectLst/>
                <a:latin typeface="+mn-lt"/>
                <a:ea typeface="+mn-ea"/>
                <a:cs typeface="+mn-cs"/>
              </a:rPr>
              <a:t>ResNet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通过实验证实</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随着网络的深度逐渐加深</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网络的识别性能将趋于饱和 甚至下降。尽管卷积神经网络具有卷积、池化和非线性化等通用的结构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但是整个 网络的设计过程仍然是经验主义的。另一方面</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在物体识别任务上</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已经出现了 很多结构功能各不相同的卷积神经网络模型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并且这些模型都在各自不同的领域 得到了验证。对这些模型进行总结、归纳和积累</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综合他们各自的优势</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用于解决 新的识别问题</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这也是一个具有研究意义的课题。因此</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本文提出了一种组合卷 积结构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即自适应卷积模块</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来简化复杂网络设计的过程。在自适应卷积模块中</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组合了四种模型的特点与优势</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用以提高自适应模块的特征表达能力。 </a:t>
            </a:r>
            <a:endParaRPr lang="zh-CN" altLang="en-US" dirty="0" smtClean="0"/>
          </a:p>
          <a:p>
            <a:r>
              <a:rPr lang="zh-CN" altLang="en-US" sz="1200" kern="1200" dirty="0" smtClean="0">
                <a:solidFill>
                  <a:schemeClr val="tx1"/>
                </a:solidFill>
                <a:effectLst/>
                <a:latin typeface="+mn-lt"/>
                <a:ea typeface="+mn-ea"/>
                <a:cs typeface="+mn-cs"/>
              </a:rPr>
              <a:t>对于视觉物体识别任务</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网络的泛化能力是一个重要的评价指标。卷积神经 网络能够在物体识别任务上有效的一个关键因素就是大规模的标注数据</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当我们 无法获取更多的标注数据时</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数据增广是一个直接有效的提高网络识别能力和泛 化能力的方法。合理的数据增广方式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可以在保证不影响样本总体分布的前提下</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扩展样本空间</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增加输入图像的多样性。但是卷积神经网络采用分层的特征提取 方式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并且特征在逐层提取的过程中会不断强化其旋转平移的不变性</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因此从输 入层到输出层</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数据增广对网络的参数更新的影响会逐渐减弱。本文将数据增广 的思想扩展到特征层</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提出了随机区域池化方法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对池化层特征进行特征增广</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 不改变特征空间样本分布的前提下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对特征进行扰动</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增加特征的多样性。通过 特征增广来增强网络的鲁棒性</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提高网络的泛化能力。 </a:t>
            </a:r>
            <a:endParaRPr lang="zh-CN" altLang="en-US" dirty="0" smtClean="0"/>
          </a:p>
          <a:p>
            <a:r>
              <a:rPr lang="zh-CN" altLang="en-US" sz="1200" kern="1200" dirty="0" smtClean="0">
                <a:solidFill>
                  <a:schemeClr val="tx1"/>
                </a:solidFill>
                <a:effectLst/>
                <a:latin typeface="+mn-lt"/>
                <a:ea typeface="+mn-ea"/>
                <a:cs typeface="+mn-cs"/>
              </a:rPr>
              <a:t>卷积神经网络优越的识别能力往往来自于更深或更宽的网络结构和超大规模 的计算。具有大量参数的卷积神经网络模型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在测试或预测阶段需要消耗大量的 计算资源与时间</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很难在实际生活中得到大规模的应用与推广。因为需要消耗大 量的内存和计算资源</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因此无法将应用部署于客户端</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部署在高性能服务器</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服 务端也无法应对多用户的并发请求</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就算只对单用户提供服务</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用户端也无法接 收长时间的请求等待。为了解决应用的难题</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早期的工作主要集中在硬件性能的 提升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但硬件方面的研究进展已经无法满足人们对计算能力的需求</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特别是在当 今这样一个移动互联网时代</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智能手机和平板电脑成为人们生活的主流产品</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如 何在一个低性能的 </a:t>
            </a:r>
            <a:r>
              <a:rPr lang="en-US" altLang="zh-CN" sz="1200" kern="1200" dirty="0" smtClean="0">
                <a:solidFill>
                  <a:schemeClr val="tx1"/>
                </a:solidFill>
                <a:effectLst/>
                <a:latin typeface="+mn-lt"/>
                <a:ea typeface="+mn-ea"/>
                <a:cs typeface="+mn-cs"/>
              </a:rPr>
              <a:t>CPU </a:t>
            </a:r>
            <a:r>
              <a:rPr lang="zh-CN" altLang="en-US" sz="1200" kern="1200" dirty="0" smtClean="0">
                <a:solidFill>
                  <a:schemeClr val="tx1"/>
                </a:solidFill>
                <a:effectLst/>
                <a:latin typeface="+mn-lt"/>
                <a:ea typeface="+mn-ea"/>
                <a:cs typeface="+mn-cs"/>
              </a:rPr>
              <a:t>和只具有少量内存的 </a:t>
            </a:r>
            <a:r>
              <a:rPr lang="en-US" altLang="zh-CN" sz="1200" kern="1200" dirty="0" smtClean="0">
                <a:solidFill>
                  <a:schemeClr val="tx1"/>
                </a:solidFill>
                <a:effectLst/>
                <a:latin typeface="+mn-lt"/>
                <a:ea typeface="+mn-ea"/>
                <a:cs typeface="+mn-cs"/>
              </a:rPr>
              <a:t>GPU </a:t>
            </a:r>
            <a:r>
              <a:rPr lang="zh-CN" altLang="en-US" sz="1200" kern="1200" dirty="0" smtClean="0">
                <a:solidFill>
                  <a:schemeClr val="tx1"/>
                </a:solidFill>
                <a:effectLst/>
                <a:latin typeface="+mn-lt"/>
                <a:ea typeface="+mn-ea"/>
                <a:cs typeface="+mn-cs"/>
              </a:rPr>
              <a:t>上运行深度卷积神经网络模型</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逐渐引起学术界的关注。本文提出了一种新的基于矩阵低秩分解的卷积压缩方法 主导卷积核分解</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用于对卷积神经网络模型进行参数压缩与模型提速</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并提出知 识预回归的训练方法来尽力弥补由模型压缩所引起的精度损失。 </a:t>
            </a: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12</a:t>
            </a:fld>
            <a:endParaRPr lang="zh-CN" altLang="en-US"/>
          </a:p>
        </p:txBody>
      </p:sp>
    </p:spTree>
    <p:extLst>
      <p:ext uri="{BB962C8B-B14F-4D97-AF65-F5344CB8AC3E}">
        <p14:creationId xmlns:p14="http://schemas.microsoft.com/office/powerpoint/2010/main" val="1307942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本文针对卷积神经网络结构 的特点</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从卷积层和池化层对卷积神经网络进行了改进</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分别提出了组合卷积结 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第二章</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和随机区域池化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第三章</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p>
          <a:p>
            <a:r>
              <a:rPr lang="zh-CN" altLang="en-US" sz="1200" kern="1200" dirty="0" smtClean="0">
                <a:solidFill>
                  <a:schemeClr val="tx1"/>
                </a:solidFill>
                <a:effectLst/>
                <a:latin typeface="+mn-lt"/>
                <a:ea typeface="+mn-ea"/>
                <a:cs typeface="+mn-cs"/>
              </a:rPr>
              <a:t>针对卷积神经网络计算规模大</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难以部 署应用的问题</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提出了卷积神经网络模型压缩与加速方法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第四章</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最后以交通 标志识别为例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第五章</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对第二章的组合卷积结构和第三章的随机区域池化进行了对比分析，并将两种方法结合</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用于提高交通标志识别的精度。</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为了提高网络 预测速度</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我们用第四章模型压缩方法对网络进行加速</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最终实现了一个具有较 高识别精度的快速交通标志识别模型 </a:t>
            </a: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13</a:t>
            </a:fld>
            <a:endParaRPr lang="zh-CN" altLang="en-US"/>
          </a:p>
        </p:txBody>
      </p:sp>
    </p:spTree>
    <p:extLst>
      <p:ext uri="{BB962C8B-B14F-4D97-AF65-F5344CB8AC3E}">
        <p14:creationId xmlns:p14="http://schemas.microsoft.com/office/powerpoint/2010/main" val="1019409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对于一个新的物体识别问题</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针对具体任务设计并实现一个有效网络模 型仍然是一个困难的工作</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网络深度的选择、感受野大小的选择和卷积核个数的选 择都是网络在设计过程中普遍存在却又很难回答的问题。</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例如在深度选择上</a:t>
            </a:r>
            <a:r>
              <a:rPr lang="en-US" altLang="zh-CN" sz="1200" kern="1200" dirty="0" smtClean="0">
                <a:solidFill>
                  <a:schemeClr val="tx1"/>
                </a:solidFill>
                <a:effectLst/>
                <a:latin typeface="+mn-lt"/>
                <a:ea typeface="+mn-ea"/>
                <a:cs typeface="+mn-cs"/>
              </a:rPr>
              <a:t>,VGG </a:t>
            </a:r>
            <a:r>
              <a:rPr lang="zh-CN" altLang="en-US" sz="1200" kern="1200" dirty="0" smtClean="0">
                <a:solidFill>
                  <a:schemeClr val="tx1"/>
                </a:solidFill>
                <a:effectLst/>
                <a:latin typeface="+mn-lt"/>
                <a:ea typeface="+mn-ea"/>
                <a:cs typeface="+mn-cs"/>
              </a:rPr>
              <a:t>和 </a:t>
            </a:r>
            <a:r>
              <a:rPr lang="en-US" altLang="zh-CN" sz="1200" kern="1200" dirty="0" err="1" smtClean="0">
                <a:solidFill>
                  <a:schemeClr val="tx1"/>
                </a:solidFill>
                <a:effectLst/>
                <a:latin typeface="+mn-lt"/>
                <a:ea typeface="+mn-ea"/>
                <a:cs typeface="+mn-cs"/>
              </a:rPr>
              <a:t>GoogLeNet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的成功说明了更深的网络结构可以提高网络的识别率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但是另一方 面 </a:t>
            </a:r>
            <a:r>
              <a:rPr lang="en-US" altLang="zh-CN" sz="1200" kern="1200" dirty="0" err="1" smtClean="0">
                <a:solidFill>
                  <a:schemeClr val="tx1"/>
                </a:solidFill>
                <a:effectLst/>
                <a:latin typeface="+mn-lt"/>
                <a:ea typeface="+mn-ea"/>
                <a:cs typeface="+mn-cs"/>
              </a:rPr>
              <a:t>ResNet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通过实验证实</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随着网络的深度逐渐加深</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网络的识别性能将趋于饱和 甚至下降。</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尽管卷积神经网络具有卷积、池化和非线性化等通用的结构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但是整个 网络的设计过程仍然是经验主义的。</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另一方面</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在物体识别任务上</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已经出现了 很多结构功能各不相同的卷积神经网络模型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并且这些模型都在各自不同的领域 得到了验证。</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对这些模型进行总结、归纳和积累</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综合他们各自的优势</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用于解决 新的识别问题</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这也是一个具有研究意义的课题。因此</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本文提出了一种组合卷 积结构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即自适应卷积模块</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来简化复杂网络设计的过程。在自适应卷积模块中</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组合了四种模型的特点与优势</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用以提高自适应模块的特征表达能力。</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最后我们希望复杂网络的设计还原成从前的样子。 </a:t>
            </a: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15</a:t>
            </a:fld>
            <a:endParaRPr lang="zh-CN" altLang="en-US"/>
          </a:p>
        </p:txBody>
      </p:sp>
    </p:spTree>
    <p:extLst>
      <p:ext uri="{BB962C8B-B14F-4D97-AF65-F5344CB8AC3E}">
        <p14:creationId xmlns:p14="http://schemas.microsoft.com/office/powerpoint/2010/main" val="1956770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Inception[28–30] </a:t>
            </a:r>
            <a:r>
              <a:rPr lang="zh-CN" altLang="en-US" sz="1200" kern="1200" dirty="0" smtClean="0">
                <a:solidFill>
                  <a:schemeClr val="tx1"/>
                </a:solidFill>
                <a:effectLst/>
                <a:latin typeface="+mn-lt"/>
                <a:ea typeface="+mn-ea"/>
                <a:cs typeface="+mn-cs"/>
              </a:rPr>
              <a:t>出自 </a:t>
            </a:r>
            <a:r>
              <a:rPr lang="en-US" altLang="zh-CN" sz="1200" kern="1200" dirty="0" err="1" smtClean="0">
                <a:solidFill>
                  <a:schemeClr val="tx1"/>
                </a:solidFill>
                <a:effectLst/>
                <a:latin typeface="+mn-lt"/>
                <a:ea typeface="+mn-ea"/>
                <a:cs typeface="+mn-cs"/>
              </a:rPr>
              <a:t>GoogLeNet</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用于调整网络计算资源的分配</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提高计算资 源的利用率。</a:t>
            </a:r>
            <a:r>
              <a:rPr lang="en-US" altLang="zh-CN" sz="1200" kern="1200" dirty="0" smtClean="0">
                <a:solidFill>
                  <a:schemeClr val="tx1"/>
                </a:solidFill>
                <a:effectLst/>
                <a:latin typeface="+mn-lt"/>
                <a:ea typeface="+mn-ea"/>
                <a:cs typeface="+mn-cs"/>
              </a:rPr>
              <a:t>Inception </a:t>
            </a:r>
            <a:r>
              <a:rPr lang="zh-CN" altLang="en-US" sz="1200" kern="1200" dirty="0" smtClean="0">
                <a:solidFill>
                  <a:schemeClr val="tx1"/>
                </a:solidFill>
                <a:effectLst/>
                <a:latin typeface="+mn-lt"/>
                <a:ea typeface="+mn-ea"/>
                <a:cs typeface="+mn-cs"/>
              </a:rPr>
              <a:t>通过精心的设计</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使得网络深度和宽度增加的同时</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计算 负担基本保持不变。</a:t>
            </a:r>
            <a:r>
              <a:rPr lang="en-US" altLang="zh-CN" sz="1200" kern="1200" dirty="0" smtClean="0">
                <a:solidFill>
                  <a:schemeClr val="tx1"/>
                </a:solidFill>
                <a:effectLst/>
                <a:latin typeface="+mn-lt"/>
                <a:ea typeface="+mn-ea"/>
                <a:cs typeface="+mn-cs"/>
              </a:rPr>
              <a:t>Inception </a:t>
            </a:r>
            <a:r>
              <a:rPr lang="zh-CN" altLang="en-US" sz="1200" kern="1200" dirty="0" smtClean="0">
                <a:solidFill>
                  <a:schemeClr val="tx1"/>
                </a:solidFill>
                <a:effectLst/>
                <a:latin typeface="+mn-lt"/>
                <a:ea typeface="+mn-ea"/>
                <a:cs typeface="+mn-cs"/>
              </a:rPr>
              <a:t>的结构如图 </a:t>
            </a:r>
            <a:r>
              <a:rPr lang="en-US" altLang="zh-CN" sz="1200" kern="1200" dirty="0" smtClean="0">
                <a:solidFill>
                  <a:schemeClr val="tx1"/>
                </a:solidFill>
                <a:effectLst/>
                <a:latin typeface="+mn-lt"/>
                <a:ea typeface="+mn-ea"/>
                <a:cs typeface="+mn-cs"/>
              </a:rPr>
              <a:t>2.1(a) </a:t>
            </a:r>
            <a:r>
              <a:rPr lang="zh-CN" altLang="en-US" sz="1200" kern="1200" dirty="0" smtClean="0">
                <a:solidFill>
                  <a:schemeClr val="tx1"/>
                </a:solidFill>
                <a:effectLst/>
                <a:latin typeface="+mn-lt"/>
                <a:ea typeface="+mn-ea"/>
                <a:cs typeface="+mn-cs"/>
              </a:rPr>
              <a:t>所示</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该结构的公式化描述如下</a:t>
            </a:r>
            <a:r>
              <a:rPr lang="en-US" altLang="zh-CN" sz="1200" kern="1200" dirty="0" smtClean="0">
                <a:solidFill>
                  <a:schemeClr val="tx1"/>
                </a:solidFill>
                <a:effectLst/>
                <a:latin typeface="+mn-lt"/>
                <a:ea typeface="+mn-ea"/>
                <a:cs typeface="+mn-cs"/>
              </a:rPr>
              <a:t>: </a:t>
            </a:r>
            <a:endParaRPr lang="zh-CN" altLang="en-US" dirty="0" smtClean="0"/>
          </a:p>
          <a:p>
            <a:endParaRPr lang="zh-CN" alt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其中 </a:t>
            </a:r>
            <a:r>
              <a:rPr lang="en-US" altLang="zh-CN" sz="1200" i="1" kern="1200" dirty="0" smtClean="0">
                <a:solidFill>
                  <a:schemeClr val="tx1"/>
                </a:solidFill>
                <a:effectLst/>
                <a:latin typeface="+mn-lt"/>
                <a:ea typeface="+mn-ea"/>
                <a:cs typeface="+mn-cs"/>
              </a:rPr>
              <a:t>x </a:t>
            </a:r>
            <a:r>
              <a:rPr lang="zh-CN" altLang="en-US" sz="1200" kern="1200" dirty="0" smtClean="0">
                <a:solidFill>
                  <a:schemeClr val="tx1"/>
                </a:solidFill>
                <a:effectLst/>
                <a:latin typeface="+mn-lt"/>
                <a:ea typeface="+mn-ea"/>
                <a:cs typeface="+mn-cs"/>
              </a:rPr>
              <a:t>表示 </a:t>
            </a:r>
            <a:r>
              <a:rPr lang="en-US" altLang="zh-CN" sz="1200" kern="1200" dirty="0" smtClean="0">
                <a:solidFill>
                  <a:schemeClr val="tx1"/>
                </a:solidFill>
                <a:effectLst/>
                <a:latin typeface="+mn-lt"/>
                <a:ea typeface="+mn-ea"/>
                <a:cs typeface="+mn-cs"/>
              </a:rPr>
              <a:t>Inception </a:t>
            </a:r>
            <a:r>
              <a:rPr lang="zh-CN" altLang="en-US" sz="1200" kern="1200" dirty="0" smtClean="0">
                <a:solidFill>
                  <a:schemeClr val="tx1"/>
                </a:solidFill>
                <a:effectLst/>
                <a:latin typeface="+mn-lt"/>
                <a:ea typeface="+mn-ea"/>
                <a:cs typeface="+mn-cs"/>
              </a:rPr>
              <a:t>模块的输入</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采用线性整流单元 </a:t>
            </a:r>
            <a:r>
              <a:rPr lang="en-US" altLang="zh-CN" sz="1200" kern="1200" dirty="0" smtClean="0">
                <a:solidFill>
                  <a:schemeClr val="tx1"/>
                </a:solidFill>
                <a:effectLst/>
                <a:latin typeface="+mn-lt"/>
                <a:ea typeface="+mn-ea"/>
                <a:cs typeface="+mn-cs"/>
              </a:rPr>
              <a:t>(Rectifier Linear </a:t>
            </a:r>
            <a:r>
              <a:rPr lang="en-US" altLang="zh-CN" sz="1200" kern="1200" dirty="0" err="1" smtClean="0">
                <a:solidFill>
                  <a:schemeClr val="tx1"/>
                </a:solidFill>
                <a:effectLst/>
                <a:latin typeface="+mn-lt"/>
                <a:ea typeface="+mn-ea"/>
                <a:cs typeface="+mn-cs"/>
              </a:rPr>
              <a:t>Unit,ReLU</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σ</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作为非线性激活函数</a:t>
            </a:r>
            <a:r>
              <a:rPr lang="en-US" altLang="zh-CN" sz="1200" kern="1200" dirty="0" smtClean="0">
                <a:solidFill>
                  <a:schemeClr val="tx1"/>
                </a:solidFill>
                <a:effectLst/>
                <a:latin typeface="+mn-lt"/>
                <a:ea typeface="+mn-ea"/>
                <a:cs typeface="+mn-cs"/>
              </a:rPr>
              <a:t>;Inception </a:t>
            </a:r>
            <a:r>
              <a:rPr lang="zh-CN" altLang="en-US" sz="1200" kern="1200" dirty="0" smtClean="0">
                <a:solidFill>
                  <a:schemeClr val="tx1"/>
                </a:solidFill>
                <a:effectLst/>
                <a:latin typeface="+mn-lt"/>
                <a:ea typeface="+mn-ea"/>
                <a:cs typeface="+mn-cs"/>
              </a:rPr>
              <a:t>模块的输出 </a:t>
            </a:r>
            <a:r>
              <a:rPr lang="en-US" altLang="zh-CN" sz="1200" i="1" kern="1200" dirty="0" err="1" smtClean="0">
                <a:solidFill>
                  <a:schemeClr val="tx1"/>
                </a:solidFill>
                <a:effectLst/>
                <a:latin typeface="+mn-lt"/>
                <a:ea typeface="+mn-ea"/>
                <a:cs typeface="+mn-cs"/>
              </a:rPr>
              <a:t>f</a:t>
            </a:r>
            <a:r>
              <a:rPr lang="en-US" altLang="zh-CN" sz="1200" kern="1200" dirty="0" err="1" smtClean="0">
                <a:solidFill>
                  <a:schemeClr val="tx1"/>
                </a:solidFill>
                <a:effectLst/>
                <a:latin typeface="+mn-lt"/>
                <a:ea typeface="+mn-ea"/>
                <a:cs typeface="+mn-cs"/>
              </a:rPr>
              <a:t>inception</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是四条特征提取分支的并 联。 </a:t>
            </a: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16</a:t>
            </a:fld>
            <a:endParaRPr lang="zh-CN" altLang="en-US"/>
          </a:p>
        </p:txBody>
      </p:sp>
    </p:spTree>
    <p:extLst>
      <p:ext uri="{BB962C8B-B14F-4D97-AF65-F5344CB8AC3E}">
        <p14:creationId xmlns:p14="http://schemas.microsoft.com/office/powerpoint/2010/main" val="1990438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 残差网络</a:t>
            </a:r>
            <a:r>
              <a:rPr lang="en-US" altLang="zh-CN" sz="1200" kern="1200" dirty="0" smtClean="0">
                <a:solidFill>
                  <a:schemeClr val="tx1"/>
                </a:solidFill>
                <a:effectLst/>
                <a:latin typeface="+mn-lt"/>
                <a:ea typeface="+mn-ea"/>
                <a:cs typeface="+mn-cs"/>
              </a:rPr>
              <a:t>(Residual </a:t>
            </a:r>
            <a:r>
              <a:rPr lang="en-US" altLang="zh-CN" sz="1200" kern="1200" dirty="0" err="1" smtClean="0">
                <a:solidFill>
                  <a:schemeClr val="tx1"/>
                </a:solidFill>
                <a:effectLst/>
                <a:latin typeface="+mn-lt"/>
                <a:ea typeface="+mn-ea"/>
                <a:cs typeface="+mn-cs"/>
              </a:rPr>
              <a:t>Network,ResNet</a:t>
            </a:r>
            <a:r>
              <a:rPr lang="en-US" altLang="zh-CN" sz="1200" kern="1200" dirty="0" smtClean="0">
                <a:solidFill>
                  <a:schemeClr val="tx1"/>
                </a:solidFill>
                <a:effectLst/>
                <a:latin typeface="+mn-lt"/>
                <a:ea typeface="+mn-ea"/>
                <a:cs typeface="+mn-cs"/>
              </a:rPr>
              <a:t>)[62] </a:t>
            </a:r>
            <a:r>
              <a:rPr lang="zh-CN" altLang="en-US" sz="1200" kern="1200" dirty="0" smtClean="0">
                <a:solidFill>
                  <a:schemeClr val="tx1"/>
                </a:solidFill>
                <a:effectLst/>
                <a:latin typeface="+mn-lt"/>
                <a:ea typeface="+mn-ea"/>
                <a:cs typeface="+mn-cs"/>
              </a:rPr>
              <a:t>是一个更容易优化的残差学习框架</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ResNet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有助于减轻网络的训练负担。</a:t>
            </a:r>
            <a:r>
              <a:rPr lang="en-US" altLang="zh-CN" sz="1200" kern="1200" dirty="0" err="1" smtClean="0">
                <a:solidFill>
                  <a:schemeClr val="tx1"/>
                </a:solidFill>
                <a:effectLst/>
                <a:latin typeface="+mn-lt"/>
                <a:ea typeface="+mn-ea"/>
                <a:cs typeface="+mn-cs"/>
              </a:rPr>
              <a:t>ResNet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将隐层的输出结果当做与输入相关的 残差学习函数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而不是去直接学习相对于输入复杂函数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如图 </a:t>
            </a:r>
            <a:r>
              <a:rPr lang="en-US" altLang="zh-CN" sz="1200" kern="1200" dirty="0" smtClean="0">
                <a:solidFill>
                  <a:schemeClr val="tx1"/>
                </a:solidFill>
                <a:effectLst/>
                <a:latin typeface="+mn-lt"/>
                <a:ea typeface="+mn-ea"/>
                <a:cs typeface="+mn-cs"/>
              </a:rPr>
              <a:t>2.1(b) </a:t>
            </a:r>
            <a:r>
              <a:rPr lang="zh-CN" altLang="en-US" sz="1200" kern="1200" dirty="0" smtClean="0">
                <a:solidFill>
                  <a:schemeClr val="tx1"/>
                </a:solidFill>
                <a:effectLst/>
                <a:latin typeface="+mn-lt"/>
                <a:ea typeface="+mn-ea"/>
                <a:cs typeface="+mn-cs"/>
              </a:rPr>
              <a:t>所示</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ResNet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可以公式化表示如下</a:t>
            </a:r>
            <a:r>
              <a:rPr lang="en-US" altLang="zh-CN" sz="1200" kern="1200" dirty="0" smtClean="0">
                <a:solidFill>
                  <a:schemeClr val="tx1"/>
                </a:solidFill>
                <a:effectLst/>
                <a:latin typeface="+mn-lt"/>
                <a:ea typeface="+mn-ea"/>
                <a:cs typeface="+mn-cs"/>
              </a:rPr>
              <a:t>: </a:t>
            </a:r>
            <a:endParaRPr lang="zh-CN" altLang="en-US" dirty="0" smtClean="0"/>
          </a:p>
          <a:p>
            <a:endParaRPr lang="zh-CN" alt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其中 </a:t>
            </a:r>
            <a:r>
              <a:rPr lang="en-US" altLang="zh-CN" sz="1200" i="1" kern="1200" dirty="0" smtClean="0">
                <a:solidFill>
                  <a:schemeClr val="tx1"/>
                </a:solidFill>
                <a:effectLst/>
                <a:latin typeface="+mn-lt"/>
                <a:ea typeface="+mn-ea"/>
                <a:cs typeface="+mn-cs"/>
              </a:rPr>
              <a:t>x </a:t>
            </a:r>
            <a:r>
              <a:rPr lang="zh-CN" altLang="en-US" sz="1200" kern="1200" dirty="0" smtClean="0">
                <a:solidFill>
                  <a:schemeClr val="tx1"/>
                </a:solidFill>
                <a:effectLst/>
                <a:latin typeface="+mn-lt"/>
                <a:ea typeface="+mn-ea"/>
                <a:cs typeface="+mn-cs"/>
              </a:rPr>
              <a:t>表示 </a:t>
            </a:r>
            <a:r>
              <a:rPr lang="en-US" altLang="zh-CN" sz="1200" kern="1200" dirty="0" err="1" smtClean="0">
                <a:solidFill>
                  <a:schemeClr val="tx1"/>
                </a:solidFill>
                <a:effectLst/>
                <a:latin typeface="+mn-lt"/>
                <a:ea typeface="+mn-ea"/>
                <a:cs typeface="+mn-cs"/>
              </a:rPr>
              <a:t>ResNet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的输入</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线性映射 </a:t>
            </a:r>
            <a:r>
              <a:rPr lang="en-US" altLang="zh-CN" sz="1200" i="1" kern="1200" dirty="0" err="1" smtClean="0">
                <a:solidFill>
                  <a:schemeClr val="tx1"/>
                </a:solidFill>
                <a:effectLst/>
                <a:latin typeface="+mn-lt"/>
                <a:ea typeface="+mn-ea"/>
                <a:cs typeface="+mn-cs"/>
              </a:rPr>
              <a:t>W</a:t>
            </a:r>
            <a:r>
              <a:rPr lang="en-US" altLang="zh-CN" sz="1200" kern="1200" dirty="0" err="1" smtClean="0">
                <a:solidFill>
                  <a:schemeClr val="tx1"/>
                </a:solidFill>
                <a:effectLst/>
                <a:latin typeface="+mn-lt"/>
                <a:ea typeface="+mn-ea"/>
                <a:cs typeface="+mn-cs"/>
              </a:rPr>
              <a:t>s</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用于匹配特征维度</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函数 </a:t>
            </a:r>
            <a:r>
              <a:rPr lang="en-US" altLang="zh-CN" sz="1200" kern="1200" dirty="0" smtClean="0">
                <a:solidFill>
                  <a:schemeClr val="tx1"/>
                </a:solidFill>
                <a:effectLst/>
                <a:latin typeface="+mn-lt"/>
                <a:ea typeface="+mn-ea"/>
                <a:cs typeface="+mn-cs"/>
              </a:rPr>
              <a:t>F ( </a:t>
            </a:r>
            <a:r>
              <a:rPr lang="en-US" altLang="zh-CN" sz="1200" i="1" kern="1200" dirty="0" smtClean="0">
                <a:solidFill>
                  <a:schemeClr val="tx1"/>
                </a:solidFill>
                <a:effectLst/>
                <a:latin typeface="+mn-lt"/>
                <a:ea typeface="+mn-ea"/>
                <a:cs typeface="+mn-cs"/>
              </a:rPr>
              <a:t>x</a:t>
            </a:r>
            <a:r>
              <a:rPr lang="en-US" altLang="zh-CN" sz="1200" kern="1200" dirty="0" smtClean="0">
                <a:solidFill>
                  <a:schemeClr val="tx1"/>
                </a:solidFill>
                <a:effectLst/>
                <a:latin typeface="+mn-lt"/>
                <a:ea typeface="+mn-ea"/>
                <a:cs typeface="+mn-cs"/>
              </a:rPr>
              <a:t>, </a:t>
            </a:r>
            <a:r>
              <a:rPr lang="en-US" altLang="zh-CN" sz="1200" i="1" kern="1200" dirty="0" smtClean="0">
                <a:solidFill>
                  <a:schemeClr val="tx1"/>
                </a:solidFill>
                <a:effectLst/>
                <a:latin typeface="+mn-lt"/>
                <a:ea typeface="+mn-ea"/>
                <a:cs typeface="+mn-cs"/>
              </a:rPr>
              <a:t>W</a:t>
            </a:r>
            <a:r>
              <a:rPr lang="en-US" altLang="zh-CN" sz="1200" kern="1200" dirty="0" smtClean="0">
                <a:solidFill>
                  <a:schemeClr val="tx1"/>
                </a:solidFill>
                <a:effectLst/>
                <a:latin typeface="+mn-lt"/>
                <a:ea typeface="+mn-ea"/>
                <a:cs typeface="+mn-cs"/>
              </a:rPr>
              <a:t>i ) </a:t>
            </a:r>
            <a:r>
              <a:rPr lang="zh-CN" altLang="en-US" sz="1200" kern="1200" dirty="0" smtClean="0">
                <a:solidFill>
                  <a:schemeClr val="tx1"/>
                </a:solidFill>
                <a:effectLst/>
                <a:latin typeface="+mn-lt"/>
                <a:ea typeface="+mn-ea"/>
                <a:cs typeface="+mn-cs"/>
              </a:rPr>
              <a:t>表示 需要学习的残差函数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在图</a:t>
            </a:r>
            <a:r>
              <a:rPr lang="en-US" altLang="zh-CN" sz="1200" kern="1200" dirty="0" smtClean="0">
                <a:solidFill>
                  <a:schemeClr val="tx1"/>
                </a:solidFill>
                <a:effectLst/>
                <a:latin typeface="+mn-lt"/>
                <a:ea typeface="+mn-ea"/>
                <a:cs typeface="+mn-cs"/>
              </a:rPr>
              <a:t>2.1(b)</a:t>
            </a:r>
            <a:r>
              <a:rPr lang="zh-CN" altLang="en-US" sz="1200" kern="1200" dirty="0" smtClean="0">
                <a:solidFill>
                  <a:schemeClr val="tx1"/>
                </a:solidFill>
                <a:effectLst/>
                <a:latin typeface="+mn-lt"/>
                <a:ea typeface="+mn-ea"/>
                <a:cs typeface="+mn-cs"/>
              </a:rPr>
              <a:t>中</a:t>
            </a:r>
            <a:r>
              <a:rPr lang="en-US" altLang="zh-CN" sz="1200" kern="1200" dirty="0" smtClean="0">
                <a:solidFill>
                  <a:schemeClr val="tx1"/>
                </a:solidFill>
                <a:effectLst/>
                <a:latin typeface="+mn-lt"/>
                <a:ea typeface="+mn-ea"/>
                <a:cs typeface="+mn-cs"/>
              </a:rPr>
              <a:t>,F =</a:t>
            </a:r>
            <a:r>
              <a:rPr lang="en-US" altLang="zh-CN" sz="1200" i="1" kern="1200" dirty="0" smtClean="0">
                <a:solidFill>
                  <a:schemeClr val="tx1"/>
                </a:solidFill>
                <a:effectLst/>
                <a:latin typeface="+mn-lt"/>
                <a:ea typeface="+mn-ea"/>
                <a:cs typeface="+mn-cs"/>
              </a:rPr>
              <a:t>W</a:t>
            </a:r>
            <a:r>
              <a:rPr lang="en-US" altLang="zh-CN" sz="1200" kern="1200" dirty="0" smtClean="0">
                <a:solidFill>
                  <a:schemeClr val="tx1"/>
                </a:solidFill>
                <a:effectLst/>
                <a:latin typeface="+mn-lt"/>
                <a:ea typeface="+mn-ea"/>
                <a:cs typeface="+mn-cs"/>
              </a:rPr>
              <a:t>2σ(</a:t>
            </a:r>
            <a:r>
              <a:rPr lang="en-US" altLang="zh-CN" sz="1200" i="1" kern="1200" dirty="0" smtClean="0">
                <a:solidFill>
                  <a:schemeClr val="tx1"/>
                </a:solidFill>
                <a:effectLst/>
                <a:latin typeface="+mn-lt"/>
                <a:ea typeface="+mn-ea"/>
                <a:cs typeface="+mn-cs"/>
              </a:rPr>
              <a:t>W</a:t>
            </a:r>
            <a:r>
              <a:rPr lang="en-US" altLang="zh-CN" sz="1200" kern="1200" dirty="0" smtClean="0">
                <a:solidFill>
                  <a:schemeClr val="tx1"/>
                </a:solidFill>
                <a:effectLst/>
                <a:latin typeface="+mn-lt"/>
                <a:ea typeface="+mn-ea"/>
                <a:cs typeface="+mn-cs"/>
              </a:rPr>
              <a:t>1</a:t>
            </a:r>
            <a:r>
              <a:rPr lang="en-US" altLang="zh-CN" sz="1200" i="1" kern="1200" dirty="0" smtClean="0">
                <a:solidFill>
                  <a:schemeClr val="tx1"/>
                </a:solidFill>
                <a:effectLst/>
                <a:latin typeface="+mn-lt"/>
                <a:ea typeface="+mn-ea"/>
                <a:cs typeface="+mn-cs"/>
              </a:rPr>
              <a:t>x</a:t>
            </a:r>
            <a:r>
              <a:rPr lang="en-US" altLang="zh-CN" sz="1200" kern="1200" dirty="0" smtClean="0">
                <a:solidFill>
                  <a:schemeClr val="tx1"/>
                </a:solidFill>
                <a:effectLst/>
                <a:latin typeface="+mn-lt"/>
                <a:ea typeface="+mn-ea"/>
                <a:cs typeface="+mn-cs"/>
              </a:rPr>
              <a:t>+</a:t>
            </a:r>
            <a:r>
              <a:rPr lang="en-US" altLang="zh-CN" sz="1200" i="1" kern="1200" dirty="0" smtClean="0">
                <a:solidFill>
                  <a:schemeClr val="tx1"/>
                </a:solidFill>
                <a:effectLst/>
                <a:latin typeface="+mn-lt"/>
                <a:ea typeface="+mn-ea"/>
                <a:cs typeface="+mn-cs"/>
              </a:rPr>
              <a:t>b</a:t>
            </a:r>
            <a:r>
              <a:rPr lang="en-US" altLang="zh-CN" sz="1200" kern="1200" dirty="0" smtClean="0">
                <a:solidFill>
                  <a:schemeClr val="tx1"/>
                </a:solidFill>
                <a:effectLst/>
                <a:latin typeface="+mn-lt"/>
                <a:ea typeface="+mn-ea"/>
                <a:cs typeface="+mn-cs"/>
              </a:rPr>
              <a:t>,0);</a:t>
            </a:r>
            <a:r>
              <a:rPr lang="zh-CN" altLang="en-US" sz="1200" kern="1200" dirty="0" smtClean="0">
                <a:solidFill>
                  <a:schemeClr val="tx1"/>
                </a:solidFill>
                <a:effectLst/>
                <a:latin typeface="+mn-lt"/>
                <a:ea typeface="+mn-ea"/>
                <a:cs typeface="+mn-cs"/>
              </a:rPr>
              <a:t>同样采用线性整流单 元 </a:t>
            </a:r>
            <a:r>
              <a:rPr lang="en-US" altLang="zh-CN" sz="1200" kern="1200" dirty="0" err="1" smtClean="0">
                <a:solidFill>
                  <a:schemeClr val="tx1"/>
                </a:solidFill>
                <a:effectLst/>
                <a:latin typeface="+mn-lt"/>
                <a:ea typeface="+mn-ea"/>
                <a:cs typeface="+mn-cs"/>
              </a:rPr>
              <a:t>σ</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作为非线性激活函数。</a:t>
            </a:r>
            <a:r>
              <a:rPr lang="en-US" altLang="zh-CN" sz="1200" kern="1200" dirty="0" err="1" smtClean="0">
                <a:solidFill>
                  <a:schemeClr val="tx1"/>
                </a:solidFill>
                <a:effectLst/>
                <a:latin typeface="+mn-lt"/>
                <a:ea typeface="+mn-ea"/>
                <a:cs typeface="+mn-cs"/>
              </a:rPr>
              <a:t>ResNet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更加容易优化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并且可以通过持续增加网络深 度来获取更高的测试误差。 </a:t>
            </a: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17</a:t>
            </a:fld>
            <a:endParaRPr lang="zh-CN" altLang="en-US"/>
          </a:p>
        </p:txBody>
      </p:sp>
    </p:spTree>
    <p:extLst>
      <p:ext uri="{BB962C8B-B14F-4D97-AF65-F5344CB8AC3E}">
        <p14:creationId xmlns:p14="http://schemas.microsoft.com/office/powerpoint/2010/main" val="972179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Maxout</a:t>
            </a:r>
            <a:r>
              <a:rPr lang="en-US" altLang="zh-CN" sz="1200" kern="1200" dirty="0" smtClean="0">
                <a:solidFill>
                  <a:schemeClr val="tx1"/>
                </a:solidFill>
                <a:effectLst/>
                <a:latin typeface="+mn-lt"/>
                <a:ea typeface="+mn-ea"/>
                <a:cs typeface="+mn-cs"/>
              </a:rPr>
              <a:t>[27] </a:t>
            </a:r>
            <a:r>
              <a:rPr lang="zh-CN" altLang="en-US" sz="1200" kern="1200" dirty="0" smtClean="0">
                <a:solidFill>
                  <a:schemeClr val="tx1"/>
                </a:solidFill>
                <a:effectLst/>
                <a:latin typeface="+mn-lt"/>
                <a:ea typeface="+mn-ea"/>
                <a:cs typeface="+mn-cs"/>
              </a:rPr>
              <a:t>是 </a:t>
            </a:r>
            <a:r>
              <a:rPr lang="en-US" altLang="zh-CN" sz="1200" kern="1200" dirty="0" err="1" smtClean="0">
                <a:solidFill>
                  <a:schemeClr val="tx1"/>
                </a:solidFill>
                <a:effectLst/>
                <a:latin typeface="+mn-lt"/>
                <a:ea typeface="+mn-ea"/>
                <a:cs typeface="+mn-cs"/>
              </a:rPr>
              <a:t>Goodfellow</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等人提出的新型激活函数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通过对多个卷积通道求最 大值的方式来提升网络的非线性拟合能力。该方法常与 </a:t>
            </a:r>
            <a:r>
              <a:rPr lang="en-US" altLang="zh-CN" sz="1200" kern="1200" dirty="0" smtClean="0">
                <a:solidFill>
                  <a:schemeClr val="tx1"/>
                </a:solidFill>
                <a:effectLst/>
                <a:latin typeface="+mn-lt"/>
                <a:ea typeface="+mn-ea"/>
                <a:cs typeface="+mn-cs"/>
              </a:rPr>
              <a:t>Dropout </a:t>
            </a:r>
            <a:r>
              <a:rPr lang="zh-CN" altLang="en-US" sz="1200" kern="1200" dirty="0" smtClean="0">
                <a:solidFill>
                  <a:schemeClr val="tx1"/>
                </a:solidFill>
                <a:effectLst/>
                <a:latin typeface="+mn-lt"/>
                <a:ea typeface="+mn-ea"/>
                <a:cs typeface="+mn-cs"/>
              </a:rPr>
              <a:t>配合使用</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提高 </a:t>
            </a:r>
            <a:r>
              <a:rPr lang="en-US" altLang="zh-CN" sz="1200" kern="1200" dirty="0" smtClean="0">
                <a:solidFill>
                  <a:schemeClr val="tx1"/>
                </a:solidFill>
                <a:effectLst/>
                <a:latin typeface="+mn-lt"/>
                <a:ea typeface="+mn-ea"/>
                <a:cs typeface="+mn-cs"/>
              </a:rPr>
              <a:t>Dropout </a:t>
            </a:r>
            <a:r>
              <a:rPr lang="zh-CN" altLang="en-US" sz="1200" kern="1200" dirty="0" smtClean="0">
                <a:solidFill>
                  <a:schemeClr val="tx1"/>
                </a:solidFill>
                <a:effectLst/>
                <a:latin typeface="+mn-lt"/>
                <a:ea typeface="+mn-ea"/>
                <a:cs typeface="+mn-cs"/>
              </a:rPr>
              <a:t>的多模型组合平均性能。</a:t>
            </a:r>
          </a:p>
          <a:p>
            <a:endParaRPr lang="zh-CN" alt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其中 </a:t>
            </a:r>
            <a:r>
              <a:rPr lang="en-US" altLang="zh-CN" sz="1200" i="1" kern="1200" dirty="0" smtClean="0">
                <a:solidFill>
                  <a:schemeClr val="tx1"/>
                </a:solidFill>
                <a:effectLst/>
                <a:latin typeface="+mn-lt"/>
                <a:ea typeface="+mn-ea"/>
                <a:cs typeface="+mn-cs"/>
              </a:rPr>
              <a:t>x </a:t>
            </a:r>
            <a:r>
              <a:rPr lang="zh-CN" altLang="en-US" sz="1200" kern="1200" dirty="0" smtClean="0">
                <a:solidFill>
                  <a:schemeClr val="tx1"/>
                </a:solidFill>
                <a:effectLst/>
                <a:latin typeface="+mn-lt"/>
                <a:ea typeface="+mn-ea"/>
                <a:cs typeface="+mn-cs"/>
              </a:rPr>
              <a:t>表示 </a:t>
            </a:r>
            <a:r>
              <a:rPr lang="en-US" altLang="zh-CN" sz="1200" kern="1200" dirty="0" err="1" smtClean="0">
                <a:solidFill>
                  <a:schemeClr val="tx1"/>
                </a:solidFill>
                <a:effectLst/>
                <a:latin typeface="+mn-lt"/>
                <a:ea typeface="+mn-ea"/>
                <a:cs typeface="+mn-cs"/>
              </a:rPr>
              <a:t>Maxout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单元的输入</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对于 </a:t>
            </a:r>
            <a:r>
              <a:rPr lang="en-US" altLang="zh-CN" sz="1200" kern="1200" dirty="0" err="1" smtClean="0">
                <a:solidFill>
                  <a:schemeClr val="tx1"/>
                </a:solidFill>
                <a:effectLst/>
                <a:latin typeface="+mn-lt"/>
                <a:ea typeface="+mn-ea"/>
                <a:cs typeface="+mn-cs"/>
              </a:rPr>
              <a:t>Maxout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单元结构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其输出 </a:t>
            </a:r>
            <a:r>
              <a:rPr lang="en-US" altLang="zh-CN" sz="1200" i="1" kern="1200" dirty="0" err="1" smtClean="0">
                <a:solidFill>
                  <a:schemeClr val="tx1"/>
                </a:solidFill>
                <a:effectLst/>
                <a:latin typeface="+mn-lt"/>
                <a:ea typeface="+mn-ea"/>
                <a:cs typeface="+mn-cs"/>
              </a:rPr>
              <a:t>f</a:t>
            </a:r>
            <a:r>
              <a:rPr lang="en-US" altLang="zh-CN" sz="1200" kern="1200" dirty="0" err="1" smtClean="0">
                <a:solidFill>
                  <a:schemeClr val="tx1"/>
                </a:solidFill>
                <a:effectLst/>
                <a:latin typeface="+mn-lt"/>
                <a:ea typeface="+mn-ea"/>
                <a:cs typeface="+mn-cs"/>
              </a:rPr>
              <a:t>Maxout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是 </a:t>
            </a:r>
            <a:r>
              <a:rPr lang="en-US" altLang="zh-CN" sz="1200" i="1" kern="1200" dirty="0" smtClean="0">
                <a:solidFill>
                  <a:schemeClr val="tx1"/>
                </a:solidFill>
                <a:effectLst/>
                <a:latin typeface="+mn-lt"/>
                <a:ea typeface="+mn-ea"/>
                <a:cs typeface="+mn-cs"/>
              </a:rPr>
              <a:t>k </a:t>
            </a:r>
            <a:r>
              <a:rPr lang="zh-CN" altLang="en-US" sz="1200" kern="1200" dirty="0" smtClean="0">
                <a:solidFill>
                  <a:schemeClr val="tx1"/>
                </a:solidFill>
                <a:effectLst/>
                <a:latin typeface="+mn-lt"/>
                <a:ea typeface="+mn-ea"/>
                <a:cs typeface="+mn-cs"/>
              </a:rPr>
              <a:t>个卷 积层对应位置的最大值。在</a:t>
            </a:r>
            <a:r>
              <a:rPr lang="en-US" altLang="zh-CN" sz="1200" kern="1200" dirty="0" smtClean="0">
                <a:solidFill>
                  <a:schemeClr val="tx1"/>
                </a:solidFill>
                <a:effectLst/>
                <a:latin typeface="+mn-lt"/>
                <a:ea typeface="+mn-ea"/>
                <a:cs typeface="+mn-cs"/>
              </a:rPr>
              <a:t>[27] </a:t>
            </a:r>
            <a:r>
              <a:rPr lang="zh-CN" altLang="en-US" sz="1200" kern="1200" dirty="0" smtClean="0">
                <a:solidFill>
                  <a:schemeClr val="tx1"/>
                </a:solidFill>
                <a:effectLst/>
                <a:latin typeface="+mn-lt"/>
                <a:ea typeface="+mn-ea"/>
                <a:cs typeface="+mn-cs"/>
              </a:rPr>
              <a:t>论文还论证了</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具有两个隐层的 </a:t>
            </a:r>
            <a:r>
              <a:rPr lang="en-US" altLang="zh-CN" sz="1200" kern="1200" dirty="0" err="1" smtClean="0">
                <a:solidFill>
                  <a:schemeClr val="tx1"/>
                </a:solidFill>
                <a:effectLst/>
                <a:latin typeface="+mn-lt"/>
                <a:ea typeface="+mn-ea"/>
                <a:cs typeface="+mn-cs"/>
              </a:rPr>
              <a:t>Maxout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网络理论 上可以逼近任何连续函数。 </a:t>
            </a:r>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18</a:t>
            </a:fld>
            <a:endParaRPr lang="zh-CN" altLang="en-US"/>
          </a:p>
        </p:txBody>
      </p:sp>
    </p:spTree>
    <p:extLst>
      <p:ext uri="{BB962C8B-B14F-4D97-AF65-F5344CB8AC3E}">
        <p14:creationId xmlns:p14="http://schemas.microsoft.com/office/powerpoint/2010/main" val="939335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网络中的网络</a:t>
            </a:r>
            <a:r>
              <a:rPr lang="en-US" altLang="zh-CN" sz="1200" kern="1200" dirty="0" smtClean="0">
                <a:solidFill>
                  <a:schemeClr val="tx1"/>
                </a:solidFill>
                <a:effectLst/>
                <a:latin typeface="+mn-lt"/>
                <a:ea typeface="+mn-ea"/>
                <a:cs typeface="+mn-cs"/>
              </a:rPr>
              <a:t>(Network in </a:t>
            </a:r>
            <a:r>
              <a:rPr lang="en-US" altLang="zh-CN" sz="1200" kern="1200" dirty="0" err="1" smtClean="0">
                <a:solidFill>
                  <a:schemeClr val="tx1"/>
                </a:solidFill>
                <a:effectLst/>
                <a:latin typeface="+mn-lt"/>
                <a:ea typeface="+mn-ea"/>
                <a:cs typeface="+mn-cs"/>
              </a:rPr>
              <a:t>Network,NIN</a:t>
            </a:r>
            <a:r>
              <a:rPr lang="en-US" altLang="zh-CN" sz="1200" kern="1200" dirty="0" smtClean="0">
                <a:solidFill>
                  <a:schemeClr val="tx1"/>
                </a:solidFill>
                <a:effectLst/>
                <a:latin typeface="+mn-lt"/>
                <a:ea typeface="+mn-ea"/>
                <a:cs typeface="+mn-cs"/>
              </a:rPr>
              <a:t>)[26] </a:t>
            </a:r>
            <a:r>
              <a:rPr lang="zh-CN" altLang="en-US" sz="1200" kern="1200" dirty="0" smtClean="0">
                <a:solidFill>
                  <a:schemeClr val="tx1"/>
                </a:solidFill>
                <a:effectLst/>
                <a:latin typeface="+mn-lt"/>
                <a:ea typeface="+mn-ea"/>
                <a:cs typeface="+mn-cs"/>
              </a:rPr>
              <a:t>用于提升局部感受野范围内模 型的非线性能力。传统的卷积层采用线性卷积核和非线性激活函数来产生输出。</a:t>
            </a:r>
            <a:r>
              <a:rPr lang="en-US" altLang="zh-CN" sz="1200" kern="1200" dirty="0" smtClean="0">
                <a:solidFill>
                  <a:schemeClr val="tx1"/>
                </a:solidFill>
                <a:effectLst/>
                <a:latin typeface="+mn-lt"/>
                <a:ea typeface="+mn-ea"/>
                <a:cs typeface="+mn-cs"/>
              </a:rPr>
              <a:t>NIN </a:t>
            </a:r>
            <a:r>
              <a:rPr lang="zh-CN" altLang="en-US" sz="1200" kern="1200" dirty="0" smtClean="0">
                <a:solidFill>
                  <a:schemeClr val="tx1"/>
                </a:solidFill>
                <a:effectLst/>
                <a:latin typeface="+mn-lt"/>
                <a:ea typeface="+mn-ea"/>
                <a:cs typeface="+mn-cs"/>
              </a:rPr>
              <a:t>在卷积层嵌入一个小型网络</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采用更加复杂的非线性激活函数在感受野范围内对 输入数据进行抽象。如图 </a:t>
            </a:r>
            <a:r>
              <a:rPr lang="en-US" altLang="zh-CN" sz="1200" kern="1200" dirty="0" smtClean="0">
                <a:solidFill>
                  <a:schemeClr val="tx1"/>
                </a:solidFill>
                <a:effectLst/>
                <a:latin typeface="+mn-lt"/>
                <a:ea typeface="+mn-ea"/>
                <a:cs typeface="+mn-cs"/>
              </a:rPr>
              <a:t>2.1(d),NIN </a:t>
            </a:r>
            <a:r>
              <a:rPr lang="zh-CN" altLang="en-US" sz="1200" kern="1200" dirty="0" smtClean="0">
                <a:solidFill>
                  <a:schemeClr val="tx1"/>
                </a:solidFill>
                <a:effectLst/>
                <a:latin typeface="+mn-lt"/>
                <a:ea typeface="+mn-ea"/>
                <a:cs typeface="+mn-cs"/>
              </a:rPr>
              <a:t>可以公式化表示为</a:t>
            </a:r>
            <a:r>
              <a:rPr lang="en-US" altLang="zh-CN" sz="1200" kern="1200" dirty="0" smtClean="0">
                <a:solidFill>
                  <a:schemeClr val="tx1"/>
                </a:solidFill>
                <a:effectLst/>
                <a:latin typeface="+mn-lt"/>
                <a:ea typeface="+mn-ea"/>
                <a:cs typeface="+mn-cs"/>
              </a:rPr>
              <a:t>: </a:t>
            </a:r>
            <a:endParaRPr lang="zh-CN" altLang="en-US" dirty="0" smtClean="0"/>
          </a:p>
          <a:p>
            <a:endParaRPr lang="zh-CN" altLang="en-US" sz="1200" i="1"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其中 </a:t>
            </a:r>
            <a:r>
              <a:rPr lang="en-US" altLang="zh-CN" sz="1200" i="1" kern="1200" dirty="0" smtClean="0">
                <a:solidFill>
                  <a:schemeClr val="tx1"/>
                </a:solidFill>
                <a:effectLst/>
                <a:latin typeface="+mn-lt"/>
                <a:ea typeface="+mn-ea"/>
                <a:cs typeface="+mn-cs"/>
              </a:rPr>
              <a:t>n </a:t>
            </a:r>
            <a:r>
              <a:rPr lang="zh-CN" altLang="en-US" sz="1200" kern="1200" dirty="0" smtClean="0">
                <a:solidFill>
                  <a:schemeClr val="tx1"/>
                </a:solidFill>
                <a:effectLst/>
                <a:latin typeface="+mn-lt"/>
                <a:ea typeface="+mn-ea"/>
                <a:cs typeface="+mn-cs"/>
              </a:rPr>
              <a:t>表示 </a:t>
            </a:r>
            <a:r>
              <a:rPr lang="en-US" altLang="zh-CN" sz="1200" kern="1200" dirty="0" smtClean="0">
                <a:solidFill>
                  <a:schemeClr val="tx1"/>
                </a:solidFill>
                <a:effectLst/>
                <a:latin typeface="+mn-lt"/>
                <a:ea typeface="+mn-ea"/>
                <a:cs typeface="+mn-cs"/>
              </a:rPr>
              <a:t>NIN </a:t>
            </a:r>
            <a:r>
              <a:rPr lang="zh-CN" altLang="en-US" sz="1200" kern="1200" dirty="0" smtClean="0">
                <a:solidFill>
                  <a:schemeClr val="tx1"/>
                </a:solidFill>
                <a:effectLst/>
                <a:latin typeface="+mn-lt"/>
                <a:ea typeface="+mn-ea"/>
                <a:cs typeface="+mn-cs"/>
              </a:rPr>
              <a:t>非线性网络的层数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同样采用线性整流单元 </a:t>
            </a:r>
            <a:r>
              <a:rPr lang="en-US" altLang="zh-CN" sz="1200" kern="1200" dirty="0" err="1" smtClean="0">
                <a:solidFill>
                  <a:schemeClr val="tx1"/>
                </a:solidFill>
                <a:effectLst/>
                <a:latin typeface="+mn-lt"/>
                <a:ea typeface="+mn-ea"/>
                <a:cs typeface="+mn-cs"/>
              </a:rPr>
              <a:t>σ</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作为非线性激活函 数。从另一个角度观察</a:t>
            </a:r>
            <a:r>
              <a:rPr lang="en-US" altLang="zh-CN" sz="1200" kern="1200" dirty="0" smtClean="0">
                <a:solidFill>
                  <a:schemeClr val="tx1"/>
                </a:solidFill>
                <a:effectLst/>
                <a:latin typeface="+mn-lt"/>
                <a:ea typeface="+mn-ea"/>
                <a:cs typeface="+mn-cs"/>
              </a:rPr>
              <a:t>,NIN </a:t>
            </a:r>
            <a:r>
              <a:rPr lang="zh-CN" altLang="en-US" sz="1200" kern="1200" dirty="0" smtClean="0">
                <a:solidFill>
                  <a:schemeClr val="tx1"/>
                </a:solidFill>
                <a:effectLst/>
                <a:latin typeface="+mn-lt"/>
                <a:ea typeface="+mn-ea"/>
                <a:cs typeface="+mn-cs"/>
              </a:rPr>
              <a:t>等价于在传统卷积层嵌入了一个或多个 </a:t>
            </a:r>
            <a:r>
              <a:rPr lang="en-US" altLang="zh-CN" sz="1200" kern="1200" dirty="0" smtClean="0">
                <a:solidFill>
                  <a:schemeClr val="tx1"/>
                </a:solidFill>
                <a:effectLst/>
                <a:latin typeface="+mn-lt"/>
                <a:ea typeface="+mn-ea"/>
                <a:cs typeface="+mn-cs"/>
              </a:rPr>
              <a:t>1 × 1 </a:t>
            </a:r>
            <a:r>
              <a:rPr lang="zh-CN" altLang="en-US" sz="1200" kern="1200" dirty="0" smtClean="0">
                <a:solidFill>
                  <a:schemeClr val="tx1"/>
                </a:solidFill>
                <a:effectLst/>
                <a:latin typeface="+mn-lt"/>
                <a:ea typeface="+mn-ea"/>
                <a:cs typeface="+mn-cs"/>
              </a:rPr>
              <a:t>感受野 大小的卷积层</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这种解释对 </a:t>
            </a:r>
            <a:r>
              <a:rPr lang="en-US" altLang="zh-CN" sz="1200" kern="1200" dirty="0" smtClean="0">
                <a:solidFill>
                  <a:schemeClr val="tx1"/>
                </a:solidFill>
                <a:effectLst/>
                <a:latin typeface="+mn-lt"/>
                <a:ea typeface="+mn-ea"/>
                <a:cs typeface="+mn-cs"/>
              </a:rPr>
              <a:t>NIN </a:t>
            </a:r>
            <a:r>
              <a:rPr lang="zh-CN" altLang="en-US" sz="1200" kern="1200" dirty="0" smtClean="0">
                <a:solidFill>
                  <a:schemeClr val="tx1"/>
                </a:solidFill>
                <a:effectLst/>
                <a:latin typeface="+mn-lt"/>
                <a:ea typeface="+mn-ea"/>
                <a:cs typeface="+mn-cs"/>
              </a:rPr>
              <a:t>结构的理解更为直观。 </a:t>
            </a: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19</a:t>
            </a:fld>
            <a:endParaRPr lang="zh-CN" altLang="en-US"/>
          </a:p>
        </p:txBody>
      </p:sp>
    </p:spTree>
    <p:extLst>
      <p:ext uri="{BB962C8B-B14F-4D97-AF65-F5344CB8AC3E}">
        <p14:creationId xmlns:p14="http://schemas.microsoft.com/office/powerpoint/2010/main" val="964931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kern="1200" dirty="0" smtClean="0">
                <a:solidFill>
                  <a:schemeClr val="tx1"/>
                </a:solidFill>
                <a:effectLst/>
                <a:latin typeface="+mn-lt"/>
                <a:ea typeface="+mn-ea"/>
                <a:cs typeface="+mn-cs"/>
              </a:rPr>
              <a:t>结合 </a:t>
            </a:r>
            <a:r>
              <a:rPr lang="en-US" altLang="zh-CN" sz="1200" kern="1200" dirty="0" err="1" smtClean="0">
                <a:solidFill>
                  <a:schemeClr val="tx1"/>
                </a:solidFill>
                <a:effectLst/>
                <a:latin typeface="+mn-lt"/>
                <a:ea typeface="+mn-ea"/>
                <a:cs typeface="+mn-cs"/>
              </a:rPr>
              <a:t>Inception,Maxout,ResNet,NIN</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这四个网络模型各自的优势</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本节设计 并实现了一种组合卷积结构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自适应模块 </a:t>
            </a:r>
            <a:r>
              <a:rPr lang="en-US" altLang="zh-CN" sz="1200" kern="1200" dirty="0" smtClean="0">
                <a:solidFill>
                  <a:schemeClr val="tx1"/>
                </a:solidFill>
                <a:effectLst/>
                <a:latin typeface="+mn-lt"/>
                <a:ea typeface="+mn-ea"/>
                <a:cs typeface="+mn-cs"/>
              </a:rPr>
              <a:t>SAM</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SAM </a:t>
            </a:r>
            <a:r>
              <a:rPr lang="zh-CN" altLang="en-US" sz="1200" kern="1200" dirty="0" smtClean="0">
                <a:solidFill>
                  <a:schemeClr val="tx1"/>
                </a:solidFill>
                <a:effectLst/>
                <a:latin typeface="+mn-lt"/>
                <a:ea typeface="+mn-ea"/>
                <a:cs typeface="+mn-cs"/>
              </a:rPr>
              <a:t>以 </a:t>
            </a:r>
            <a:r>
              <a:rPr lang="en-US" altLang="zh-CN" sz="1200" kern="1200" dirty="0" smtClean="0">
                <a:solidFill>
                  <a:schemeClr val="tx1"/>
                </a:solidFill>
                <a:effectLst/>
                <a:latin typeface="+mn-lt"/>
                <a:ea typeface="+mn-ea"/>
                <a:cs typeface="+mn-cs"/>
              </a:rPr>
              <a:t>Inception </a:t>
            </a:r>
            <a:r>
              <a:rPr lang="zh-CN" altLang="en-US" sz="1200" kern="1200" dirty="0" smtClean="0">
                <a:solidFill>
                  <a:schemeClr val="tx1"/>
                </a:solidFill>
                <a:effectLst/>
                <a:latin typeface="+mn-lt"/>
                <a:ea typeface="+mn-ea"/>
                <a:cs typeface="+mn-cs"/>
              </a:rPr>
              <a:t>结构为计算框 架</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包括四条特征分支和一个选择器。如图所示</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四条分支中包括两条具有不 同深度和感受野的卷积分支</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一条 </a:t>
            </a:r>
            <a:r>
              <a:rPr lang="en-US" altLang="zh-CN" sz="1200" kern="1200" dirty="0" err="1" smtClean="0">
                <a:solidFill>
                  <a:schemeClr val="tx1"/>
                </a:solidFill>
                <a:effectLst/>
                <a:latin typeface="+mn-lt"/>
                <a:ea typeface="+mn-ea"/>
                <a:cs typeface="+mn-cs"/>
              </a:rPr>
              <a:t>Maxout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分支</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一条残差分支。</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第一条卷积分支</a:t>
            </a:r>
            <a:r>
              <a:rPr lang="en-US" altLang="zh-CN" sz="1200" kern="1200" dirty="0" smtClean="0">
                <a:solidFill>
                  <a:schemeClr val="tx1"/>
                </a:solidFill>
                <a:effectLst/>
                <a:latin typeface="+mn-lt"/>
                <a:ea typeface="+mn-ea"/>
                <a:cs typeface="+mn-cs"/>
              </a:rPr>
              <a:t>f1,</a:t>
            </a:r>
            <a:r>
              <a:rPr lang="zh-CN" altLang="en-US" sz="1200" kern="1200" dirty="0" smtClean="0">
                <a:solidFill>
                  <a:schemeClr val="tx1"/>
                </a:solidFill>
                <a:effectLst/>
                <a:latin typeface="+mn-lt"/>
                <a:ea typeface="+mn-ea"/>
                <a:cs typeface="+mn-cs"/>
              </a:rPr>
              <a:t>具有 </a:t>
            </a:r>
            <a:r>
              <a:rPr lang="en-US" altLang="zh-CN" sz="1200" kern="1200" dirty="0" smtClean="0">
                <a:solidFill>
                  <a:schemeClr val="tx1"/>
                </a:solidFill>
                <a:effectLst/>
                <a:latin typeface="+mn-lt"/>
                <a:ea typeface="+mn-ea"/>
                <a:cs typeface="+mn-cs"/>
              </a:rPr>
              <a:t>3 × 3 </a:t>
            </a:r>
            <a:r>
              <a:rPr lang="zh-CN" altLang="en-US" sz="1200" kern="1200" dirty="0" smtClean="0">
                <a:solidFill>
                  <a:schemeClr val="tx1"/>
                </a:solidFill>
                <a:effectLst/>
                <a:latin typeface="+mn-lt"/>
                <a:ea typeface="+mn-ea"/>
                <a:cs typeface="+mn-cs"/>
              </a:rPr>
              <a:t>的感受野和 </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的深度</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第二条</a:t>
            </a:r>
            <a:r>
              <a:rPr lang="en-US" altLang="zh-CN" sz="1200" kern="1200" dirty="0" smtClean="0">
                <a:solidFill>
                  <a:schemeClr val="tx1"/>
                </a:solidFill>
                <a:effectLst/>
                <a:latin typeface="+mn-lt"/>
                <a:ea typeface="+mn-ea"/>
                <a:cs typeface="+mn-cs"/>
              </a:rPr>
              <a:t>f2</a:t>
            </a:r>
            <a:r>
              <a:rPr lang="zh-CN" altLang="en-US" sz="1200" kern="1200" dirty="0" smtClean="0">
                <a:solidFill>
                  <a:schemeClr val="tx1"/>
                </a:solidFill>
                <a:effectLst/>
                <a:latin typeface="+mn-lt"/>
                <a:ea typeface="+mn-ea"/>
                <a:cs typeface="+mn-cs"/>
              </a:rPr>
              <a:t>卷积分支</a:t>
            </a:r>
            <a:r>
              <a:rPr lang="en-US" altLang="zh-CN" sz="1200" kern="1200" dirty="0" smtClean="0">
                <a:solidFill>
                  <a:schemeClr val="tx1"/>
                </a:solidFill>
                <a:effectLst/>
                <a:latin typeface="+mn-lt"/>
                <a:ea typeface="+mn-ea"/>
                <a:cs typeface="+mn-cs"/>
              </a:rPr>
              <a:t>f2, 5 × 5 </a:t>
            </a:r>
            <a:r>
              <a:rPr lang="zh-CN" altLang="en-US" sz="1200" kern="1200" dirty="0" smtClean="0">
                <a:solidFill>
                  <a:schemeClr val="tx1"/>
                </a:solidFill>
                <a:effectLst/>
                <a:latin typeface="+mn-lt"/>
                <a:ea typeface="+mn-ea"/>
                <a:cs typeface="+mn-cs"/>
              </a:rPr>
              <a:t>的感受野和 </a:t>
            </a:r>
            <a:r>
              <a:rPr lang="en-US" altLang="zh-CN" sz="1200" kern="1200" dirty="0" smtClean="0">
                <a:solidFill>
                  <a:schemeClr val="tx1"/>
                </a:solidFill>
                <a:effectLst/>
                <a:latin typeface="+mn-lt"/>
                <a:ea typeface="+mn-ea"/>
                <a:cs typeface="+mn-cs"/>
              </a:rPr>
              <a:t>2 </a:t>
            </a:r>
            <a:r>
              <a:rPr lang="zh-CN" altLang="en-US" sz="1200" kern="1200" dirty="0" smtClean="0">
                <a:solidFill>
                  <a:schemeClr val="tx1"/>
                </a:solidFill>
                <a:effectLst/>
                <a:latin typeface="+mn-lt"/>
                <a:ea typeface="+mn-ea"/>
                <a:cs typeface="+mn-cs"/>
              </a:rPr>
              <a:t>的深度，通过具有 </a:t>
            </a:r>
            <a:r>
              <a:rPr lang="en-US" altLang="zh-CN" sz="1200" kern="1200" dirty="0" smtClean="0">
                <a:solidFill>
                  <a:schemeClr val="tx1"/>
                </a:solidFill>
                <a:effectLst/>
                <a:latin typeface="+mn-lt"/>
                <a:ea typeface="+mn-ea"/>
                <a:cs typeface="+mn-cs"/>
              </a:rPr>
              <a:t>3 × 3 </a:t>
            </a:r>
            <a:r>
              <a:rPr lang="zh-CN" altLang="en-US" sz="1200" kern="1200" dirty="0" smtClean="0">
                <a:solidFill>
                  <a:schemeClr val="tx1"/>
                </a:solidFill>
                <a:effectLst/>
                <a:latin typeface="+mn-lt"/>
                <a:ea typeface="+mn-ea"/>
                <a:cs typeface="+mn-cs"/>
              </a:rPr>
              <a:t>感受野大小的两个卷积层的堆叠</a:t>
            </a:r>
            <a:r>
              <a:rPr lang="en-US" altLang="zh-CN" sz="1200" kern="1200" dirty="0" smtClean="0">
                <a:solidFill>
                  <a:schemeClr val="tx1"/>
                </a:solidFill>
                <a:effectLst/>
                <a:latin typeface="+mn-lt"/>
                <a:ea typeface="+mn-ea"/>
                <a:cs typeface="+mn-cs"/>
              </a:rPr>
              <a:t>, </a:t>
            </a:r>
            <a:endParaRPr lang="zh-CN" altLang="en-US" sz="1200" i="1"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第三条分支</a:t>
            </a:r>
            <a:r>
              <a:rPr lang="en-US" altLang="zh-CN" sz="1200" kern="1200" dirty="0" smtClean="0">
                <a:solidFill>
                  <a:schemeClr val="tx1"/>
                </a:solidFill>
                <a:effectLst/>
                <a:latin typeface="+mn-lt"/>
                <a:ea typeface="+mn-ea"/>
                <a:cs typeface="+mn-cs"/>
              </a:rPr>
              <a:t>f3</a:t>
            </a:r>
            <a:r>
              <a:rPr lang="zh-CN" altLang="en-US" sz="1200" kern="1200" dirty="0" smtClean="0">
                <a:solidFill>
                  <a:schemeClr val="tx1"/>
                </a:solidFill>
                <a:effectLst/>
                <a:latin typeface="+mn-lt"/>
                <a:ea typeface="+mn-ea"/>
                <a:cs typeface="+mn-cs"/>
              </a:rPr>
              <a:t>是 前两条分支的和</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该分支是残差分支</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通过</a:t>
            </a:r>
            <a:r>
              <a:rPr lang="en-US" altLang="zh-CN" sz="1200" kern="1200" dirty="0" smtClean="0">
                <a:solidFill>
                  <a:schemeClr val="tx1"/>
                </a:solidFill>
                <a:effectLst/>
                <a:latin typeface="+mn-lt"/>
                <a:ea typeface="+mn-ea"/>
                <a:cs typeface="+mn-cs"/>
              </a:rPr>
              <a:t>f1</a:t>
            </a:r>
            <a:r>
              <a:rPr lang="zh-CN" altLang="en-US" sz="1200" kern="1200" dirty="0" smtClean="0">
                <a:solidFill>
                  <a:schemeClr val="tx1"/>
                </a:solidFill>
                <a:effectLst/>
                <a:latin typeface="+mn-lt"/>
                <a:ea typeface="+mn-ea"/>
                <a:cs typeface="+mn-cs"/>
              </a:rPr>
              <a:t>将输入 </a:t>
            </a:r>
            <a:r>
              <a:rPr lang="en-US" altLang="zh-CN" sz="1200" i="1" kern="1200" dirty="0" smtClean="0">
                <a:solidFill>
                  <a:schemeClr val="tx1"/>
                </a:solidFill>
                <a:effectLst/>
                <a:latin typeface="+mn-lt"/>
                <a:ea typeface="+mn-ea"/>
                <a:cs typeface="+mn-cs"/>
              </a:rPr>
              <a:t>x </a:t>
            </a:r>
            <a:r>
              <a:rPr lang="zh-CN" altLang="en-US" sz="1200" kern="1200" dirty="0" smtClean="0">
                <a:solidFill>
                  <a:schemeClr val="tx1"/>
                </a:solidFill>
                <a:effectLst/>
                <a:latin typeface="+mn-lt"/>
                <a:ea typeface="+mn-ea"/>
                <a:cs typeface="+mn-cs"/>
              </a:rPr>
              <a:t>映射为与</a:t>
            </a:r>
            <a:r>
              <a:rPr lang="en-US" altLang="zh-CN" sz="1200" kern="1200" dirty="0" smtClean="0">
                <a:solidFill>
                  <a:schemeClr val="tx1"/>
                </a:solidFill>
                <a:effectLst/>
                <a:latin typeface="+mn-lt"/>
                <a:ea typeface="+mn-ea"/>
                <a:cs typeface="+mn-cs"/>
              </a:rPr>
              <a:t>f2</a:t>
            </a:r>
            <a:r>
              <a:rPr lang="zh-CN" altLang="en-US" sz="1200" kern="1200" dirty="0" smtClean="0">
                <a:solidFill>
                  <a:schemeClr val="tx1"/>
                </a:solidFill>
                <a:effectLst/>
                <a:latin typeface="+mn-lt"/>
                <a:ea typeface="+mn-ea"/>
                <a:cs typeface="+mn-cs"/>
              </a:rPr>
              <a:t>具有相同的维度，将 </a:t>
            </a:r>
            <a:r>
              <a:rPr lang="en-US" altLang="zh-CN" sz="1200" i="1" kern="1200" dirty="0" smtClean="0">
                <a:solidFill>
                  <a:schemeClr val="tx1"/>
                </a:solidFill>
                <a:effectLst/>
                <a:latin typeface="+mn-lt"/>
                <a:ea typeface="+mn-ea"/>
                <a:cs typeface="+mn-cs"/>
              </a:rPr>
              <a:t>f </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加到 </a:t>
            </a:r>
            <a:r>
              <a:rPr lang="en-US" altLang="zh-CN" sz="1200" i="1" kern="1200" dirty="0" smtClean="0">
                <a:solidFill>
                  <a:schemeClr val="tx1"/>
                </a:solidFill>
                <a:effectLst/>
                <a:latin typeface="+mn-lt"/>
                <a:ea typeface="+mn-ea"/>
                <a:cs typeface="+mn-cs"/>
              </a:rPr>
              <a:t>f</a:t>
            </a:r>
            <a:r>
              <a:rPr lang="en-US" altLang="zh-CN" sz="1200" kern="1200" dirty="0" smtClean="0">
                <a:solidFill>
                  <a:schemeClr val="tx1"/>
                </a:solidFill>
                <a:effectLst/>
                <a:latin typeface="+mn-lt"/>
                <a:ea typeface="+mn-ea"/>
                <a:cs typeface="+mn-cs"/>
              </a:rPr>
              <a:t>2 </a:t>
            </a:r>
            <a:r>
              <a:rPr lang="zh-CN" altLang="en-US" sz="1200" kern="1200" dirty="0" smtClean="0">
                <a:solidFill>
                  <a:schemeClr val="tx1"/>
                </a:solidFill>
                <a:effectLst/>
                <a:latin typeface="+mn-lt"/>
                <a:ea typeface="+mn-ea"/>
                <a:cs typeface="+mn-cs"/>
              </a:rPr>
              <a:t>上</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使 </a:t>
            </a:r>
            <a:r>
              <a:rPr lang="en-US" altLang="zh-CN" sz="1200" i="1" kern="1200" dirty="0" smtClean="0">
                <a:solidFill>
                  <a:schemeClr val="tx1"/>
                </a:solidFill>
                <a:effectLst/>
                <a:latin typeface="+mn-lt"/>
                <a:ea typeface="+mn-ea"/>
                <a:cs typeface="+mn-cs"/>
              </a:rPr>
              <a:t>f</a:t>
            </a:r>
            <a:r>
              <a:rPr lang="en-US" altLang="zh-CN" sz="1200" kern="1200" dirty="0" smtClean="0">
                <a:solidFill>
                  <a:schemeClr val="tx1"/>
                </a:solidFill>
                <a:effectLst/>
                <a:latin typeface="+mn-lt"/>
                <a:ea typeface="+mn-ea"/>
                <a:cs typeface="+mn-cs"/>
              </a:rPr>
              <a:t>2 </a:t>
            </a:r>
            <a:r>
              <a:rPr lang="zh-CN" altLang="en-US" sz="1200" kern="1200" dirty="0" smtClean="0">
                <a:solidFill>
                  <a:schemeClr val="tx1"/>
                </a:solidFill>
                <a:effectLst/>
                <a:latin typeface="+mn-lt"/>
                <a:ea typeface="+mn-ea"/>
                <a:cs typeface="+mn-cs"/>
              </a:rPr>
              <a:t>去学习相对于输入的残差函数。该分支 的存在可以有效地加快</a:t>
            </a:r>
            <a:r>
              <a:rPr lang="en-US" altLang="zh-CN" sz="1200" kern="1200" dirty="0" smtClean="0">
                <a:solidFill>
                  <a:schemeClr val="tx1"/>
                </a:solidFill>
                <a:effectLst/>
                <a:latin typeface="+mn-lt"/>
                <a:ea typeface="+mn-ea"/>
                <a:cs typeface="+mn-cs"/>
              </a:rPr>
              <a:t>SAM</a:t>
            </a:r>
            <a:r>
              <a:rPr lang="zh-CN" altLang="en-US" sz="1200" kern="1200" dirty="0" smtClean="0">
                <a:solidFill>
                  <a:schemeClr val="tx1"/>
                </a:solidFill>
                <a:effectLst/>
                <a:latin typeface="+mn-lt"/>
                <a:ea typeface="+mn-ea"/>
                <a:cs typeface="+mn-cs"/>
              </a:rPr>
              <a:t>网络的训练过程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使网络更容易收敛</a:t>
            </a:r>
            <a:r>
              <a:rPr lang="en-US" altLang="zh-CN" sz="1200" kern="1200" dirty="0" smtClean="0">
                <a:solidFill>
                  <a:schemeClr val="tx1"/>
                </a:solidFill>
                <a:effectLst/>
                <a:latin typeface="+mn-lt"/>
                <a:ea typeface="+mn-ea"/>
                <a:cs typeface="+mn-cs"/>
              </a:rPr>
              <a:t>;</a:t>
            </a:r>
            <a:endParaRPr lang="zh-CN" altLang="en-US"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i="1" kern="1200" dirty="0" smtClean="0">
                <a:solidFill>
                  <a:schemeClr val="tx1"/>
                </a:solidFill>
                <a:effectLst/>
                <a:latin typeface="+mn-lt"/>
                <a:ea typeface="+mn-ea"/>
                <a:cs typeface="+mn-cs"/>
              </a:rPr>
              <a:t>第四条分支</a:t>
            </a:r>
            <a:r>
              <a:rPr lang="en-US" altLang="zh-CN" sz="1200" i="1" kern="1200" dirty="0" smtClean="0">
                <a:solidFill>
                  <a:schemeClr val="tx1"/>
                </a:solidFill>
                <a:effectLst/>
                <a:latin typeface="+mn-lt"/>
                <a:ea typeface="+mn-ea"/>
                <a:cs typeface="+mn-cs"/>
              </a:rPr>
              <a:t>f</a:t>
            </a:r>
            <a:r>
              <a:rPr lang="en-US" altLang="zh-CN" sz="1200" kern="1200" dirty="0" smtClean="0">
                <a:solidFill>
                  <a:schemeClr val="tx1"/>
                </a:solidFill>
                <a:effectLst/>
                <a:latin typeface="+mn-lt"/>
                <a:ea typeface="+mn-ea"/>
                <a:cs typeface="+mn-cs"/>
              </a:rPr>
              <a:t>4 </a:t>
            </a:r>
            <a:r>
              <a:rPr lang="zh-CN" altLang="en-US" sz="1200" kern="1200" dirty="0" smtClean="0">
                <a:solidFill>
                  <a:schemeClr val="tx1"/>
                </a:solidFill>
                <a:effectLst/>
                <a:latin typeface="+mn-lt"/>
                <a:ea typeface="+mn-ea"/>
                <a:cs typeface="+mn-cs"/>
              </a:rPr>
              <a:t>是 </a:t>
            </a:r>
            <a:r>
              <a:rPr lang="en-US" altLang="zh-CN" sz="1200" i="1" kern="1200" dirty="0" smtClean="0">
                <a:solidFill>
                  <a:schemeClr val="tx1"/>
                </a:solidFill>
                <a:effectLst/>
                <a:latin typeface="+mn-lt"/>
                <a:ea typeface="+mn-ea"/>
                <a:cs typeface="+mn-cs"/>
              </a:rPr>
              <a:t>f</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和 </a:t>
            </a:r>
            <a:r>
              <a:rPr lang="en-US" altLang="zh-CN" sz="1200" i="1" kern="1200" dirty="0" smtClean="0">
                <a:solidFill>
                  <a:schemeClr val="tx1"/>
                </a:solidFill>
                <a:effectLst/>
                <a:latin typeface="+mn-lt"/>
                <a:ea typeface="+mn-ea"/>
                <a:cs typeface="+mn-cs"/>
              </a:rPr>
              <a:t>f</a:t>
            </a:r>
            <a:r>
              <a:rPr lang="en-US" altLang="zh-CN" sz="1200" kern="1200" dirty="0" smtClean="0">
                <a:solidFill>
                  <a:schemeClr val="tx1"/>
                </a:solidFill>
                <a:effectLst/>
                <a:latin typeface="+mn-lt"/>
                <a:ea typeface="+mn-ea"/>
                <a:cs typeface="+mn-cs"/>
              </a:rPr>
              <a:t>2 </a:t>
            </a:r>
            <a:r>
              <a:rPr lang="zh-CN" altLang="en-US" sz="1200" kern="1200" dirty="0" smtClean="0">
                <a:solidFill>
                  <a:schemeClr val="tx1"/>
                </a:solidFill>
                <a:effectLst/>
                <a:latin typeface="+mn-lt"/>
                <a:ea typeface="+mn-ea"/>
                <a:cs typeface="+mn-cs"/>
              </a:rPr>
              <a:t>的 </a:t>
            </a:r>
            <a:r>
              <a:rPr lang="en-US" altLang="zh-CN" sz="1200" kern="1200" dirty="0" err="1" smtClean="0">
                <a:solidFill>
                  <a:schemeClr val="tx1"/>
                </a:solidFill>
                <a:effectLst/>
                <a:latin typeface="+mn-lt"/>
                <a:ea typeface="+mn-ea"/>
                <a:cs typeface="+mn-cs"/>
              </a:rPr>
              <a:t>Maxout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输出</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用于增强 </a:t>
            </a:r>
            <a:r>
              <a:rPr lang="en-US" altLang="zh-CN" sz="1200" kern="1200" dirty="0" smtClean="0">
                <a:solidFill>
                  <a:schemeClr val="tx1"/>
                </a:solidFill>
                <a:effectLst/>
                <a:latin typeface="+mn-lt"/>
                <a:ea typeface="+mn-ea"/>
                <a:cs typeface="+mn-cs"/>
              </a:rPr>
              <a:t>SAM </a:t>
            </a:r>
            <a:r>
              <a:rPr lang="zh-CN" altLang="en-US" sz="1200" kern="1200" dirty="0" smtClean="0">
                <a:solidFill>
                  <a:schemeClr val="tx1"/>
                </a:solidFill>
                <a:effectLst/>
                <a:latin typeface="+mn-lt"/>
                <a:ea typeface="+mn-ea"/>
                <a:cs typeface="+mn-cs"/>
              </a:rPr>
              <a:t>结构的非线性拟合能力</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提高 </a:t>
            </a:r>
            <a:r>
              <a:rPr lang="en-US" altLang="zh-CN" sz="1200" kern="1200" dirty="0" smtClean="0">
                <a:solidFill>
                  <a:schemeClr val="tx1"/>
                </a:solidFill>
                <a:effectLst/>
                <a:latin typeface="+mn-lt"/>
                <a:ea typeface="+mn-ea"/>
                <a:cs typeface="+mn-cs"/>
              </a:rPr>
              <a:t>SAM </a:t>
            </a:r>
            <a:r>
              <a:rPr lang="zh-CN" altLang="en-US" sz="1200" kern="1200" dirty="0" smtClean="0">
                <a:solidFill>
                  <a:schemeClr val="tx1"/>
                </a:solidFill>
                <a:effectLst/>
                <a:latin typeface="+mn-lt"/>
                <a:ea typeface="+mn-ea"/>
                <a:cs typeface="+mn-cs"/>
              </a:rPr>
              <a:t>网络的识别能力</a:t>
            </a:r>
            <a:r>
              <a:rPr lang="en-US" altLang="zh-CN" sz="1200" kern="1200" dirty="0" smtClean="0">
                <a:solidFill>
                  <a:schemeClr val="tx1"/>
                </a:solidFill>
                <a:effectLst/>
                <a:latin typeface="+mn-lt"/>
                <a:ea typeface="+mn-ea"/>
                <a:cs typeface="+mn-cs"/>
              </a:rPr>
              <a:t>; </a:t>
            </a:r>
            <a:endParaRPr lang="zh-CN" altLang="en-US"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i="1" kern="1200" dirty="0" smtClean="0">
                <a:solidFill>
                  <a:schemeClr val="tx1"/>
                </a:solidFill>
                <a:effectLst/>
                <a:latin typeface="+mn-lt"/>
                <a:ea typeface="+mn-ea"/>
                <a:cs typeface="+mn-cs"/>
              </a:rPr>
              <a:t>最后将</a:t>
            </a:r>
            <a:r>
              <a:rPr lang="zh-CN" altLang="en-US" sz="1200" kern="1200" dirty="0" smtClean="0">
                <a:solidFill>
                  <a:schemeClr val="tx1"/>
                </a:solidFill>
                <a:effectLst/>
                <a:latin typeface="+mn-lt"/>
                <a:ea typeface="+mn-ea"/>
                <a:cs typeface="+mn-cs"/>
              </a:rPr>
              <a:t>四条分支的并联</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最有通过一个选择器对四组特 征进行筛选与组合。选择器可以增强 </a:t>
            </a:r>
            <a:r>
              <a:rPr lang="en-US" altLang="zh-CN" sz="1200" kern="1200" dirty="0" smtClean="0">
                <a:solidFill>
                  <a:schemeClr val="tx1"/>
                </a:solidFill>
                <a:effectLst/>
                <a:latin typeface="+mn-lt"/>
                <a:ea typeface="+mn-ea"/>
                <a:cs typeface="+mn-cs"/>
              </a:rPr>
              <a:t>SAM </a:t>
            </a:r>
            <a:r>
              <a:rPr lang="zh-CN" altLang="en-US" sz="1200" kern="1200" dirty="0" smtClean="0">
                <a:solidFill>
                  <a:schemeClr val="tx1"/>
                </a:solidFill>
                <a:effectLst/>
                <a:latin typeface="+mn-lt"/>
                <a:ea typeface="+mn-ea"/>
                <a:cs typeface="+mn-cs"/>
              </a:rPr>
              <a:t>结构在局部感受野范围内的特 征拟合能力</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在一定程度上还起到特征压缩</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降低计算复杂度的效果。 </a:t>
            </a: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20</a:t>
            </a:fld>
            <a:endParaRPr lang="zh-CN" altLang="en-US"/>
          </a:p>
        </p:txBody>
      </p:sp>
    </p:spTree>
    <p:extLst>
      <p:ext uri="{BB962C8B-B14F-4D97-AF65-F5344CB8AC3E}">
        <p14:creationId xmlns:p14="http://schemas.microsoft.com/office/powerpoint/2010/main" val="625350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1" dirty="0" smtClean="0">
                <a:solidFill>
                  <a:srgbClr val="404040"/>
                </a:solidFill>
                <a:ea typeface="华文楷体" panose="02010600040101010101" pitchFamily="2" charset="-122"/>
              </a:rPr>
              <a:t>卷积神经网络在计算机视觉领域取得了重大的研究突 破。</a:t>
            </a:r>
          </a:p>
          <a:p>
            <a:r>
              <a:rPr lang="zh-CN" altLang="en-US" sz="1200" b="1" dirty="0" smtClean="0">
                <a:solidFill>
                  <a:srgbClr val="404040"/>
                </a:solidFill>
                <a:ea typeface="华文楷体" panose="02010600040101010101" pitchFamily="2" charset="-122"/>
              </a:rPr>
              <a:t>本文针对</a:t>
            </a:r>
            <a:r>
              <a:rPr lang="zh-CN" altLang="en-US" sz="1200" b="1" dirty="0" smtClean="0">
                <a:solidFill>
                  <a:srgbClr val="5C307D"/>
                </a:solidFill>
                <a:ea typeface="华文楷体" panose="02010600040101010101" pitchFamily="2" charset="-122"/>
              </a:rPr>
              <a:t>物体识别问题</a:t>
            </a:r>
            <a:r>
              <a:rPr lang="zh-CN" altLang="en-US" sz="1200" b="1" dirty="0" smtClean="0">
                <a:solidFill>
                  <a:srgbClr val="404040"/>
                </a:solidFill>
                <a:ea typeface="华文楷体" panose="02010600040101010101" pitchFamily="2" charset="-122"/>
              </a:rPr>
              <a:t>，研究了卷积神经网络在</a:t>
            </a:r>
            <a:r>
              <a:rPr lang="zh-CN" altLang="en-US" sz="1200" b="1" dirty="0" smtClean="0">
                <a:solidFill>
                  <a:srgbClr val="5C307D"/>
                </a:solidFill>
                <a:ea typeface="华文楷体" panose="02010600040101010101" pitchFamily="2" charset="-122"/>
              </a:rPr>
              <a:t>结构</a:t>
            </a:r>
            <a:r>
              <a:rPr lang="zh-CN" altLang="en-US" sz="1200" b="1" dirty="0" smtClean="0">
                <a:solidFill>
                  <a:srgbClr val="404040"/>
                </a:solidFill>
                <a:ea typeface="华文楷体" panose="02010600040101010101" pitchFamily="2" charset="-122"/>
              </a:rPr>
              <a:t>和</a:t>
            </a:r>
            <a:r>
              <a:rPr lang="zh-CN" altLang="en-US" sz="1200" b="1" dirty="0" smtClean="0">
                <a:solidFill>
                  <a:srgbClr val="5C307D"/>
                </a:solidFill>
                <a:ea typeface="华文楷体" panose="02010600040101010101" pitchFamily="2" charset="-122"/>
              </a:rPr>
              <a:t>方法</a:t>
            </a:r>
            <a:r>
              <a:rPr lang="zh-CN" altLang="en-US" sz="1200" b="1" dirty="0" smtClean="0">
                <a:solidFill>
                  <a:srgbClr val="404040"/>
                </a:solidFill>
                <a:ea typeface="华文楷体" panose="02010600040101010101" pitchFamily="2" charset="-122"/>
              </a:rPr>
              <a:t>上的</a:t>
            </a:r>
            <a:r>
              <a:rPr lang="zh-CN" altLang="en-US" sz="1200" b="1" dirty="0" smtClean="0">
                <a:solidFill>
                  <a:srgbClr val="5C307D"/>
                </a:solidFill>
                <a:ea typeface="华文楷体" panose="02010600040101010101" pitchFamily="2" charset="-122"/>
              </a:rPr>
              <a:t>改进</a:t>
            </a:r>
            <a:r>
              <a:rPr lang="zh-CN" altLang="en-US" sz="1200" b="1" dirty="0" smtClean="0">
                <a:solidFill>
                  <a:schemeClr val="tx1">
                    <a:lumMod val="75000"/>
                    <a:lumOff val="25000"/>
                  </a:schemeClr>
                </a:solidFill>
                <a:ea typeface="华文楷体" panose="02010600040101010101" pitchFamily="2" charset="-122"/>
              </a:rPr>
              <a:t>。</a:t>
            </a:r>
          </a:p>
          <a:p>
            <a:endParaRPr 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2</a:t>
            </a:fld>
            <a:endParaRPr lang="zh-CN" altLang="en-US"/>
          </a:p>
        </p:txBody>
      </p:sp>
    </p:spTree>
    <p:extLst>
      <p:ext uri="{BB962C8B-B14F-4D97-AF65-F5344CB8AC3E}">
        <p14:creationId xmlns:p14="http://schemas.microsoft.com/office/powerpoint/2010/main" val="777481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kern="1200" dirty="0" smtClean="0">
                <a:solidFill>
                  <a:schemeClr val="tx1"/>
                </a:solidFill>
                <a:effectLst/>
                <a:latin typeface="+mn-lt"/>
                <a:ea typeface="+mn-ea"/>
                <a:cs typeface="+mn-cs"/>
              </a:rPr>
              <a:t>结合 </a:t>
            </a:r>
            <a:r>
              <a:rPr lang="en-US" altLang="zh-CN" sz="1200" kern="1200" dirty="0" err="1" smtClean="0">
                <a:solidFill>
                  <a:schemeClr val="tx1"/>
                </a:solidFill>
                <a:effectLst/>
                <a:latin typeface="+mn-lt"/>
                <a:ea typeface="+mn-ea"/>
                <a:cs typeface="+mn-cs"/>
              </a:rPr>
              <a:t>Inception,Maxout,ResNet,NIN</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这四个网络模型各自的优势</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本节设计 并实现了一种组合卷积结构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自适应模块 </a:t>
            </a:r>
            <a:r>
              <a:rPr lang="en-US" altLang="zh-CN" sz="1200" kern="1200" dirty="0" smtClean="0">
                <a:solidFill>
                  <a:schemeClr val="tx1"/>
                </a:solidFill>
                <a:effectLst/>
                <a:latin typeface="+mn-lt"/>
                <a:ea typeface="+mn-ea"/>
                <a:cs typeface="+mn-cs"/>
              </a:rPr>
              <a:t>SAM</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SAM </a:t>
            </a:r>
            <a:r>
              <a:rPr lang="zh-CN" altLang="en-US" sz="1200" kern="1200" dirty="0" smtClean="0">
                <a:solidFill>
                  <a:schemeClr val="tx1"/>
                </a:solidFill>
                <a:effectLst/>
                <a:latin typeface="+mn-lt"/>
                <a:ea typeface="+mn-ea"/>
                <a:cs typeface="+mn-cs"/>
              </a:rPr>
              <a:t>以 </a:t>
            </a:r>
            <a:r>
              <a:rPr lang="en-US" altLang="zh-CN" sz="1200" kern="1200" dirty="0" smtClean="0">
                <a:solidFill>
                  <a:schemeClr val="tx1"/>
                </a:solidFill>
                <a:effectLst/>
                <a:latin typeface="+mn-lt"/>
                <a:ea typeface="+mn-ea"/>
                <a:cs typeface="+mn-cs"/>
              </a:rPr>
              <a:t>Inception </a:t>
            </a:r>
            <a:r>
              <a:rPr lang="zh-CN" altLang="en-US" sz="1200" kern="1200" dirty="0" smtClean="0">
                <a:solidFill>
                  <a:schemeClr val="tx1"/>
                </a:solidFill>
                <a:effectLst/>
                <a:latin typeface="+mn-lt"/>
                <a:ea typeface="+mn-ea"/>
                <a:cs typeface="+mn-cs"/>
              </a:rPr>
              <a:t>结构为计算框 架</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包括四条特征分支和一个选择器。如图所示</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四条分支中包括两条具有不 同深度和感受野的卷积分支</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一条 </a:t>
            </a:r>
            <a:r>
              <a:rPr lang="en-US" altLang="zh-CN" sz="1200" kern="1200" dirty="0" err="1" smtClean="0">
                <a:solidFill>
                  <a:schemeClr val="tx1"/>
                </a:solidFill>
                <a:effectLst/>
                <a:latin typeface="+mn-lt"/>
                <a:ea typeface="+mn-ea"/>
                <a:cs typeface="+mn-cs"/>
              </a:rPr>
              <a:t>Maxout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分支</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一条残差分支。</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第一条卷积分支</a:t>
            </a:r>
            <a:r>
              <a:rPr lang="en-US" altLang="zh-CN" sz="1200" kern="1200" dirty="0" smtClean="0">
                <a:solidFill>
                  <a:schemeClr val="tx1"/>
                </a:solidFill>
                <a:effectLst/>
                <a:latin typeface="+mn-lt"/>
                <a:ea typeface="+mn-ea"/>
                <a:cs typeface="+mn-cs"/>
              </a:rPr>
              <a:t>f1,</a:t>
            </a:r>
            <a:r>
              <a:rPr lang="zh-CN" altLang="en-US" sz="1200" kern="1200" dirty="0" smtClean="0">
                <a:solidFill>
                  <a:schemeClr val="tx1"/>
                </a:solidFill>
                <a:effectLst/>
                <a:latin typeface="+mn-lt"/>
                <a:ea typeface="+mn-ea"/>
                <a:cs typeface="+mn-cs"/>
              </a:rPr>
              <a:t>具有 </a:t>
            </a:r>
            <a:r>
              <a:rPr lang="en-US" altLang="zh-CN" sz="1200" kern="1200" dirty="0" smtClean="0">
                <a:solidFill>
                  <a:schemeClr val="tx1"/>
                </a:solidFill>
                <a:effectLst/>
                <a:latin typeface="+mn-lt"/>
                <a:ea typeface="+mn-ea"/>
                <a:cs typeface="+mn-cs"/>
              </a:rPr>
              <a:t>3 × 3 </a:t>
            </a:r>
            <a:r>
              <a:rPr lang="zh-CN" altLang="en-US" sz="1200" kern="1200" dirty="0" smtClean="0">
                <a:solidFill>
                  <a:schemeClr val="tx1"/>
                </a:solidFill>
                <a:effectLst/>
                <a:latin typeface="+mn-lt"/>
                <a:ea typeface="+mn-ea"/>
                <a:cs typeface="+mn-cs"/>
              </a:rPr>
              <a:t>的感受野和 </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的深度</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第二条</a:t>
            </a:r>
            <a:r>
              <a:rPr lang="en-US" altLang="zh-CN" sz="1200" kern="1200" dirty="0" smtClean="0">
                <a:solidFill>
                  <a:schemeClr val="tx1"/>
                </a:solidFill>
                <a:effectLst/>
                <a:latin typeface="+mn-lt"/>
                <a:ea typeface="+mn-ea"/>
                <a:cs typeface="+mn-cs"/>
              </a:rPr>
              <a:t>f2</a:t>
            </a:r>
            <a:r>
              <a:rPr lang="zh-CN" altLang="en-US" sz="1200" kern="1200" dirty="0" smtClean="0">
                <a:solidFill>
                  <a:schemeClr val="tx1"/>
                </a:solidFill>
                <a:effectLst/>
                <a:latin typeface="+mn-lt"/>
                <a:ea typeface="+mn-ea"/>
                <a:cs typeface="+mn-cs"/>
              </a:rPr>
              <a:t>卷积分支</a:t>
            </a:r>
            <a:r>
              <a:rPr lang="en-US" altLang="zh-CN" sz="1200" kern="1200" dirty="0" smtClean="0">
                <a:solidFill>
                  <a:schemeClr val="tx1"/>
                </a:solidFill>
                <a:effectLst/>
                <a:latin typeface="+mn-lt"/>
                <a:ea typeface="+mn-ea"/>
                <a:cs typeface="+mn-cs"/>
              </a:rPr>
              <a:t>f2, 5 × 5 </a:t>
            </a:r>
            <a:r>
              <a:rPr lang="zh-CN" altLang="en-US" sz="1200" kern="1200" dirty="0" smtClean="0">
                <a:solidFill>
                  <a:schemeClr val="tx1"/>
                </a:solidFill>
                <a:effectLst/>
                <a:latin typeface="+mn-lt"/>
                <a:ea typeface="+mn-ea"/>
                <a:cs typeface="+mn-cs"/>
              </a:rPr>
              <a:t>的感受野和 </a:t>
            </a:r>
            <a:r>
              <a:rPr lang="en-US" altLang="zh-CN" sz="1200" kern="1200" dirty="0" smtClean="0">
                <a:solidFill>
                  <a:schemeClr val="tx1"/>
                </a:solidFill>
                <a:effectLst/>
                <a:latin typeface="+mn-lt"/>
                <a:ea typeface="+mn-ea"/>
                <a:cs typeface="+mn-cs"/>
              </a:rPr>
              <a:t>2 </a:t>
            </a:r>
            <a:r>
              <a:rPr lang="zh-CN" altLang="en-US" sz="1200" kern="1200" dirty="0" smtClean="0">
                <a:solidFill>
                  <a:schemeClr val="tx1"/>
                </a:solidFill>
                <a:effectLst/>
                <a:latin typeface="+mn-lt"/>
                <a:ea typeface="+mn-ea"/>
                <a:cs typeface="+mn-cs"/>
              </a:rPr>
              <a:t>的深度，通过具有 </a:t>
            </a:r>
            <a:r>
              <a:rPr lang="en-US" altLang="zh-CN" sz="1200" kern="1200" dirty="0" smtClean="0">
                <a:solidFill>
                  <a:schemeClr val="tx1"/>
                </a:solidFill>
                <a:effectLst/>
                <a:latin typeface="+mn-lt"/>
                <a:ea typeface="+mn-ea"/>
                <a:cs typeface="+mn-cs"/>
              </a:rPr>
              <a:t>3 × 3 </a:t>
            </a:r>
            <a:r>
              <a:rPr lang="zh-CN" altLang="en-US" sz="1200" kern="1200" dirty="0" smtClean="0">
                <a:solidFill>
                  <a:schemeClr val="tx1"/>
                </a:solidFill>
                <a:effectLst/>
                <a:latin typeface="+mn-lt"/>
                <a:ea typeface="+mn-ea"/>
                <a:cs typeface="+mn-cs"/>
              </a:rPr>
              <a:t>感受野大小的两个卷积层的堆叠</a:t>
            </a:r>
            <a:r>
              <a:rPr lang="en-US" altLang="zh-CN" sz="1200" kern="1200" dirty="0" smtClean="0">
                <a:solidFill>
                  <a:schemeClr val="tx1"/>
                </a:solidFill>
                <a:effectLst/>
                <a:latin typeface="+mn-lt"/>
                <a:ea typeface="+mn-ea"/>
                <a:cs typeface="+mn-cs"/>
              </a:rPr>
              <a:t>, </a:t>
            </a:r>
            <a:endParaRPr lang="zh-CN" altLang="en-US" sz="1200" i="1"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第三条分支</a:t>
            </a:r>
            <a:r>
              <a:rPr lang="en-US" altLang="zh-CN" sz="1200" kern="1200" dirty="0" smtClean="0">
                <a:solidFill>
                  <a:schemeClr val="tx1"/>
                </a:solidFill>
                <a:effectLst/>
                <a:latin typeface="+mn-lt"/>
                <a:ea typeface="+mn-ea"/>
                <a:cs typeface="+mn-cs"/>
              </a:rPr>
              <a:t>f3</a:t>
            </a:r>
            <a:r>
              <a:rPr lang="zh-CN" altLang="en-US" sz="1200" kern="1200" dirty="0" smtClean="0">
                <a:solidFill>
                  <a:schemeClr val="tx1"/>
                </a:solidFill>
                <a:effectLst/>
                <a:latin typeface="+mn-lt"/>
                <a:ea typeface="+mn-ea"/>
                <a:cs typeface="+mn-cs"/>
              </a:rPr>
              <a:t>是 前两条分支的和</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该分支是残差分支</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通过</a:t>
            </a:r>
            <a:r>
              <a:rPr lang="en-US" altLang="zh-CN" sz="1200" kern="1200" dirty="0" smtClean="0">
                <a:solidFill>
                  <a:schemeClr val="tx1"/>
                </a:solidFill>
                <a:effectLst/>
                <a:latin typeface="+mn-lt"/>
                <a:ea typeface="+mn-ea"/>
                <a:cs typeface="+mn-cs"/>
              </a:rPr>
              <a:t>f1</a:t>
            </a:r>
            <a:r>
              <a:rPr lang="zh-CN" altLang="en-US" sz="1200" kern="1200" dirty="0" smtClean="0">
                <a:solidFill>
                  <a:schemeClr val="tx1"/>
                </a:solidFill>
                <a:effectLst/>
                <a:latin typeface="+mn-lt"/>
                <a:ea typeface="+mn-ea"/>
                <a:cs typeface="+mn-cs"/>
              </a:rPr>
              <a:t>将输入 </a:t>
            </a:r>
            <a:r>
              <a:rPr lang="en-US" altLang="zh-CN" sz="1200" i="1" kern="1200" dirty="0" smtClean="0">
                <a:solidFill>
                  <a:schemeClr val="tx1"/>
                </a:solidFill>
                <a:effectLst/>
                <a:latin typeface="+mn-lt"/>
                <a:ea typeface="+mn-ea"/>
                <a:cs typeface="+mn-cs"/>
              </a:rPr>
              <a:t>x </a:t>
            </a:r>
            <a:r>
              <a:rPr lang="zh-CN" altLang="en-US" sz="1200" kern="1200" dirty="0" smtClean="0">
                <a:solidFill>
                  <a:schemeClr val="tx1"/>
                </a:solidFill>
                <a:effectLst/>
                <a:latin typeface="+mn-lt"/>
                <a:ea typeface="+mn-ea"/>
                <a:cs typeface="+mn-cs"/>
              </a:rPr>
              <a:t>映射为与</a:t>
            </a:r>
            <a:r>
              <a:rPr lang="en-US" altLang="zh-CN" sz="1200" kern="1200" dirty="0" smtClean="0">
                <a:solidFill>
                  <a:schemeClr val="tx1"/>
                </a:solidFill>
                <a:effectLst/>
                <a:latin typeface="+mn-lt"/>
                <a:ea typeface="+mn-ea"/>
                <a:cs typeface="+mn-cs"/>
              </a:rPr>
              <a:t>f2</a:t>
            </a:r>
            <a:r>
              <a:rPr lang="zh-CN" altLang="en-US" sz="1200" kern="1200" dirty="0" smtClean="0">
                <a:solidFill>
                  <a:schemeClr val="tx1"/>
                </a:solidFill>
                <a:effectLst/>
                <a:latin typeface="+mn-lt"/>
                <a:ea typeface="+mn-ea"/>
                <a:cs typeface="+mn-cs"/>
              </a:rPr>
              <a:t>具有相同的维度，将 </a:t>
            </a:r>
            <a:r>
              <a:rPr lang="en-US" altLang="zh-CN" sz="1200" i="1" kern="1200" dirty="0" smtClean="0">
                <a:solidFill>
                  <a:schemeClr val="tx1"/>
                </a:solidFill>
                <a:effectLst/>
                <a:latin typeface="+mn-lt"/>
                <a:ea typeface="+mn-ea"/>
                <a:cs typeface="+mn-cs"/>
              </a:rPr>
              <a:t>f </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加到 </a:t>
            </a:r>
            <a:r>
              <a:rPr lang="en-US" altLang="zh-CN" sz="1200" i="1" kern="1200" dirty="0" smtClean="0">
                <a:solidFill>
                  <a:schemeClr val="tx1"/>
                </a:solidFill>
                <a:effectLst/>
                <a:latin typeface="+mn-lt"/>
                <a:ea typeface="+mn-ea"/>
                <a:cs typeface="+mn-cs"/>
              </a:rPr>
              <a:t>f</a:t>
            </a:r>
            <a:r>
              <a:rPr lang="en-US" altLang="zh-CN" sz="1200" kern="1200" dirty="0" smtClean="0">
                <a:solidFill>
                  <a:schemeClr val="tx1"/>
                </a:solidFill>
                <a:effectLst/>
                <a:latin typeface="+mn-lt"/>
                <a:ea typeface="+mn-ea"/>
                <a:cs typeface="+mn-cs"/>
              </a:rPr>
              <a:t>2 </a:t>
            </a:r>
            <a:r>
              <a:rPr lang="zh-CN" altLang="en-US" sz="1200" kern="1200" dirty="0" smtClean="0">
                <a:solidFill>
                  <a:schemeClr val="tx1"/>
                </a:solidFill>
                <a:effectLst/>
                <a:latin typeface="+mn-lt"/>
                <a:ea typeface="+mn-ea"/>
                <a:cs typeface="+mn-cs"/>
              </a:rPr>
              <a:t>上</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使 </a:t>
            </a:r>
            <a:r>
              <a:rPr lang="en-US" altLang="zh-CN" sz="1200" i="1" kern="1200" dirty="0" smtClean="0">
                <a:solidFill>
                  <a:schemeClr val="tx1"/>
                </a:solidFill>
                <a:effectLst/>
                <a:latin typeface="+mn-lt"/>
                <a:ea typeface="+mn-ea"/>
                <a:cs typeface="+mn-cs"/>
              </a:rPr>
              <a:t>f</a:t>
            </a:r>
            <a:r>
              <a:rPr lang="en-US" altLang="zh-CN" sz="1200" kern="1200" dirty="0" smtClean="0">
                <a:solidFill>
                  <a:schemeClr val="tx1"/>
                </a:solidFill>
                <a:effectLst/>
                <a:latin typeface="+mn-lt"/>
                <a:ea typeface="+mn-ea"/>
                <a:cs typeface="+mn-cs"/>
              </a:rPr>
              <a:t>2 </a:t>
            </a:r>
            <a:r>
              <a:rPr lang="zh-CN" altLang="en-US" sz="1200" kern="1200" dirty="0" smtClean="0">
                <a:solidFill>
                  <a:schemeClr val="tx1"/>
                </a:solidFill>
                <a:effectLst/>
                <a:latin typeface="+mn-lt"/>
                <a:ea typeface="+mn-ea"/>
                <a:cs typeface="+mn-cs"/>
              </a:rPr>
              <a:t>去学习相对于输入的残差函数。该分支 的存在可以有效地加快</a:t>
            </a:r>
            <a:r>
              <a:rPr lang="en-US" altLang="zh-CN" sz="1200" kern="1200" dirty="0" smtClean="0">
                <a:solidFill>
                  <a:schemeClr val="tx1"/>
                </a:solidFill>
                <a:effectLst/>
                <a:latin typeface="+mn-lt"/>
                <a:ea typeface="+mn-ea"/>
                <a:cs typeface="+mn-cs"/>
              </a:rPr>
              <a:t>SAM</a:t>
            </a:r>
            <a:r>
              <a:rPr lang="zh-CN" altLang="en-US" sz="1200" kern="1200" dirty="0" smtClean="0">
                <a:solidFill>
                  <a:schemeClr val="tx1"/>
                </a:solidFill>
                <a:effectLst/>
                <a:latin typeface="+mn-lt"/>
                <a:ea typeface="+mn-ea"/>
                <a:cs typeface="+mn-cs"/>
              </a:rPr>
              <a:t>网络的训练过程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使网络更容易收敛</a:t>
            </a:r>
            <a:r>
              <a:rPr lang="en-US" altLang="zh-CN" sz="1200" kern="1200" dirty="0" smtClean="0">
                <a:solidFill>
                  <a:schemeClr val="tx1"/>
                </a:solidFill>
                <a:effectLst/>
                <a:latin typeface="+mn-lt"/>
                <a:ea typeface="+mn-ea"/>
                <a:cs typeface="+mn-cs"/>
              </a:rPr>
              <a:t>;</a:t>
            </a:r>
            <a:endParaRPr lang="zh-CN" altLang="en-US"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i="1" kern="1200" dirty="0" smtClean="0">
                <a:solidFill>
                  <a:schemeClr val="tx1"/>
                </a:solidFill>
                <a:effectLst/>
                <a:latin typeface="+mn-lt"/>
                <a:ea typeface="+mn-ea"/>
                <a:cs typeface="+mn-cs"/>
              </a:rPr>
              <a:t>第四条分支</a:t>
            </a:r>
            <a:r>
              <a:rPr lang="en-US" altLang="zh-CN" sz="1200" i="1" kern="1200" dirty="0" smtClean="0">
                <a:solidFill>
                  <a:schemeClr val="tx1"/>
                </a:solidFill>
                <a:effectLst/>
                <a:latin typeface="+mn-lt"/>
                <a:ea typeface="+mn-ea"/>
                <a:cs typeface="+mn-cs"/>
              </a:rPr>
              <a:t>f</a:t>
            </a:r>
            <a:r>
              <a:rPr lang="en-US" altLang="zh-CN" sz="1200" kern="1200" dirty="0" smtClean="0">
                <a:solidFill>
                  <a:schemeClr val="tx1"/>
                </a:solidFill>
                <a:effectLst/>
                <a:latin typeface="+mn-lt"/>
                <a:ea typeface="+mn-ea"/>
                <a:cs typeface="+mn-cs"/>
              </a:rPr>
              <a:t>4 </a:t>
            </a:r>
            <a:r>
              <a:rPr lang="zh-CN" altLang="en-US" sz="1200" kern="1200" dirty="0" smtClean="0">
                <a:solidFill>
                  <a:schemeClr val="tx1"/>
                </a:solidFill>
                <a:effectLst/>
                <a:latin typeface="+mn-lt"/>
                <a:ea typeface="+mn-ea"/>
                <a:cs typeface="+mn-cs"/>
              </a:rPr>
              <a:t>是 </a:t>
            </a:r>
            <a:r>
              <a:rPr lang="en-US" altLang="zh-CN" sz="1200" i="1" kern="1200" dirty="0" smtClean="0">
                <a:solidFill>
                  <a:schemeClr val="tx1"/>
                </a:solidFill>
                <a:effectLst/>
                <a:latin typeface="+mn-lt"/>
                <a:ea typeface="+mn-ea"/>
                <a:cs typeface="+mn-cs"/>
              </a:rPr>
              <a:t>f</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和 </a:t>
            </a:r>
            <a:r>
              <a:rPr lang="en-US" altLang="zh-CN" sz="1200" i="1" kern="1200" dirty="0" smtClean="0">
                <a:solidFill>
                  <a:schemeClr val="tx1"/>
                </a:solidFill>
                <a:effectLst/>
                <a:latin typeface="+mn-lt"/>
                <a:ea typeface="+mn-ea"/>
                <a:cs typeface="+mn-cs"/>
              </a:rPr>
              <a:t>f</a:t>
            </a:r>
            <a:r>
              <a:rPr lang="en-US" altLang="zh-CN" sz="1200" kern="1200" dirty="0" smtClean="0">
                <a:solidFill>
                  <a:schemeClr val="tx1"/>
                </a:solidFill>
                <a:effectLst/>
                <a:latin typeface="+mn-lt"/>
                <a:ea typeface="+mn-ea"/>
                <a:cs typeface="+mn-cs"/>
              </a:rPr>
              <a:t>2 </a:t>
            </a:r>
            <a:r>
              <a:rPr lang="zh-CN" altLang="en-US" sz="1200" kern="1200" dirty="0" smtClean="0">
                <a:solidFill>
                  <a:schemeClr val="tx1"/>
                </a:solidFill>
                <a:effectLst/>
                <a:latin typeface="+mn-lt"/>
                <a:ea typeface="+mn-ea"/>
                <a:cs typeface="+mn-cs"/>
              </a:rPr>
              <a:t>的 </a:t>
            </a:r>
            <a:r>
              <a:rPr lang="en-US" altLang="zh-CN" sz="1200" kern="1200" dirty="0" err="1" smtClean="0">
                <a:solidFill>
                  <a:schemeClr val="tx1"/>
                </a:solidFill>
                <a:effectLst/>
                <a:latin typeface="+mn-lt"/>
                <a:ea typeface="+mn-ea"/>
                <a:cs typeface="+mn-cs"/>
              </a:rPr>
              <a:t>Maxout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输出</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用于增强 </a:t>
            </a:r>
            <a:r>
              <a:rPr lang="en-US" altLang="zh-CN" sz="1200" kern="1200" dirty="0" smtClean="0">
                <a:solidFill>
                  <a:schemeClr val="tx1"/>
                </a:solidFill>
                <a:effectLst/>
                <a:latin typeface="+mn-lt"/>
                <a:ea typeface="+mn-ea"/>
                <a:cs typeface="+mn-cs"/>
              </a:rPr>
              <a:t>SAM </a:t>
            </a:r>
            <a:r>
              <a:rPr lang="zh-CN" altLang="en-US" sz="1200" kern="1200" dirty="0" smtClean="0">
                <a:solidFill>
                  <a:schemeClr val="tx1"/>
                </a:solidFill>
                <a:effectLst/>
                <a:latin typeface="+mn-lt"/>
                <a:ea typeface="+mn-ea"/>
                <a:cs typeface="+mn-cs"/>
              </a:rPr>
              <a:t>结构的非线性拟合能力</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提高 </a:t>
            </a:r>
            <a:r>
              <a:rPr lang="en-US" altLang="zh-CN" sz="1200" kern="1200" dirty="0" smtClean="0">
                <a:solidFill>
                  <a:schemeClr val="tx1"/>
                </a:solidFill>
                <a:effectLst/>
                <a:latin typeface="+mn-lt"/>
                <a:ea typeface="+mn-ea"/>
                <a:cs typeface="+mn-cs"/>
              </a:rPr>
              <a:t>SAM </a:t>
            </a:r>
            <a:r>
              <a:rPr lang="zh-CN" altLang="en-US" sz="1200" kern="1200" dirty="0" smtClean="0">
                <a:solidFill>
                  <a:schemeClr val="tx1"/>
                </a:solidFill>
                <a:effectLst/>
                <a:latin typeface="+mn-lt"/>
                <a:ea typeface="+mn-ea"/>
                <a:cs typeface="+mn-cs"/>
              </a:rPr>
              <a:t>网络的识别能力</a:t>
            </a:r>
            <a:r>
              <a:rPr lang="en-US" altLang="zh-CN" sz="1200" kern="1200" dirty="0" smtClean="0">
                <a:solidFill>
                  <a:schemeClr val="tx1"/>
                </a:solidFill>
                <a:effectLst/>
                <a:latin typeface="+mn-lt"/>
                <a:ea typeface="+mn-ea"/>
                <a:cs typeface="+mn-cs"/>
              </a:rPr>
              <a:t>; </a:t>
            </a:r>
            <a:endParaRPr lang="zh-CN" altLang="en-US"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i="1" kern="1200" dirty="0" smtClean="0">
                <a:solidFill>
                  <a:schemeClr val="tx1"/>
                </a:solidFill>
                <a:effectLst/>
                <a:latin typeface="+mn-lt"/>
                <a:ea typeface="+mn-ea"/>
                <a:cs typeface="+mn-cs"/>
              </a:rPr>
              <a:t>最后将</a:t>
            </a:r>
            <a:r>
              <a:rPr lang="zh-CN" altLang="en-US" sz="1200" kern="1200" dirty="0" smtClean="0">
                <a:solidFill>
                  <a:schemeClr val="tx1"/>
                </a:solidFill>
                <a:effectLst/>
                <a:latin typeface="+mn-lt"/>
                <a:ea typeface="+mn-ea"/>
                <a:cs typeface="+mn-cs"/>
              </a:rPr>
              <a:t>四条分支的并联</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最有通过一个选择器对四组特 征进行筛选与组合。选择器可以增强 </a:t>
            </a:r>
            <a:r>
              <a:rPr lang="en-US" altLang="zh-CN" sz="1200" kern="1200" dirty="0" smtClean="0">
                <a:solidFill>
                  <a:schemeClr val="tx1"/>
                </a:solidFill>
                <a:effectLst/>
                <a:latin typeface="+mn-lt"/>
                <a:ea typeface="+mn-ea"/>
                <a:cs typeface="+mn-cs"/>
              </a:rPr>
              <a:t>SAM </a:t>
            </a:r>
            <a:r>
              <a:rPr lang="zh-CN" altLang="en-US" sz="1200" kern="1200" dirty="0" smtClean="0">
                <a:solidFill>
                  <a:schemeClr val="tx1"/>
                </a:solidFill>
                <a:effectLst/>
                <a:latin typeface="+mn-lt"/>
                <a:ea typeface="+mn-ea"/>
                <a:cs typeface="+mn-cs"/>
              </a:rPr>
              <a:t>结构在局部感受野范围内的特 征拟合能力</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在一定程度上还起到特征压缩</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降低计算复杂度的效果。 </a:t>
            </a: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21</a:t>
            </a:fld>
            <a:endParaRPr lang="zh-CN" altLang="en-US"/>
          </a:p>
        </p:txBody>
      </p:sp>
    </p:spTree>
    <p:extLst>
      <p:ext uri="{BB962C8B-B14F-4D97-AF65-F5344CB8AC3E}">
        <p14:creationId xmlns:p14="http://schemas.microsoft.com/office/powerpoint/2010/main" val="1429802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kern="1200" dirty="0" smtClean="0">
                <a:solidFill>
                  <a:schemeClr val="tx1"/>
                </a:solidFill>
                <a:effectLst/>
                <a:latin typeface="+mn-lt"/>
                <a:ea typeface="+mn-ea"/>
                <a:cs typeface="+mn-cs"/>
              </a:rPr>
              <a:t>所使用的网络结构如右图所示</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该网络包含了两个卷积层</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四个 </a:t>
            </a:r>
            <a:r>
              <a:rPr lang="en-US" altLang="zh-CN" sz="1200" kern="1200" dirty="0" smtClean="0">
                <a:solidFill>
                  <a:schemeClr val="tx1"/>
                </a:solidFill>
                <a:effectLst/>
                <a:latin typeface="+mn-lt"/>
                <a:ea typeface="+mn-ea"/>
                <a:cs typeface="+mn-cs"/>
              </a:rPr>
              <a:t>SAM </a:t>
            </a:r>
            <a:r>
              <a:rPr lang="zh-CN" altLang="en-US" sz="1200" kern="1200" dirty="0" smtClean="0">
                <a:solidFill>
                  <a:schemeClr val="tx1"/>
                </a:solidFill>
                <a:effectLst/>
                <a:latin typeface="+mn-lt"/>
                <a:ea typeface="+mn-ea"/>
                <a:cs typeface="+mn-cs"/>
              </a:rPr>
              <a:t>层</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三个均值池化层和一个 </a:t>
            </a:r>
            <a:r>
              <a:rPr lang="en-US" altLang="zh-CN" sz="1200" kern="1200" dirty="0" err="1" smtClean="0">
                <a:solidFill>
                  <a:schemeClr val="tx1"/>
                </a:solidFill>
                <a:effectLst/>
                <a:latin typeface="+mn-lt"/>
                <a:ea typeface="+mn-ea"/>
                <a:cs typeface="+mn-cs"/>
              </a:rPr>
              <a:t>softmax</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层。 </a:t>
            </a:r>
          </a:p>
          <a:p>
            <a:pPr marL="228600" indent="-228600">
              <a:buAutoNum type="arabicPeriod"/>
            </a:pPr>
            <a:r>
              <a:rPr lang="zh-CN" altLang="en-US" sz="1200" kern="1200" dirty="0" smtClean="0">
                <a:solidFill>
                  <a:schemeClr val="tx1"/>
                </a:solidFill>
                <a:effectLst/>
                <a:latin typeface="+mn-lt"/>
                <a:ea typeface="+mn-ea"/>
                <a:cs typeface="+mn-cs"/>
              </a:rPr>
              <a:t>通常来说</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卷积神经网络的初始阶段主要用于提取图像的简单特征</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传统的卷积层在网络的初始阶段已经表现的足够优秀</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并且可以节省大量的计算开销。因 此</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SAMNet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的初始阶段是两个传统卷积层</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一个均值池化层紧随其后。</a:t>
            </a:r>
          </a:p>
          <a:p>
            <a:pPr marL="228600" indent="-228600">
              <a:buAutoNum type="arabicPeriod"/>
            </a:pPr>
            <a:r>
              <a:rPr lang="zh-CN" altLang="en-US" sz="1200" kern="1200" dirty="0" smtClean="0">
                <a:solidFill>
                  <a:schemeClr val="tx1"/>
                </a:solidFill>
                <a:effectLst/>
                <a:latin typeface="+mn-lt"/>
                <a:ea typeface="+mn-ea"/>
                <a:cs typeface="+mn-cs"/>
              </a:rPr>
              <a:t>接下来</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SAMNet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采用两个 </a:t>
            </a:r>
            <a:r>
              <a:rPr lang="en-US" altLang="zh-CN" sz="1200" kern="1200" dirty="0" smtClean="0">
                <a:solidFill>
                  <a:schemeClr val="tx1"/>
                </a:solidFill>
                <a:effectLst/>
                <a:latin typeface="+mn-lt"/>
                <a:ea typeface="+mn-ea"/>
                <a:cs typeface="+mn-cs"/>
              </a:rPr>
              <a:t>SAM </a:t>
            </a:r>
            <a:r>
              <a:rPr lang="zh-CN" altLang="en-US" sz="1200" kern="1200" dirty="0" smtClean="0">
                <a:solidFill>
                  <a:schemeClr val="tx1"/>
                </a:solidFill>
                <a:effectLst/>
                <a:latin typeface="+mn-lt"/>
                <a:ea typeface="+mn-ea"/>
                <a:cs typeface="+mn-cs"/>
              </a:rPr>
              <a:t>卷积层组成了网络的中间阶段</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再经过一次均值池化</a:t>
            </a:r>
          </a:p>
          <a:p>
            <a:pPr marL="228600" indent="-228600">
              <a:buAutoNum type="arabicPeriod"/>
            </a:pPr>
            <a:r>
              <a:rPr lang="zh-CN" altLang="en-US" sz="1200" kern="1200" dirty="0" smtClean="0">
                <a:solidFill>
                  <a:schemeClr val="tx1"/>
                </a:solidFill>
                <a:effectLst/>
                <a:latin typeface="+mn-lt"/>
                <a:ea typeface="+mn-ea"/>
                <a:cs typeface="+mn-cs"/>
              </a:rPr>
              <a:t>另 外两个 </a:t>
            </a:r>
            <a:r>
              <a:rPr lang="en-US" altLang="zh-CN" sz="1200" kern="1200" dirty="0" smtClean="0">
                <a:solidFill>
                  <a:schemeClr val="tx1"/>
                </a:solidFill>
                <a:effectLst/>
                <a:latin typeface="+mn-lt"/>
                <a:ea typeface="+mn-ea"/>
                <a:cs typeface="+mn-cs"/>
              </a:rPr>
              <a:t>SAM </a:t>
            </a:r>
            <a:r>
              <a:rPr lang="zh-CN" altLang="en-US" sz="1200" kern="1200" dirty="0" smtClean="0">
                <a:solidFill>
                  <a:schemeClr val="tx1"/>
                </a:solidFill>
                <a:effectLst/>
                <a:latin typeface="+mn-lt"/>
                <a:ea typeface="+mn-ea"/>
                <a:cs typeface="+mn-cs"/>
              </a:rPr>
              <a:t>层组成了 </a:t>
            </a:r>
            <a:r>
              <a:rPr lang="en-US" altLang="zh-CN" sz="1200" kern="1200" dirty="0" err="1" smtClean="0">
                <a:solidFill>
                  <a:schemeClr val="tx1"/>
                </a:solidFill>
                <a:effectLst/>
                <a:latin typeface="+mn-lt"/>
                <a:ea typeface="+mn-ea"/>
                <a:cs typeface="+mn-cs"/>
              </a:rPr>
              <a:t>SAMNet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的下一个阶段。</a:t>
            </a:r>
          </a:p>
          <a:p>
            <a:pPr marL="228600" indent="-228600">
              <a:buAutoNum type="arabicPeriod"/>
            </a:pPr>
            <a:r>
              <a:rPr lang="zh-CN" altLang="en-US" sz="1200" kern="1200" dirty="0" smtClean="0">
                <a:solidFill>
                  <a:schemeClr val="tx1"/>
                </a:solidFill>
                <a:effectLst/>
                <a:latin typeface="+mn-lt"/>
                <a:ea typeface="+mn-ea"/>
                <a:cs typeface="+mn-cs"/>
              </a:rPr>
              <a:t>输入图像经过以上两个卷基层和四 个 </a:t>
            </a:r>
            <a:r>
              <a:rPr lang="en-US" altLang="zh-CN" sz="1200" kern="1200" dirty="0" smtClean="0">
                <a:solidFill>
                  <a:schemeClr val="tx1"/>
                </a:solidFill>
                <a:effectLst/>
                <a:latin typeface="+mn-lt"/>
                <a:ea typeface="+mn-ea"/>
                <a:cs typeface="+mn-cs"/>
              </a:rPr>
              <a:t>SAM </a:t>
            </a:r>
            <a:r>
              <a:rPr lang="zh-CN" altLang="en-US" sz="1200" kern="1200" dirty="0" smtClean="0">
                <a:solidFill>
                  <a:schemeClr val="tx1"/>
                </a:solidFill>
                <a:effectLst/>
                <a:latin typeface="+mn-lt"/>
                <a:ea typeface="+mn-ea"/>
                <a:cs typeface="+mn-cs"/>
              </a:rPr>
              <a:t>层所生成的特征连接到了一个全局均值池化层</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最后通过 </a:t>
            </a:r>
            <a:r>
              <a:rPr lang="en-US" altLang="zh-CN" sz="1200" kern="1200" dirty="0" err="1" smtClean="0">
                <a:solidFill>
                  <a:schemeClr val="tx1"/>
                </a:solidFill>
                <a:effectLst/>
                <a:latin typeface="+mn-lt"/>
                <a:ea typeface="+mn-ea"/>
                <a:cs typeface="+mn-cs"/>
              </a:rPr>
              <a:t>Softmax</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层预测 各类别的概率分布。</a:t>
            </a:r>
          </a:p>
          <a:p>
            <a:pPr marL="228600" indent="-228600">
              <a:buAutoNum type="arabicPeriod"/>
            </a:pPr>
            <a:r>
              <a:rPr lang="zh-CN" altLang="en-US" sz="1200" kern="1200" dirty="0" smtClean="0">
                <a:solidFill>
                  <a:schemeClr val="tx1"/>
                </a:solidFill>
                <a:effectLst/>
                <a:latin typeface="+mn-lt"/>
                <a:ea typeface="+mn-ea"/>
                <a:cs typeface="+mn-cs"/>
              </a:rPr>
              <a:t>此外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批规划化 </a:t>
            </a:r>
            <a:r>
              <a:rPr lang="en-US" altLang="zh-CN" sz="1200" kern="1200" dirty="0" smtClean="0">
                <a:solidFill>
                  <a:schemeClr val="tx1"/>
                </a:solidFill>
                <a:effectLst/>
                <a:latin typeface="+mn-lt"/>
                <a:ea typeface="+mn-ea"/>
                <a:cs typeface="+mn-cs"/>
              </a:rPr>
              <a:t>BN </a:t>
            </a:r>
            <a:r>
              <a:rPr lang="zh-CN" altLang="en-US" sz="1200" kern="1200" dirty="0" smtClean="0">
                <a:solidFill>
                  <a:schemeClr val="tx1"/>
                </a:solidFill>
                <a:effectLst/>
                <a:latin typeface="+mn-lt"/>
                <a:ea typeface="+mn-ea"/>
                <a:cs typeface="+mn-cs"/>
              </a:rPr>
              <a:t>作用于每个卷积层之后</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对特征进行正则 化。 </a:t>
            </a: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22</a:t>
            </a:fld>
            <a:endParaRPr lang="zh-CN" altLang="en-US"/>
          </a:p>
        </p:txBody>
      </p:sp>
    </p:spTree>
    <p:extLst>
      <p:ext uri="{BB962C8B-B14F-4D97-AF65-F5344CB8AC3E}">
        <p14:creationId xmlns:p14="http://schemas.microsoft.com/office/powerpoint/2010/main" val="240886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kern="1200" dirty="0" smtClean="0">
                <a:solidFill>
                  <a:schemeClr val="tx1"/>
                </a:solidFill>
                <a:effectLst/>
                <a:latin typeface="+mn-lt"/>
                <a:ea typeface="+mn-ea"/>
                <a:cs typeface="+mn-cs"/>
              </a:rPr>
              <a:t>首先从 </a:t>
            </a:r>
            <a:r>
              <a:rPr lang="en-US" altLang="zh-CN" sz="1200" kern="1200" dirty="0" smtClean="0">
                <a:solidFill>
                  <a:schemeClr val="tx1"/>
                </a:solidFill>
                <a:effectLst/>
                <a:latin typeface="+mn-lt"/>
                <a:ea typeface="+mn-ea"/>
                <a:cs typeface="+mn-cs"/>
              </a:rPr>
              <a:t>CIFAR-10[66] </a:t>
            </a:r>
            <a:r>
              <a:rPr lang="zh-CN" altLang="en-US" sz="1200" kern="1200" dirty="0" smtClean="0">
                <a:solidFill>
                  <a:schemeClr val="tx1"/>
                </a:solidFill>
                <a:effectLst/>
                <a:latin typeface="+mn-lt"/>
                <a:ea typeface="+mn-ea"/>
                <a:cs typeface="+mn-cs"/>
              </a:rPr>
              <a:t>开始我们实验</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Cifar</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是加拿大政府牵头投资的一个科研 项目研究所</a:t>
            </a:r>
            <a:r>
              <a:rPr lang="en-US" altLang="zh-CN" sz="1200" kern="1200" dirty="0" smtClean="0">
                <a:solidFill>
                  <a:schemeClr val="tx1"/>
                </a:solidFill>
                <a:effectLst/>
                <a:latin typeface="+mn-lt"/>
                <a:ea typeface="+mn-ea"/>
                <a:cs typeface="+mn-cs"/>
              </a:rPr>
              <a:t>,CIFAR-10 </a:t>
            </a:r>
            <a:r>
              <a:rPr lang="zh-CN" altLang="en-US" sz="1200" kern="1200" dirty="0" smtClean="0">
                <a:solidFill>
                  <a:schemeClr val="tx1"/>
                </a:solidFill>
                <a:effectLst/>
                <a:latin typeface="+mn-lt"/>
                <a:ea typeface="+mn-ea"/>
                <a:cs typeface="+mn-cs"/>
              </a:rPr>
              <a:t>是 </a:t>
            </a:r>
            <a:r>
              <a:rPr lang="en-US" altLang="zh-CN" sz="1200" kern="1200" dirty="0" smtClean="0">
                <a:solidFill>
                  <a:schemeClr val="tx1"/>
                </a:solidFill>
                <a:effectLst/>
                <a:latin typeface="+mn-lt"/>
                <a:ea typeface="+mn-ea"/>
                <a:cs typeface="+mn-cs"/>
              </a:rPr>
              <a:t>Hinton </a:t>
            </a:r>
            <a:r>
              <a:rPr lang="zh-CN" altLang="en-US" sz="1200" kern="1200" dirty="0" smtClean="0">
                <a:solidFill>
                  <a:schemeClr val="tx1"/>
                </a:solidFill>
                <a:effectLst/>
                <a:latin typeface="+mn-lt"/>
                <a:ea typeface="+mn-ea"/>
                <a:cs typeface="+mn-cs"/>
              </a:rPr>
              <a:t>的两个学生 </a:t>
            </a:r>
            <a:r>
              <a:rPr lang="en-US" altLang="zh-CN" sz="1200" kern="1200" dirty="0" smtClean="0">
                <a:solidFill>
                  <a:schemeClr val="tx1"/>
                </a:solidFill>
                <a:effectLst/>
                <a:latin typeface="+mn-lt"/>
                <a:ea typeface="+mn-ea"/>
                <a:cs typeface="+mn-cs"/>
              </a:rPr>
              <a:t>Alex </a:t>
            </a:r>
            <a:r>
              <a:rPr lang="en-US" altLang="zh-CN" sz="1200" kern="1200" dirty="0" err="1" smtClean="0">
                <a:solidFill>
                  <a:schemeClr val="tx1"/>
                </a:solidFill>
                <a:effectLst/>
                <a:latin typeface="+mn-lt"/>
                <a:ea typeface="+mn-ea"/>
                <a:cs typeface="+mn-cs"/>
              </a:rPr>
              <a:t>Krizhevsky</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和 </a:t>
            </a:r>
            <a:r>
              <a:rPr lang="en-US" altLang="zh-CN" sz="1200" kern="1200" dirty="0" err="1" smtClean="0">
                <a:solidFill>
                  <a:schemeClr val="tx1"/>
                </a:solidFill>
                <a:effectLst/>
                <a:latin typeface="+mn-lt"/>
                <a:ea typeface="+mn-ea"/>
                <a:cs typeface="+mn-cs"/>
              </a:rPr>
              <a:t>Ilya</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Sutskever</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整 理收集的一个物体识别数据集。 </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zh-CN" altLang="en-US" sz="1200" kern="1200" dirty="0" smtClean="0">
                <a:solidFill>
                  <a:schemeClr val="tx1"/>
                </a:solidFill>
                <a:effectLst/>
                <a:latin typeface="+mn-lt"/>
                <a:ea typeface="+mn-ea"/>
                <a:cs typeface="+mn-cs"/>
              </a:rPr>
              <a:t>为了验证 </a:t>
            </a:r>
            <a:r>
              <a:rPr lang="en-US" altLang="zh-CN" sz="1200" kern="1200" dirty="0" smtClean="0">
                <a:solidFill>
                  <a:schemeClr val="tx1"/>
                </a:solidFill>
                <a:effectLst/>
                <a:latin typeface="+mn-lt"/>
                <a:ea typeface="+mn-ea"/>
                <a:cs typeface="+mn-cs"/>
              </a:rPr>
              <a:t>SAM </a:t>
            </a:r>
            <a:r>
              <a:rPr lang="zh-CN" altLang="en-US" sz="1200" kern="1200" dirty="0" smtClean="0">
                <a:solidFill>
                  <a:schemeClr val="tx1"/>
                </a:solidFill>
                <a:effectLst/>
                <a:latin typeface="+mn-lt"/>
                <a:ea typeface="+mn-ea"/>
                <a:cs typeface="+mn-cs"/>
              </a:rPr>
              <a:t>结构的有效性</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我们在没有进行数据増广的情况下对 </a:t>
            </a:r>
            <a:r>
              <a:rPr lang="en-US" altLang="zh-CN" sz="1200" kern="1200" dirty="0" err="1" smtClean="0">
                <a:solidFill>
                  <a:schemeClr val="tx1"/>
                </a:solidFill>
                <a:effectLst/>
                <a:latin typeface="+mn-lt"/>
                <a:ea typeface="+mn-ea"/>
                <a:cs typeface="+mn-cs"/>
              </a:rPr>
              <a:t>SAMNet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进行了测试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并且将实验结果与已知模型进行对比分析</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实现结果如表 </a:t>
            </a:r>
            <a:r>
              <a:rPr lang="en-US" altLang="zh-CN" sz="1200" kern="1200" dirty="0" smtClean="0">
                <a:solidFill>
                  <a:schemeClr val="tx1"/>
                </a:solidFill>
                <a:effectLst/>
                <a:latin typeface="+mn-lt"/>
                <a:ea typeface="+mn-ea"/>
                <a:cs typeface="+mn-cs"/>
              </a:rPr>
              <a:t>4.4</a:t>
            </a:r>
            <a:r>
              <a:rPr lang="zh-CN" altLang="en-US" sz="1200" kern="1200" dirty="0" smtClean="0">
                <a:solidFill>
                  <a:schemeClr val="tx1"/>
                </a:solidFill>
                <a:effectLst/>
                <a:latin typeface="+mn-lt"/>
                <a:ea typeface="+mn-ea"/>
                <a:cs typeface="+mn-cs"/>
              </a:rPr>
              <a:t>所示。因为网络参数的初始化采用了高斯随机初始化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为了避免单次实验结果的偶然性</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 们对 </a:t>
            </a:r>
            <a:r>
              <a:rPr lang="en-US" altLang="zh-CN" sz="1200" kern="1200" dirty="0" err="1" smtClean="0">
                <a:solidFill>
                  <a:schemeClr val="tx1"/>
                </a:solidFill>
                <a:effectLst/>
                <a:latin typeface="+mn-lt"/>
                <a:ea typeface="+mn-ea"/>
                <a:cs typeface="+mn-cs"/>
              </a:rPr>
              <a:t>SAMNet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进行了六次实验测试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最后 </a:t>
            </a:r>
            <a:r>
              <a:rPr lang="en-US" altLang="zh-CN" sz="1200" kern="1200" dirty="0" err="1" smtClean="0">
                <a:solidFill>
                  <a:schemeClr val="tx1"/>
                </a:solidFill>
                <a:effectLst/>
                <a:latin typeface="+mn-lt"/>
                <a:ea typeface="+mn-ea"/>
                <a:cs typeface="+mn-cs"/>
              </a:rPr>
              <a:t>SAMNet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在 </a:t>
            </a:r>
            <a:r>
              <a:rPr lang="en-US" altLang="zh-CN" sz="1200" kern="1200" dirty="0" smtClean="0">
                <a:solidFill>
                  <a:schemeClr val="tx1"/>
                </a:solidFill>
                <a:effectLst/>
                <a:latin typeface="+mn-lt"/>
                <a:ea typeface="+mn-ea"/>
                <a:cs typeface="+mn-cs"/>
              </a:rPr>
              <a:t>CIFAR-10 </a:t>
            </a:r>
            <a:r>
              <a:rPr lang="zh-CN" altLang="en-US" sz="1200" kern="1200" dirty="0" smtClean="0">
                <a:solidFill>
                  <a:schemeClr val="tx1"/>
                </a:solidFill>
                <a:effectLst/>
                <a:latin typeface="+mn-lt"/>
                <a:ea typeface="+mn-ea"/>
                <a:cs typeface="+mn-cs"/>
              </a:rPr>
              <a:t>上取得了一个均值为 </a:t>
            </a:r>
            <a:r>
              <a:rPr lang="en-US" altLang="zh-CN" sz="1200" kern="1200" dirty="0" smtClean="0">
                <a:solidFill>
                  <a:schemeClr val="tx1"/>
                </a:solidFill>
                <a:effectLst/>
                <a:latin typeface="+mn-lt"/>
                <a:ea typeface="+mn-ea"/>
                <a:cs typeface="+mn-cs"/>
              </a:rPr>
              <a:t>7.53%,</a:t>
            </a:r>
            <a:r>
              <a:rPr lang="zh-CN" altLang="en-US" sz="1200" kern="1200" dirty="0" smtClean="0">
                <a:solidFill>
                  <a:schemeClr val="tx1"/>
                </a:solidFill>
                <a:effectLst/>
                <a:latin typeface="+mn-lt"/>
                <a:ea typeface="+mn-ea"/>
                <a:cs typeface="+mn-cs"/>
              </a:rPr>
              <a:t>标 准差为 </a:t>
            </a:r>
            <a:r>
              <a:rPr lang="en-US" altLang="zh-CN" sz="1200" kern="1200" dirty="0" smtClean="0">
                <a:solidFill>
                  <a:schemeClr val="tx1"/>
                </a:solidFill>
                <a:effectLst/>
                <a:latin typeface="+mn-lt"/>
                <a:ea typeface="+mn-ea"/>
                <a:cs typeface="+mn-cs"/>
              </a:rPr>
              <a:t>0.17% </a:t>
            </a:r>
            <a:r>
              <a:rPr lang="zh-CN" altLang="en-US" sz="1200" kern="1200" dirty="0" smtClean="0">
                <a:solidFill>
                  <a:schemeClr val="tx1"/>
                </a:solidFill>
                <a:effectLst/>
                <a:latin typeface="+mn-lt"/>
                <a:ea typeface="+mn-ea"/>
                <a:cs typeface="+mn-cs"/>
              </a:rPr>
              <a:t>的测试错误率。</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zh-CN" altLang="en-US" sz="1200" kern="1200" dirty="0" smtClean="0">
                <a:solidFill>
                  <a:schemeClr val="tx1"/>
                </a:solidFill>
                <a:effectLst/>
                <a:latin typeface="+mn-lt"/>
                <a:ea typeface="+mn-ea"/>
                <a:cs typeface="+mn-cs"/>
              </a:rPr>
              <a:t>为了其他论文的工作</a:t>
            </a:r>
            <a:r>
              <a:rPr lang="en-US" altLang="zh-CN" sz="1200" kern="1200" dirty="0" smtClean="0">
                <a:solidFill>
                  <a:schemeClr val="tx1"/>
                </a:solidFill>
                <a:effectLst/>
                <a:latin typeface="+mn-lt"/>
                <a:ea typeface="+mn-ea"/>
                <a:cs typeface="+mn-cs"/>
              </a:rPr>
              <a:t>[26,27,44,72–76,80] </a:t>
            </a:r>
            <a:r>
              <a:rPr lang="zh-CN" altLang="en-US" sz="1200" kern="1200" dirty="0" smtClean="0">
                <a:solidFill>
                  <a:schemeClr val="tx1"/>
                </a:solidFill>
                <a:effectLst/>
                <a:latin typeface="+mn-lt"/>
                <a:ea typeface="+mn-ea"/>
                <a:cs typeface="+mn-cs"/>
              </a:rPr>
              <a:t>保持一致</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我们在有数据增广的情况下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 </a:t>
            </a:r>
            <a:r>
              <a:rPr lang="en-US" altLang="zh-CN" sz="1200" kern="1200" dirty="0" smtClean="0">
                <a:solidFill>
                  <a:schemeClr val="tx1"/>
                </a:solidFill>
                <a:effectLst/>
                <a:latin typeface="+mn-lt"/>
                <a:ea typeface="+mn-ea"/>
                <a:cs typeface="+mn-cs"/>
              </a:rPr>
              <a:t>SAM-Net </a:t>
            </a:r>
            <a:r>
              <a:rPr lang="zh-CN" altLang="en-US" sz="1200" kern="1200" dirty="0" smtClean="0">
                <a:solidFill>
                  <a:schemeClr val="tx1"/>
                </a:solidFill>
                <a:effectLst/>
                <a:latin typeface="+mn-lt"/>
                <a:ea typeface="+mn-ea"/>
                <a:cs typeface="+mn-cs"/>
              </a:rPr>
              <a:t>进行了实验测试。</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zh-CN" altLang="en-US" sz="1200" kern="1200" dirty="0" smtClean="0">
                <a:solidFill>
                  <a:schemeClr val="tx1"/>
                </a:solidFill>
                <a:effectLst/>
                <a:latin typeface="+mn-lt"/>
                <a:ea typeface="+mn-ea"/>
                <a:cs typeface="+mn-cs"/>
              </a:rPr>
              <a:t>我们采用平移和图像水平翻转的数据增广方式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随机 地从原始图像中截取 </a:t>
            </a:r>
            <a:r>
              <a:rPr lang="en-US" altLang="zh-CN" sz="1200" kern="1200" dirty="0" smtClean="0">
                <a:solidFill>
                  <a:schemeClr val="tx1"/>
                </a:solidFill>
                <a:effectLst/>
                <a:latin typeface="+mn-lt"/>
                <a:ea typeface="+mn-ea"/>
                <a:cs typeface="+mn-cs"/>
              </a:rPr>
              <a:t>24 × 24 </a:t>
            </a:r>
            <a:r>
              <a:rPr lang="zh-CN" altLang="en-US" sz="1200" kern="1200" dirty="0" smtClean="0">
                <a:solidFill>
                  <a:schemeClr val="tx1"/>
                </a:solidFill>
                <a:effectLst/>
                <a:latin typeface="+mn-lt"/>
                <a:ea typeface="+mn-ea"/>
                <a:cs typeface="+mn-cs"/>
              </a:rPr>
              <a:t>像素大小的图像块</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并随机的对其进行水平翻转。</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zh-CN" altLang="en-US" sz="1200" kern="1200" dirty="0" smtClean="0">
                <a:solidFill>
                  <a:schemeClr val="tx1"/>
                </a:solidFill>
                <a:effectLst/>
                <a:latin typeface="+mn-lt"/>
                <a:ea typeface="+mn-ea"/>
                <a:cs typeface="+mn-cs"/>
              </a:rPr>
              <a:t>在 测试阶段</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对每张测试图片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从图像的四角和中心位置截取出五张 </a:t>
            </a:r>
            <a:r>
              <a:rPr lang="en-US" altLang="zh-CN" sz="1200" kern="1200" dirty="0" smtClean="0">
                <a:solidFill>
                  <a:schemeClr val="tx1"/>
                </a:solidFill>
                <a:effectLst/>
                <a:latin typeface="+mn-lt"/>
                <a:ea typeface="+mn-ea"/>
                <a:cs typeface="+mn-cs"/>
              </a:rPr>
              <a:t>24 × 24 </a:t>
            </a:r>
            <a:r>
              <a:rPr lang="zh-CN" altLang="en-US" sz="1200" kern="1200" dirty="0" smtClean="0">
                <a:solidFill>
                  <a:schemeClr val="tx1"/>
                </a:solidFill>
                <a:effectLst/>
                <a:latin typeface="+mn-lt"/>
                <a:ea typeface="+mn-ea"/>
                <a:cs typeface="+mn-cs"/>
              </a:rPr>
              <a:t>像素大 小的图像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并对这五张测试图像进行水平翻转</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得到一共十张图像进行测试。最终 的测试结果是这十张图像预测概率的平均值。</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zh-CN" altLang="en-US" sz="1200" kern="1200" dirty="0" smtClean="0">
                <a:solidFill>
                  <a:schemeClr val="tx1"/>
                </a:solidFill>
                <a:effectLst/>
                <a:latin typeface="+mn-lt"/>
                <a:ea typeface="+mn-ea"/>
                <a:cs typeface="+mn-cs"/>
              </a:rPr>
              <a:t>我们同样进行了六次实验</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最终得到了均 值为 </a:t>
            </a:r>
            <a:r>
              <a:rPr lang="en-US" altLang="zh-CN" sz="1200" kern="1200" dirty="0" smtClean="0">
                <a:solidFill>
                  <a:schemeClr val="tx1"/>
                </a:solidFill>
                <a:effectLst/>
                <a:latin typeface="+mn-lt"/>
                <a:ea typeface="+mn-ea"/>
                <a:cs typeface="+mn-cs"/>
              </a:rPr>
              <a:t>5.76%,</a:t>
            </a:r>
            <a:r>
              <a:rPr lang="zh-CN" altLang="en-US" sz="1200" kern="1200" dirty="0" smtClean="0">
                <a:solidFill>
                  <a:schemeClr val="tx1"/>
                </a:solidFill>
                <a:effectLst/>
                <a:latin typeface="+mn-lt"/>
                <a:ea typeface="+mn-ea"/>
                <a:cs typeface="+mn-cs"/>
              </a:rPr>
              <a:t>标准差为 </a:t>
            </a:r>
            <a:r>
              <a:rPr lang="en-US" altLang="zh-CN" sz="1200" kern="1200" dirty="0" smtClean="0">
                <a:solidFill>
                  <a:schemeClr val="tx1"/>
                </a:solidFill>
                <a:effectLst/>
                <a:latin typeface="+mn-lt"/>
                <a:ea typeface="+mn-ea"/>
                <a:cs typeface="+mn-cs"/>
              </a:rPr>
              <a:t>0.13% </a:t>
            </a:r>
            <a:r>
              <a:rPr lang="zh-CN" altLang="en-US" sz="1200" kern="1200" dirty="0" smtClean="0">
                <a:solidFill>
                  <a:schemeClr val="tx1"/>
                </a:solidFill>
                <a:effectLst/>
                <a:latin typeface="+mn-lt"/>
                <a:ea typeface="+mn-ea"/>
                <a:cs typeface="+mn-cs"/>
              </a:rPr>
              <a:t>的测试误差率。</a:t>
            </a:r>
            <a:r>
              <a:rPr lang="en-US" altLang="zh-CN" sz="1200" kern="1200" dirty="0" err="1" smtClean="0">
                <a:solidFill>
                  <a:schemeClr val="tx1"/>
                </a:solidFill>
                <a:effectLst/>
                <a:latin typeface="+mn-lt"/>
                <a:ea typeface="+mn-ea"/>
                <a:cs typeface="+mn-cs"/>
              </a:rPr>
              <a:t>SAMNet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的性能甚至超过了最有 </a:t>
            </a:r>
            <a:r>
              <a:rPr lang="en-US" altLang="zh-CN" sz="1200" kern="1200" dirty="0" smtClean="0">
                <a:solidFill>
                  <a:schemeClr val="tx1"/>
                </a:solidFill>
                <a:effectLst/>
                <a:latin typeface="+mn-lt"/>
                <a:ea typeface="+mn-ea"/>
                <a:cs typeface="+mn-cs"/>
              </a:rPr>
              <a:t>100 </a:t>
            </a:r>
            <a:r>
              <a:rPr lang="zh-CN" altLang="en-US" sz="1200" kern="1200" dirty="0" smtClean="0">
                <a:solidFill>
                  <a:schemeClr val="tx1"/>
                </a:solidFill>
                <a:effectLst/>
                <a:latin typeface="+mn-lt"/>
                <a:ea typeface="+mn-ea"/>
                <a:cs typeface="+mn-cs"/>
              </a:rPr>
              <a:t>层结构之深的 </a:t>
            </a:r>
            <a:r>
              <a:rPr lang="en-US" altLang="zh-CN" sz="1200" kern="1200" dirty="0" err="1" smtClean="0">
                <a:solidFill>
                  <a:schemeClr val="tx1"/>
                </a:solidFill>
                <a:effectLst/>
                <a:latin typeface="+mn-lt"/>
                <a:ea typeface="+mn-ea"/>
                <a:cs typeface="+mn-cs"/>
              </a:rPr>
              <a:t>ResNet</a:t>
            </a:r>
            <a:r>
              <a:rPr lang="en-US" altLang="zh-CN" sz="1200" kern="1200" dirty="0" smtClean="0">
                <a:solidFill>
                  <a:schemeClr val="tx1"/>
                </a:solidFill>
                <a:effectLst/>
                <a:latin typeface="+mn-lt"/>
                <a:ea typeface="+mn-ea"/>
                <a:cs typeface="+mn-cs"/>
              </a:rPr>
              <a:t>[62]</a:t>
            </a:r>
            <a:r>
              <a:rPr lang="zh-CN" altLang="en-US" sz="1200" kern="1200" dirty="0" smtClean="0">
                <a:solidFill>
                  <a:schemeClr val="tx1"/>
                </a:solidFill>
                <a:effectLst/>
                <a:latin typeface="+mn-lt"/>
                <a:ea typeface="+mn-ea"/>
                <a:cs typeface="+mn-cs"/>
              </a:rPr>
              <a:t>。 </a:t>
            </a:r>
            <a:endParaRPr lang="zh-CN" alt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23</a:t>
            </a:fld>
            <a:endParaRPr lang="zh-CN" altLang="en-US"/>
          </a:p>
        </p:txBody>
      </p:sp>
    </p:spTree>
    <p:extLst>
      <p:ext uri="{BB962C8B-B14F-4D97-AF65-F5344CB8AC3E}">
        <p14:creationId xmlns:p14="http://schemas.microsoft.com/office/powerpoint/2010/main" val="2076205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kern="1200" dirty="0" smtClean="0">
                <a:solidFill>
                  <a:schemeClr val="tx1"/>
                </a:solidFill>
                <a:effectLst/>
                <a:latin typeface="+mn-lt"/>
                <a:ea typeface="+mn-ea"/>
                <a:cs typeface="+mn-cs"/>
              </a:rPr>
              <a:t>首先从 </a:t>
            </a:r>
            <a:r>
              <a:rPr lang="en-US" altLang="zh-CN" sz="1200" kern="1200" dirty="0" smtClean="0">
                <a:solidFill>
                  <a:schemeClr val="tx1"/>
                </a:solidFill>
                <a:effectLst/>
                <a:latin typeface="+mn-lt"/>
                <a:ea typeface="+mn-ea"/>
                <a:cs typeface="+mn-cs"/>
              </a:rPr>
              <a:t>CIFAR-10[66] </a:t>
            </a:r>
            <a:r>
              <a:rPr lang="zh-CN" altLang="en-US" sz="1200" kern="1200" dirty="0" smtClean="0">
                <a:solidFill>
                  <a:schemeClr val="tx1"/>
                </a:solidFill>
                <a:effectLst/>
                <a:latin typeface="+mn-lt"/>
                <a:ea typeface="+mn-ea"/>
                <a:cs typeface="+mn-cs"/>
              </a:rPr>
              <a:t>开始我们实验</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Cifar</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是加拿大政府牵头投资的一个科研 项目研究所</a:t>
            </a:r>
            <a:r>
              <a:rPr lang="en-US" altLang="zh-CN" sz="1200" kern="1200" dirty="0" smtClean="0">
                <a:solidFill>
                  <a:schemeClr val="tx1"/>
                </a:solidFill>
                <a:effectLst/>
                <a:latin typeface="+mn-lt"/>
                <a:ea typeface="+mn-ea"/>
                <a:cs typeface="+mn-cs"/>
              </a:rPr>
              <a:t>,CIFAR-10 </a:t>
            </a:r>
            <a:r>
              <a:rPr lang="zh-CN" altLang="en-US" sz="1200" kern="1200" dirty="0" smtClean="0">
                <a:solidFill>
                  <a:schemeClr val="tx1"/>
                </a:solidFill>
                <a:effectLst/>
                <a:latin typeface="+mn-lt"/>
                <a:ea typeface="+mn-ea"/>
                <a:cs typeface="+mn-cs"/>
              </a:rPr>
              <a:t>是 </a:t>
            </a:r>
            <a:r>
              <a:rPr lang="en-US" altLang="zh-CN" sz="1200" kern="1200" dirty="0" smtClean="0">
                <a:solidFill>
                  <a:schemeClr val="tx1"/>
                </a:solidFill>
                <a:effectLst/>
                <a:latin typeface="+mn-lt"/>
                <a:ea typeface="+mn-ea"/>
                <a:cs typeface="+mn-cs"/>
              </a:rPr>
              <a:t>Hinton </a:t>
            </a:r>
            <a:r>
              <a:rPr lang="zh-CN" altLang="en-US" sz="1200" kern="1200" dirty="0" smtClean="0">
                <a:solidFill>
                  <a:schemeClr val="tx1"/>
                </a:solidFill>
                <a:effectLst/>
                <a:latin typeface="+mn-lt"/>
                <a:ea typeface="+mn-ea"/>
                <a:cs typeface="+mn-cs"/>
              </a:rPr>
              <a:t>的两个学生 </a:t>
            </a:r>
            <a:r>
              <a:rPr lang="en-US" altLang="zh-CN" sz="1200" kern="1200" dirty="0" smtClean="0">
                <a:solidFill>
                  <a:schemeClr val="tx1"/>
                </a:solidFill>
                <a:effectLst/>
                <a:latin typeface="+mn-lt"/>
                <a:ea typeface="+mn-ea"/>
                <a:cs typeface="+mn-cs"/>
              </a:rPr>
              <a:t>Alex </a:t>
            </a:r>
            <a:r>
              <a:rPr lang="en-US" altLang="zh-CN" sz="1200" kern="1200" dirty="0" err="1" smtClean="0">
                <a:solidFill>
                  <a:schemeClr val="tx1"/>
                </a:solidFill>
                <a:effectLst/>
                <a:latin typeface="+mn-lt"/>
                <a:ea typeface="+mn-ea"/>
                <a:cs typeface="+mn-cs"/>
              </a:rPr>
              <a:t>Krizhevsky</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和 </a:t>
            </a:r>
            <a:r>
              <a:rPr lang="en-US" altLang="zh-CN" sz="1200" kern="1200" dirty="0" err="1" smtClean="0">
                <a:solidFill>
                  <a:schemeClr val="tx1"/>
                </a:solidFill>
                <a:effectLst/>
                <a:latin typeface="+mn-lt"/>
                <a:ea typeface="+mn-ea"/>
                <a:cs typeface="+mn-cs"/>
              </a:rPr>
              <a:t>Ilya</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Sutskever</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整 理收集的一个物体识别数据集。 </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zh-CN" altLang="en-US" sz="1200" kern="1200" dirty="0" smtClean="0">
                <a:solidFill>
                  <a:schemeClr val="tx1"/>
                </a:solidFill>
                <a:effectLst/>
                <a:latin typeface="+mn-lt"/>
                <a:ea typeface="+mn-ea"/>
                <a:cs typeface="+mn-cs"/>
              </a:rPr>
              <a:t>为了验证 </a:t>
            </a:r>
            <a:r>
              <a:rPr lang="en-US" altLang="zh-CN" sz="1200" kern="1200" dirty="0" smtClean="0">
                <a:solidFill>
                  <a:schemeClr val="tx1"/>
                </a:solidFill>
                <a:effectLst/>
                <a:latin typeface="+mn-lt"/>
                <a:ea typeface="+mn-ea"/>
                <a:cs typeface="+mn-cs"/>
              </a:rPr>
              <a:t>SAM </a:t>
            </a:r>
            <a:r>
              <a:rPr lang="zh-CN" altLang="en-US" sz="1200" kern="1200" dirty="0" smtClean="0">
                <a:solidFill>
                  <a:schemeClr val="tx1"/>
                </a:solidFill>
                <a:effectLst/>
                <a:latin typeface="+mn-lt"/>
                <a:ea typeface="+mn-ea"/>
                <a:cs typeface="+mn-cs"/>
              </a:rPr>
              <a:t>结构的有效性</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我们在没有进行数据増广的情况下对 </a:t>
            </a:r>
            <a:r>
              <a:rPr lang="en-US" altLang="zh-CN" sz="1200" kern="1200" dirty="0" err="1" smtClean="0">
                <a:solidFill>
                  <a:schemeClr val="tx1"/>
                </a:solidFill>
                <a:effectLst/>
                <a:latin typeface="+mn-lt"/>
                <a:ea typeface="+mn-ea"/>
                <a:cs typeface="+mn-cs"/>
              </a:rPr>
              <a:t>SAMNet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进行了测试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并且将实验结果与已知模型进行对比分析</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实现结果如表 </a:t>
            </a:r>
            <a:r>
              <a:rPr lang="en-US" altLang="zh-CN" sz="1200" kern="1200" dirty="0" smtClean="0">
                <a:solidFill>
                  <a:schemeClr val="tx1"/>
                </a:solidFill>
                <a:effectLst/>
                <a:latin typeface="+mn-lt"/>
                <a:ea typeface="+mn-ea"/>
                <a:cs typeface="+mn-cs"/>
              </a:rPr>
              <a:t>4.4</a:t>
            </a:r>
            <a:r>
              <a:rPr lang="zh-CN" altLang="en-US" sz="1200" kern="1200" dirty="0" smtClean="0">
                <a:solidFill>
                  <a:schemeClr val="tx1"/>
                </a:solidFill>
                <a:effectLst/>
                <a:latin typeface="+mn-lt"/>
                <a:ea typeface="+mn-ea"/>
                <a:cs typeface="+mn-cs"/>
              </a:rPr>
              <a:t>所示。因为网络参数的初始化采用了高斯随机初始化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为了避免单次实验结果的偶然性</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 们对 </a:t>
            </a:r>
            <a:r>
              <a:rPr lang="en-US" altLang="zh-CN" sz="1200" kern="1200" dirty="0" err="1" smtClean="0">
                <a:solidFill>
                  <a:schemeClr val="tx1"/>
                </a:solidFill>
                <a:effectLst/>
                <a:latin typeface="+mn-lt"/>
                <a:ea typeface="+mn-ea"/>
                <a:cs typeface="+mn-cs"/>
              </a:rPr>
              <a:t>SAMNet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进行了六次实验测试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最后 </a:t>
            </a:r>
            <a:r>
              <a:rPr lang="en-US" altLang="zh-CN" sz="1200" kern="1200" dirty="0" err="1" smtClean="0">
                <a:solidFill>
                  <a:schemeClr val="tx1"/>
                </a:solidFill>
                <a:effectLst/>
                <a:latin typeface="+mn-lt"/>
                <a:ea typeface="+mn-ea"/>
                <a:cs typeface="+mn-cs"/>
              </a:rPr>
              <a:t>SAMNet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在 </a:t>
            </a:r>
            <a:r>
              <a:rPr lang="en-US" altLang="zh-CN" sz="1200" kern="1200" dirty="0" smtClean="0">
                <a:solidFill>
                  <a:schemeClr val="tx1"/>
                </a:solidFill>
                <a:effectLst/>
                <a:latin typeface="+mn-lt"/>
                <a:ea typeface="+mn-ea"/>
                <a:cs typeface="+mn-cs"/>
              </a:rPr>
              <a:t>CIFAR-10 </a:t>
            </a:r>
            <a:r>
              <a:rPr lang="zh-CN" altLang="en-US" sz="1200" kern="1200" dirty="0" smtClean="0">
                <a:solidFill>
                  <a:schemeClr val="tx1"/>
                </a:solidFill>
                <a:effectLst/>
                <a:latin typeface="+mn-lt"/>
                <a:ea typeface="+mn-ea"/>
                <a:cs typeface="+mn-cs"/>
              </a:rPr>
              <a:t>上取得了一个均值为 </a:t>
            </a:r>
            <a:r>
              <a:rPr lang="en-US" altLang="zh-CN" sz="1200" kern="1200" dirty="0" smtClean="0">
                <a:solidFill>
                  <a:schemeClr val="tx1"/>
                </a:solidFill>
                <a:effectLst/>
                <a:latin typeface="+mn-lt"/>
                <a:ea typeface="+mn-ea"/>
                <a:cs typeface="+mn-cs"/>
              </a:rPr>
              <a:t>7.53%,</a:t>
            </a:r>
            <a:r>
              <a:rPr lang="zh-CN" altLang="en-US" sz="1200" kern="1200" dirty="0" smtClean="0">
                <a:solidFill>
                  <a:schemeClr val="tx1"/>
                </a:solidFill>
                <a:effectLst/>
                <a:latin typeface="+mn-lt"/>
                <a:ea typeface="+mn-ea"/>
                <a:cs typeface="+mn-cs"/>
              </a:rPr>
              <a:t>标 准差为 </a:t>
            </a:r>
            <a:r>
              <a:rPr lang="en-US" altLang="zh-CN" sz="1200" kern="1200" dirty="0" smtClean="0">
                <a:solidFill>
                  <a:schemeClr val="tx1"/>
                </a:solidFill>
                <a:effectLst/>
                <a:latin typeface="+mn-lt"/>
                <a:ea typeface="+mn-ea"/>
                <a:cs typeface="+mn-cs"/>
              </a:rPr>
              <a:t>0.17% </a:t>
            </a:r>
            <a:r>
              <a:rPr lang="zh-CN" altLang="en-US" sz="1200" kern="1200" dirty="0" smtClean="0">
                <a:solidFill>
                  <a:schemeClr val="tx1"/>
                </a:solidFill>
                <a:effectLst/>
                <a:latin typeface="+mn-lt"/>
                <a:ea typeface="+mn-ea"/>
                <a:cs typeface="+mn-cs"/>
              </a:rPr>
              <a:t>的测试错误率。</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zh-CN" altLang="en-US" sz="1200" kern="1200" dirty="0" smtClean="0">
                <a:solidFill>
                  <a:schemeClr val="tx1"/>
                </a:solidFill>
                <a:effectLst/>
                <a:latin typeface="+mn-lt"/>
                <a:ea typeface="+mn-ea"/>
                <a:cs typeface="+mn-cs"/>
              </a:rPr>
              <a:t>为了其他论文的工作</a:t>
            </a:r>
            <a:r>
              <a:rPr lang="en-US" altLang="zh-CN" sz="1200" kern="1200" dirty="0" smtClean="0">
                <a:solidFill>
                  <a:schemeClr val="tx1"/>
                </a:solidFill>
                <a:effectLst/>
                <a:latin typeface="+mn-lt"/>
                <a:ea typeface="+mn-ea"/>
                <a:cs typeface="+mn-cs"/>
              </a:rPr>
              <a:t>[26,27,44,72–76,80] </a:t>
            </a:r>
            <a:r>
              <a:rPr lang="zh-CN" altLang="en-US" sz="1200" kern="1200" dirty="0" smtClean="0">
                <a:solidFill>
                  <a:schemeClr val="tx1"/>
                </a:solidFill>
                <a:effectLst/>
                <a:latin typeface="+mn-lt"/>
                <a:ea typeface="+mn-ea"/>
                <a:cs typeface="+mn-cs"/>
              </a:rPr>
              <a:t>保持一致</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我们在有数据增广的情况下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 </a:t>
            </a:r>
            <a:r>
              <a:rPr lang="en-US" altLang="zh-CN" sz="1200" kern="1200" dirty="0" smtClean="0">
                <a:solidFill>
                  <a:schemeClr val="tx1"/>
                </a:solidFill>
                <a:effectLst/>
                <a:latin typeface="+mn-lt"/>
                <a:ea typeface="+mn-ea"/>
                <a:cs typeface="+mn-cs"/>
              </a:rPr>
              <a:t>SAM-Net </a:t>
            </a:r>
            <a:r>
              <a:rPr lang="zh-CN" altLang="en-US" sz="1200" kern="1200" dirty="0" smtClean="0">
                <a:solidFill>
                  <a:schemeClr val="tx1"/>
                </a:solidFill>
                <a:effectLst/>
                <a:latin typeface="+mn-lt"/>
                <a:ea typeface="+mn-ea"/>
                <a:cs typeface="+mn-cs"/>
              </a:rPr>
              <a:t>进行了实验测试。</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zh-CN" altLang="en-US" sz="1200" kern="1200" dirty="0" smtClean="0">
                <a:solidFill>
                  <a:schemeClr val="tx1"/>
                </a:solidFill>
                <a:effectLst/>
                <a:latin typeface="+mn-lt"/>
                <a:ea typeface="+mn-ea"/>
                <a:cs typeface="+mn-cs"/>
              </a:rPr>
              <a:t>我们采用平移和图像水平翻转的数据增广方式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随机 地从原始图像中截取 </a:t>
            </a:r>
            <a:r>
              <a:rPr lang="en-US" altLang="zh-CN" sz="1200" kern="1200" dirty="0" smtClean="0">
                <a:solidFill>
                  <a:schemeClr val="tx1"/>
                </a:solidFill>
                <a:effectLst/>
                <a:latin typeface="+mn-lt"/>
                <a:ea typeface="+mn-ea"/>
                <a:cs typeface="+mn-cs"/>
              </a:rPr>
              <a:t>24 × 24 </a:t>
            </a:r>
            <a:r>
              <a:rPr lang="zh-CN" altLang="en-US" sz="1200" kern="1200" dirty="0" smtClean="0">
                <a:solidFill>
                  <a:schemeClr val="tx1"/>
                </a:solidFill>
                <a:effectLst/>
                <a:latin typeface="+mn-lt"/>
                <a:ea typeface="+mn-ea"/>
                <a:cs typeface="+mn-cs"/>
              </a:rPr>
              <a:t>像素大小的图像块</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并随机的对其进行水平翻转。</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zh-CN" altLang="en-US" sz="1200" kern="1200" dirty="0" smtClean="0">
                <a:solidFill>
                  <a:schemeClr val="tx1"/>
                </a:solidFill>
                <a:effectLst/>
                <a:latin typeface="+mn-lt"/>
                <a:ea typeface="+mn-ea"/>
                <a:cs typeface="+mn-cs"/>
              </a:rPr>
              <a:t>在 测试阶段</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对每张测试图片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从图像的四角和中心位置截取出五张 </a:t>
            </a:r>
            <a:r>
              <a:rPr lang="en-US" altLang="zh-CN" sz="1200" kern="1200" dirty="0" smtClean="0">
                <a:solidFill>
                  <a:schemeClr val="tx1"/>
                </a:solidFill>
                <a:effectLst/>
                <a:latin typeface="+mn-lt"/>
                <a:ea typeface="+mn-ea"/>
                <a:cs typeface="+mn-cs"/>
              </a:rPr>
              <a:t>24 × 24 </a:t>
            </a:r>
            <a:r>
              <a:rPr lang="zh-CN" altLang="en-US" sz="1200" kern="1200" dirty="0" smtClean="0">
                <a:solidFill>
                  <a:schemeClr val="tx1"/>
                </a:solidFill>
                <a:effectLst/>
                <a:latin typeface="+mn-lt"/>
                <a:ea typeface="+mn-ea"/>
                <a:cs typeface="+mn-cs"/>
              </a:rPr>
              <a:t>像素大 小的图像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并对这五张测试图像进行水平翻转</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得到一共十张图像进行测试。最终 的测试结果是这十张图像预测概率的平均值。</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zh-CN" altLang="en-US" sz="1200" kern="1200" dirty="0" smtClean="0">
                <a:solidFill>
                  <a:schemeClr val="tx1"/>
                </a:solidFill>
                <a:effectLst/>
                <a:latin typeface="+mn-lt"/>
                <a:ea typeface="+mn-ea"/>
                <a:cs typeface="+mn-cs"/>
              </a:rPr>
              <a:t>我们同样进行了六次实验</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最终得到了均 值为 </a:t>
            </a:r>
            <a:r>
              <a:rPr lang="en-US" altLang="zh-CN" sz="1200" kern="1200" dirty="0" smtClean="0">
                <a:solidFill>
                  <a:schemeClr val="tx1"/>
                </a:solidFill>
                <a:effectLst/>
                <a:latin typeface="+mn-lt"/>
                <a:ea typeface="+mn-ea"/>
                <a:cs typeface="+mn-cs"/>
              </a:rPr>
              <a:t>5.76%,</a:t>
            </a:r>
            <a:r>
              <a:rPr lang="zh-CN" altLang="en-US" sz="1200" kern="1200" dirty="0" smtClean="0">
                <a:solidFill>
                  <a:schemeClr val="tx1"/>
                </a:solidFill>
                <a:effectLst/>
                <a:latin typeface="+mn-lt"/>
                <a:ea typeface="+mn-ea"/>
                <a:cs typeface="+mn-cs"/>
              </a:rPr>
              <a:t>标准差为 </a:t>
            </a:r>
            <a:r>
              <a:rPr lang="en-US" altLang="zh-CN" sz="1200" kern="1200" dirty="0" smtClean="0">
                <a:solidFill>
                  <a:schemeClr val="tx1"/>
                </a:solidFill>
                <a:effectLst/>
                <a:latin typeface="+mn-lt"/>
                <a:ea typeface="+mn-ea"/>
                <a:cs typeface="+mn-cs"/>
              </a:rPr>
              <a:t>0.13% </a:t>
            </a:r>
            <a:r>
              <a:rPr lang="zh-CN" altLang="en-US" sz="1200" kern="1200" dirty="0" smtClean="0">
                <a:solidFill>
                  <a:schemeClr val="tx1"/>
                </a:solidFill>
                <a:effectLst/>
                <a:latin typeface="+mn-lt"/>
                <a:ea typeface="+mn-ea"/>
                <a:cs typeface="+mn-cs"/>
              </a:rPr>
              <a:t>的测试误差率。</a:t>
            </a:r>
            <a:r>
              <a:rPr lang="en-US" altLang="zh-CN" sz="1200" kern="1200" dirty="0" err="1" smtClean="0">
                <a:solidFill>
                  <a:schemeClr val="tx1"/>
                </a:solidFill>
                <a:effectLst/>
                <a:latin typeface="+mn-lt"/>
                <a:ea typeface="+mn-ea"/>
                <a:cs typeface="+mn-cs"/>
              </a:rPr>
              <a:t>SAMNet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的性能甚至超过了最有 </a:t>
            </a:r>
            <a:r>
              <a:rPr lang="en-US" altLang="zh-CN" sz="1200" kern="1200" dirty="0" smtClean="0">
                <a:solidFill>
                  <a:schemeClr val="tx1"/>
                </a:solidFill>
                <a:effectLst/>
                <a:latin typeface="+mn-lt"/>
                <a:ea typeface="+mn-ea"/>
                <a:cs typeface="+mn-cs"/>
              </a:rPr>
              <a:t>100 </a:t>
            </a:r>
            <a:r>
              <a:rPr lang="zh-CN" altLang="en-US" sz="1200" kern="1200" dirty="0" smtClean="0">
                <a:solidFill>
                  <a:schemeClr val="tx1"/>
                </a:solidFill>
                <a:effectLst/>
                <a:latin typeface="+mn-lt"/>
                <a:ea typeface="+mn-ea"/>
                <a:cs typeface="+mn-cs"/>
              </a:rPr>
              <a:t>层结构之深的 </a:t>
            </a:r>
            <a:r>
              <a:rPr lang="en-US" altLang="zh-CN" sz="1200" kern="1200" dirty="0" err="1" smtClean="0">
                <a:solidFill>
                  <a:schemeClr val="tx1"/>
                </a:solidFill>
                <a:effectLst/>
                <a:latin typeface="+mn-lt"/>
                <a:ea typeface="+mn-ea"/>
                <a:cs typeface="+mn-cs"/>
              </a:rPr>
              <a:t>ResNet</a:t>
            </a:r>
            <a:r>
              <a:rPr lang="en-US" altLang="zh-CN" sz="1200" kern="1200" dirty="0" smtClean="0">
                <a:solidFill>
                  <a:schemeClr val="tx1"/>
                </a:solidFill>
                <a:effectLst/>
                <a:latin typeface="+mn-lt"/>
                <a:ea typeface="+mn-ea"/>
                <a:cs typeface="+mn-cs"/>
              </a:rPr>
              <a:t>[62]</a:t>
            </a:r>
            <a:r>
              <a:rPr lang="zh-CN" altLang="en-US" sz="1200" kern="1200" dirty="0" smtClean="0">
                <a:solidFill>
                  <a:schemeClr val="tx1"/>
                </a:solidFill>
                <a:effectLst/>
                <a:latin typeface="+mn-lt"/>
                <a:ea typeface="+mn-ea"/>
                <a:cs typeface="+mn-cs"/>
              </a:rPr>
              <a:t>。 </a:t>
            </a:r>
            <a:endParaRPr lang="zh-CN" alt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24</a:t>
            </a:fld>
            <a:endParaRPr lang="zh-CN" altLang="en-US"/>
          </a:p>
        </p:txBody>
      </p:sp>
    </p:spTree>
    <p:extLst>
      <p:ext uri="{BB962C8B-B14F-4D97-AF65-F5344CB8AC3E}">
        <p14:creationId xmlns:p14="http://schemas.microsoft.com/office/powerpoint/2010/main" val="1586135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kern="1200" dirty="0" smtClean="0">
                <a:solidFill>
                  <a:schemeClr val="tx1"/>
                </a:solidFill>
                <a:effectLst/>
                <a:latin typeface="+mn-lt"/>
                <a:ea typeface="+mn-ea"/>
                <a:cs typeface="+mn-cs"/>
              </a:rPr>
              <a:t>首先从 </a:t>
            </a:r>
            <a:r>
              <a:rPr lang="en-US" altLang="zh-CN" sz="1200" kern="1200" dirty="0" smtClean="0">
                <a:solidFill>
                  <a:schemeClr val="tx1"/>
                </a:solidFill>
                <a:effectLst/>
                <a:latin typeface="+mn-lt"/>
                <a:ea typeface="+mn-ea"/>
                <a:cs typeface="+mn-cs"/>
              </a:rPr>
              <a:t>CIFAR-10[66] </a:t>
            </a:r>
            <a:r>
              <a:rPr lang="zh-CN" altLang="en-US" sz="1200" kern="1200" dirty="0" smtClean="0">
                <a:solidFill>
                  <a:schemeClr val="tx1"/>
                </a:solidFill>
                <a:effectLst/>
                <a:latin typeface="+mn-lt"/>
                <a:ea typeface="+mn-ea"/>
                <a:cs typeface="+mn-cs"/>
              </a:rPr>
              <a:t>开始我们实验</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Cifar</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是加拿大政府牵头投资的一个科研 项目研究所</a:t>
            </a:r>
            <a:r>
              <a:rPr lang="en-US" altLang="zh-CN" sz="1200" kern="1200" dirty="0" smtClean="0">
                <a:solidFill>
                  <a:schemeClr val="tx1"/>
                </a:solidFill>
                <a:effectLst/>
                <a:latin typeface="+mn-lt"/>
                <a:ea typeface="+mn-ea"/>
                <a:cs typeface="+mn-cs"/>
              </a:rPr>
              <a:t>,CIFAR-10 </a:t>
            </a:r>
            <a:r>
              <a:rPr lang="zh-CN" altLang="en-US" sz="1200" kern="1200" dirty="0" smtClean="0">
                <a:solidFill>
                  <a:schemeClr val="tx1"/>
                </a:solidFill>
                <a:effectLst/>
                <a:latin typeface="+mn-lt"/>
                <a:ea typeface="+mn-ea"/>
                <a:cs typeface="+mn-cs"/>
              </a:rPr>
              <a:t>是 </a:t>
            </a:r>
            <a:r>
              <a:rPr lang="en-US" altLang="zh-CN" sz="1200" kern="1200" dirty="0" smtClean="0">
                <a:solidFill>
                  <a:schemeClr val="tx1"/>
                </a:solidFill>
                <a:effectLst/>
                <a:latin typeface="+mn-lt"/>
                <a:ea typeface="+mn-ea"/>
                <a:cs typeface="+mn-cs"/>
              </a:rPr>
              <a:t>Hinton </a:t>
            </a:r>
            <a:r>
              <a:rPr lang="zh-CN" altLang="en-US" sz="1200" kern="1200" dirty="0" smtClean="0">
                <a:solidFill>
                  <a:schemeClr val="tx1"/>
                </a:solidFill>
                <a:effectLst/>
                <a:latin typeface="+mn-lt"/>
                <a:ea typeface="+mn-ea"/>
                <a:cs typeface="+mn-cs"/>
              </a:rPr>
              <a:t>的两个学生 </a:t>
            </a:r>
            <a:r>
              <a:rPr lang="en-US" altLang="zh-CN" sz="1200" kern="1200" dirty="0" smtClean="0">
                <a:solidFill>
                  <a:schemeClr val="tx1"/>
                </a:solidFill>
                <a:effectLst/>
                <a:latin typeface="+mn-lt"/>
                <a:ea typeface="+mn-ea"/>
                <a:cs typeface="+mn-cs"/>
              </a:rPr>
              <a:t>Alex </a:t>
            </a:r>
            <a:r>
              <a:rPr lang="en-US" altLang="zh-CN" sz="1200" kern="1200" dirty="0" err="1" smtClean="0">
                <a:solidFill>
                  <a:schemeClr val="tx1"/>
                </a:solidFill>
                <a:effectLst/>
                <a:latin typeface="+mn-lt"/>
                <a:ea typeface="+mn-ea"/>
                <a:cs typeface="+mn-cs"/>
              </a:rPr>
              <a:t>Krizhevsky</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和 </a:t>
            </a:r>
            <a:r>
              <a:rPr lang="en-US" altLang="zh-CN" sz="1200" kern="1200" dirty="0" err="1" smtClean="0">
                <a:solidFill>
                  <a:schemeClr val="tx1"/>
                </a:solidFill>
                <a:effectLst/>
                <a:latin typeface="+mn-lt"/>
                <a:ea typeface="+mn-ea"/>
                <a:cs typeface="+mn-cs"/>
              </a:rPr>
              <a:t>Ilya</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Sutskever</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整 理收集的一个物体识别数据集。 </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zh-CN" altLang="en-US" sz="1200" kern="1200" dirty="0" smtClean="0">
                <a:solidFill>
                  <a:schemeClr val="tx1"/>
                </a:solidFill>
                <a:effectLst/>
                <a:latin typeface="+mn-lt"/>
                <a:ea typeface="+mn-ea"/>
                <a:cs typeface="+mn-cs"/>
              </a:rPr>
              <a:t>为了验证 </a:t>
            </a:r>
            <a:r>
              <a:rPr lang="en-US" altLang="zh-CN" sz="1200" kern="1200" dirty="0" smtClean="0">
                <a:solidFill>
                  <a:schemeClr val="tx1"/>
                </a:solidFill>
                <a:effectLst/>
                <a:latin typeface="+mn-lt"/>
                <a:ea typeface="+mn-ea"/>
                <a:cs typeface="+mn-cs"/>
              </a:rPr>
              <a:t>SAM </a:t>
            </a:r>
            <a:r>
              <a:rPr lang="zh-CN" altLang="en-US" sz="1200" kern="1200" dirty="0" smtClean="0">
                <a:solidFill>
                  <a:schemeClr val="tx1"/>
                </a:solidFill>
                <a:effectLst/>
                <a:latin typeface="+mn-lt"/>
                <a:ea typeface="+mn-ea"/>
                <a:cs typeface="+mn-cs"/>
              </a:rPr>
              <a:t>结构的有效性</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我们在没有进行数据増广的情况下对 </a:t>
            </a:r>
            <a:r>
              <a:rPr lang="en-US" altLang="zh-CN" sz="1200" kern="1200" dirty="0" err="1" smtClean="0">
                <a:solidFill>
                  <a:schemeClr val="tx1"/>
                </a:solidFill>
                <a:effectLst/>
                <a:latin typeface="+mn-lt"/>
                <a:ea typeface="+mn-ea"/>
                <a:cs typeface="+mn-cs"/>
              </a:rPr>
              <a:t>SAMNet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进行了测试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并且将实验结果与已知模型进行对比分析</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实现结果如表 </a:t>
            </a:r>
            <a:r>
              <a:rPr lang="en-US" altLang="zh-CN" sz="1200" kern="1200" dirty="0" smtClean="0">
                <a:solidFill>
                  <a:schemeClr val="tx1"/>
                </a:solidFill>
                <a:effectLst/>
                <a:latin typeface="+mn-lt"/>
                <a:ea typeface="+mn-ea"/>
                <a:cs typeface="+mn-cs"/>
              </a:rPr>
              <a:t>4.4</a:t>
            </a:r>
            <a:r>
              <a:rPr lang="zh-CN" altLang="en-US" sz="1200" kern="1200" dirty="0" smtClean="0">
                <a:solidFill>
                  <a:schemeClr val="tx1"/>
                </a:solidFill>
                <a:effectLst/>
                <a:latin typeface="+mn-lt"/>
                <a:ea typeface="+mn-ea"/>
                <a:cs typeface="+mn-cs"/>
              </a:rPr>
              <a:t>所示。因为网络参数的初始化采用了高斯随机初始化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为了避免单次实验结果的偶然性</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 们对 </a:t>
            </a:r>
            <a:r>
              <a:rPr lang="en-US" altLang="zh-CN" sz="1200" kern="1200" dirty="0" err="1" smtClean="0">
                <a:solidFill>
                  <a:schemeClr val="tx1"/>
                </a:solidFill>
                <a:effectLst/>
                <a:latin typeface="+mn-lt"/>
                <a:ea typeface="+mn-ea"/>
                <a:cs typeface="+mn-cs"/>
              </a:rPr>
              <a:t>SAMNet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进行了六次实验测试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最后 </a:t>
            </a:r>
            <a:r>
              <a:rPr lang="en-US" altLang="zh-CN" sz="1200" kern="1200" dirty="0" err="1" smtClean="0">
                <a:solidFill>
                  <a:schemeClr val="tx1"/>
                </a:solidFill>
                <a:effectLst/>
                <a:latin typeface="+mn-lt"/>
                <a:ea typeface="+mn-ea"/>
                <a:cs typeface="+mn-cs"/>
              </a:rPr>
              <a:t>SAMNet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在 </a:t>
            </a:r>
            <a:r>
              <a:rPr lang="en-US" altLang="zh-CN" sz="1200" kern="1200" dirty="0" smtClean="0">
                <a:solidFill>
                  <a:schemeClr val="tx1"/>
                </a:solidFill>
                <a:effectLst/>
                <a:latin typeface="+mn-lt"/>
                <a:ea typeface="+mn-ea"/>
                <a:cs typeface="+mn-cs"/>
              </a:rPr>
              <a:t>CIFAR-10 </a:t>
            </a:r>
            <a:r>
              <a:rPr lang="zh-CN" altLang="en-US" sz="1200" kern="1200" dirty="0" smtClean="0">
                <a:solidFill>
                  <a:schemeClr val="tx1"/>
                </a:solidFill>
                <a:effectLst/>
                <a:latin typeface="+mn-lt"/>
                <a:ea typeface="+mn-ea"/>
                <a:cs typeface="+mn-cs"/>
              </a:rPr>
              <a:t>上取得了一个均值为 </a:t>
            </a:r>
            <a:r>
              <a:rPr lang="en-US" altLang="zh-CN" sz="1200" kern="1200" dirty="0" smtClean="0">
                <a:solidFill>
                  <a:schemeClr val="tx1"/>
                </a:solidFill>
                <a:effectLst/>
                <a:latin typeface="+mn-lt"/>
                <a:ea typeface="+mn-ea"/>
                <a:cs typeface="+mn-cs"/>
              </a:rPr>
              <a:t>7.53%,</a:t>
            </a:r>
            <a:r>
              <a:rPr lang="zh-CN" altLang="en-US" sz="1200" kern="1200" dirty="0" smtClean="0">
                <a:solidFill>
                  <a:schemeClr val="tx1"/>
                </a:solidFill>
                <a:effectLst/>
                <a:latin typeface="+mn-lt"/>
                <a:ea typeface="+mn-ea"/>
                <a:cs typeface="+mn-cs"/>
              </a:rPr>
              <a:t>标 准差为 </a:t>
            </a:r>
            <a:r>
              <a:rPr lang="en-US" altLang="zh-CN" sz="1200" kern="1200" dirty="0" smtClean="0">
                <a:solidFill>
                  <a:schemeClr val="tx1"/>
                </a:solidFill>
                <a:effectLst/>
                <a:latin typeface="+mn-lt"/>
                <a:ea typeface="+mn-ea"/>
                <a:cs typeface="+mn-cs"/>
              </a:rPr>
              <a:t>0.17% </a:t>
            </a:r>
            <a:r>
              <a:rPr lang="zh-CN" altLang="en-US" sz="1200" kern="1200" dirty="0" smtClean="0">
                <a:solidFill>
                  <a:schemeClr val="tx1"/>
                </a:solidFill>
                <a:effectLst/>
                <a:latin typeface="+mn-lt"/>
                <a:ea typeface="+mn-ea"/>
                <a:cs typeface="+mn-cs"/>
              </a:rPr>
              <a:t>的测试错误率。</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zh-CN" altLang="en-US" sz="1200" kern="1200" dirty="0" smtClean="0">
                <a:solidFill>
                  <a:schemeClr val="tx1"/>
                </a:solidFill>
                <a:effectLst/>
                <a:latin typeface="+mn-lt"/>
                <a:ea typeface="+mn-ea"/>
                <a:cs typeface="+mn-cs"/>
              </a:rPr>
              <a:t>为了其他论文的工作</a:t>
            </a:r>
            <a:r>
              <a:rPr lang="en-US" altLang="zh-CN" sz="1200" kern="1200" dirty="0" smtClean="0">
                <a:solidFill>
                  <a:schemeClr val="tx1"/>
                </a:solidFill>
                <a:effectLst/>
                <a:latin typeface="+mn-lt"/>
                <a:ea typeface="+mn-ea"/>
                <a:cs typeface="+mn-cs"/>
              </a:rPr>
              <a:t>[26,27,44,72–76,80] </a:t>
            </a:r>
            <a:r>
              <a:rPr lang="zh-CN" altLang="en-US" sz="1200" kern="1200" dirty="0" smtClean="0">
                <a:solidFill>
                  <a:schemeClr val="tx1"/>
                </a:solidFill>
                <a:effectLst/>
                <a:latin typeface="+mn-lt"/>
                <a:ea typeface="+mn-ea"/>
                <a:cs typeface="+mn-cs"/>
              </a:rPr>
              <a:t>保持一致</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我们在有数据增广的情况下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 </a:t>
            </a:r>
            <a:r>
              <a:rPr lang="en-US" altLang="zh-CN" sz="1200" kern="1200" dirty="0" smtClean="0">
                <a:solidFill>
                  <a:schemeClr val="tx1"/>
                </a:solidFill>
                <a:effectLst/>
                <a:latin typeface="+mn-lt"/>
                <a:ea typeface="+mn-ea"/>
                <a:cs typeface="+mn-cs"/>
              </a:rPr>
              <a:t>SAM-Net </a:t>
            </a:r>
            <a:r>
              <a:rPr lang="zh-CN" altLang="en-US" sz="1200" kern="1200" dirty="0" smtClean="0">
                <a:solidFill>
                  <a:schemeClr val="tx1"/>
                </a:solidFill>
                <a:effectLst/>
                <a:latin typeface="+mn-lt"/>
                <a:ea typeface="+mn-ea"/>
                <a:cs typeface="+mn-cs"/>
              </a:rPr>
              <a:t>进行了实验测试。</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zh-CN" altLang="en-US" sz="1200" kern="1200" dirty="0" smtClean="0">
                <a:solidFill>
                  <a:schemeClr val="tx1"/>
                </a:solidFill>
                <a:effectLst/>
                <a:latin typeface="+mn-lt"/>
                <a:ea typeface="+mn-ea"/>
                <a:cs typeface="+mn-cs"/>
              </a:rPr>
              <a:t>我们采用平移和图像水平翻转的数据增广方式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随机 地从原始图像中截取 </a:t>
            </a:r>
            <a:r>
              <a:rPr lang="en-US" altLang="zh-CN" sz="1200" kern="1200" dirty="0" smtClean="0">
                <a:solidFill>
                  <a:schemeClr val="tx1"/>
                </a:solidFill>
                <a:effectLst/>
                <a:latin typeface="+mn-lt"/>
                <a:ea typeface="+mn-ea"/>
                <a:cs typeface="+mn-cs"/>
              </a:rPr>
              <a:t>24 × 24 </a:t>
            </a:r>
            <a:r>
              <a:rPr lang="zh-CN" altLang="en-US" sz="1200" kern="1200" dirty="0" smtClean="0">
                <a:solidFill>
                  <a:schemeClr val="tx1"/>
                </a:solidFill>
                <a:effectLst/>
                <a:latin typeface="+mn-lt"/>
                <a:ea typeface="+mn-ea"/>
                <a:cs typeface="+mn-cs"/>
              </a:rPr>
              <a:t>像素大小的图像块</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并随机的对其进行水平翻转。</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zh-CN" altLang="en-US" sz="1200" kern="1200" dirty="0" smtClean="0">
                <a:solidFill>
                  <a:schemeClr val="tx1"/>
                </a:solidFill>
                <a:effectLst/>
                <a:latin typeface="+mn-lt"/>
                <a:ea typeface="+mn-ea"/>
                <a:cs typeface="+mn-cs"/>
              </a:rPr>
              <a:t>在 测试阶段</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对每张测试图片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从图像的四角和中心位置截取出五张 </a:t>
            </a:r>
            <a:r>
              <a:rPr lang="en-US" altLang="zh-CN" sz="1200" kern="1200" dirty="0" smtClean="0">
                <a:solidFill>
                  <a:schemeClr val="tx1"/>
                </a:solidFill>
                <a:effectLst/>
                <a:latin typeface="+mn-lt"/>
                <a:ea typeface="+mn-ea"/>
                <a:cs typeface="+mn-cs"/>
              </a:rPr>
              <a:t>24 × 24 </a:t>
            </a:r>
            <a:r>
              <a:rPr lang="zh-CN" altLang="en-US" sz="1200" kern="1200" dirty="0" smtClean="0">
                <a:solidFill>
                  <a:schemeClr val="tx1"/>
                </a:solidFill>
                <a:effectLst/>
                <a:latin typeface="+mn-lt"/>
                <a:ea typeface="+mn-ea"/>
                <a:cs typeface="+mn-cs"/>
              </a:rPr>
              <a:t>像素大 小的图像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并对这五张测试图像进行水平翻转</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得到一共十张图像进行测试。最终 的测试结果是这十张图像预测概率的平均值。</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zh-CN" altLang="en-US" sz="1200" kern="1200" dirty="0" smtClean="0">
                <a:solidFill>
                  <a:schemeClr val="tx1"/>
                </a:solidFill>
                <a:effectLst/>
                <a:latin typeface="+mn-lt"/>
                <a:ea typeface="+mn-ea"/>
                <a:cs typeface="+mn-cs"/>
              </a:rPr>
              <a:t>我们同样进行了六次实验</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最终得到了均 值为 </a:t>
            </a:r>
            <a:r>
              <a:rPr lang="en-US" altLang="zh-CN" sz="1200" kern="1200" dirty="0" smtClean="0">
                <a:solidFill>
                  <a:schemeClr val="tx1"/>
                </a:solidFill>
                <a:effectLst/>
                <a:latin typeface="+mn-lt"/>
                <a:ea typeface="+mn-ea"/>
                <a:cs typeface="+mn-cs"/>
              </a:rPr>
              <a:t>5.76%,</a:t>
            </a:r>
            <a:r>
              <a:rPr lang="zh-CN" altLang="en-US" sz="1200" kern="1200" dirty="0" smtClean="0">
                <a:solidFill>
                  <a:schemeClr val="tx1"/>
                </a:solidFill>
                <a:effectLst/>
                <a:latin typeface="+mn-lt"/>
                <a:ea typeface="+mn-ea"/>
                <a:cs typeface="+mn-cs"/>
              </a:rPr>
              <a:t>标准差为 </a:t>
            </a:r>
            <a:r>
              <a:rPr lang="en-US" altLang="zh-CN" sz="1200" kern="1200" dirty="0" smtClean="0">
                <a:solidFill>
                  <a:schemeClr val="tx1"/>
                </a:solidFill>
                <a:effectLst/>
                <a:latin typeface="+mn-lt"/>
                <a:ea typeface="+mn-ea"/>
                <a:cs typeface="+mn-cs"/>
              </a:rPr>
              <a:t>0.13% </a:t>
            </a:r>
            <a:r>
              <a:rPr lang="zh-CN" altLang="en-US" sz="1200" kern="1200" dirty="0" smtClean="0">
                <a:solidFill>
                  <a:schemeClr val="tx1"/>
                </a:solidFill>
                <a:effectLst/>
                <a:latin typeface="+mn-lt"/>
                <a:ea typeface="+mn-ea"/>
                <a:cs typeface="+mn-cs"/>
              </a:rPr>
              <a:t>的测试误差率。</a:t>
            </a:r>
            <a:r>
              <a:rPr lang="en-US" altLang="zh-CN" sz="1200" kern="1200" dirty="0" err="1" smtClean="0">
                <a:solidFill>
                  <a:schemeClr val="tx1"/>
                </a:solidFill>
                <a:effectLst/>
                <a:latin typeface="+mn-lt"/>
                <a:ea typeface="+mn-ea"/>
                <a:cs typeface="+mn-cs"/>
              </a:rPr>
              <a:t>SAMNet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的性能甚至超过了最有 </a:t>
            </a:r>
            <a:r>
              <a:rPr lang="en-US" altLang="zh-CN" sz="1200" kern="1200" dirty="0" smtClean="0">
                <a:solidFill>
                  <a:schemeClr val="tx1"/>
                </a:solidFill>
                <a:effectLst/>
                <a:latin typeface="+mn-lt"/>
                <a:ea typeface="+mn-ea"/>
                <a:cs typeface="+mn-cs"/>
              </a:rPr>
              <a:t>100 </a:t>
            </a:r>
            <a:r>
              <a:rPr lang="zh-CN" altLang="en-US" sz="1200" kern="1200" dirty="0" smtClean="0">
                <a:solidFill>
                  <a:schemeClr val="tx1"/>
                </a:solidFill>
                <a:effectLst/>
                <a:latin typeface="+mn-lt"/>
                <a:ea typeface="+mn-ea"/>
                <a:cs typeface="+mn-cs"/>
              </a:rPr>
              <a:t>层结构之深的 </a:t>
            </a:r>
            <a:r>
              <a:rPr lang="en-US" altLang="zh-CN" sz="1200" kern="1200" dirty="0" err="1" smtClean="0">
                <a:solidFill>
                  <a:schemeClr val="tx1"/>
                </a:solidFill>
                <a:effectLst/>
                <a:latin typeface="+mn-lt"/>
                <a:ea typeface="+mn-ea"/>
                <a:cs typeface="+mn-cs"/>
              </a:rPr>
              <a:t>ResNet</a:t>
            </a:r>
            <a:r>
              <a:rPr lang="en-US" altLang="zh-CN" sz="1200" kern="1200" dirty="0" smtClean="0">
                <a:solidFill>
                  <a:schemeClr val="tx1"/>
                </a:solidFill>
                <a:effectLst/>
                <a:latin typeface="+mn-lt"/>
                <a:ea typeface="+mn-ea"/>
                <a:cs typeface="+mn-cs"/>
              </a:rPr>
              <a:t>[62]</a:t>
            </a:r>
            <a:r>
              <a:rPr lang="zh-CN" altLang="en-US" sz="1200" kern="1200" dirty="0" smtClean="0">
                <a:solidFill>
                  <a:schemeClr val="tx1"/>
                </a:solidFill>
                <a:effectLst/>
                <a:latin typeface="+mn-lt"/>
                <a:ea typeface="+mn-ea"/>
                <a:cs typeface="+mn-cs"/>
              </a:rPr>
              <a:t>。 </a:t>
            </a:r>
            <a:endParaRPr lang="zh-CN" alt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25</a:t>
            </a:fld>
            <a:endParaRPr lang="zh-CN" altLang="en-US"/>
          </a:p>
        </p:txBody>
      </p:sp>
    </p:spTree>
    <p:extLst>
      <p:ext uri="{BB962C8B-B14F-4D97-AF65-F5344CB8AC3E}">
        <p14:creationId xmlns:p14="http://schemas.microsoft.com/office/powerpoint/2010/main" val="1103521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CIFAR-100[66] </a:t>
            </a:r>
            <a:r>
              <a:rPr lang="zh-CN" altLang="en-US" sz="1200" kern="1200" dirty="0" smtClean="0">
                <a:solidFill>
                  <a:schemeClr val="tx1"/>
                </a:solidFill>
                <a:effectLst/>
                <a:latin typeface="+mn-lt"/>
                <a:ea typeface="+mn-ea"/>
                <a:cs typeface="+mn-cs"/>
              </a:rPr>
              <a:t>是一个与 </a:t>
            </a:r>
            <a:r>
              <a:rPr lang="en-US" altLang="zh-CN" sz="1200" kern="1200" dirty="0" smtClean="0">
                <a:solidFill>
                  <a:schemeClr val="tx1"/>
                </a:solidFill>
                <a:effectLst/>
                <a:latin typeface="+mn-lt"/>
                <a:ea typeface="+mn-ea"/>
                <a:cs typeface="+mn-cs"/>
              </a:rPr>
              <a:t>CIFAR-10 </a:t>
            </a:r>
            <a:r>
              <a:rPr lang="zh-CN" altLang="en-US" sz="1200" kern="1200" dirty="0" smtClean="0">
                <a:solidFill>
                  <a:schemeClr val="tx1"/>
                </a:solidFill>
                <a:effectLst/>
                <a:latin typeface="+mn-lt"/>
                <a:ea typeface="+mn-ea"/>
                <a:cs typeface="+mn-cs"/>
              </a:rPr>
              <a:t>类似的数据集</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不同之处在于 </a:t>
            </a:r>
            <a:r>
              <a:rPr lang="en-US" altLang="zh-CN" sz="1200" kern="1200" dirty="0" smtClean="0">
                <a:solidFill>
                  <a:schemeClr val="tx1"/>
                </a:solidFill>
                <a:effectLst/>
                <a:latin typeface="+mn-lt"/>
                <a:ea typeface="+mn-ea"/>
                <a:cs typeface="+mn-cs"/>
              </a:rPr>
              <a:t>CIFAR-100 </a:t>
            </a:r>
            <a:r>
              <a:rPr lang="zh-CN" altLang="en-US" sz="1200" kern="1200" dirty="0" smtClean="0">
                <a:solidFill>
                  <a:schemeClr val="tx1"/>
                </a:solidFill>
                <a:effectLst/>
                <a:latin typeface="+mn-lt"/>
                <a:ea typeface="+mn-ea"/>
                <a:cs typeface="+mn-cs"/>
              </a:rPr>
              <a:t>具 有 </a:t>
            </a:r>
            <a:r>
              <a:rPr lang="en-US" altLang="zh-CN" sz="1200" kern="1200" dirty="0" smtClean="0">
                <a:solidFill>
                  <a:schemeClr val="tx1"/>
                </a:solidFill>
                <a:effectLst/>
                <a:latin typeface="+mn-lt"/>
                <a:ea typeface="+mn-ea"/>
                <a:cs typeface="+mn-cs"/>
              </a:rPr>
              <a:t>100 </a:t>
            </a:r>
            <a:r>
              <a:rPr lang="zh-CN" altLang="en-US" sz="1200" kern="1200" dirty="0" smtClean="0">
                <a:solidFill>
                  <a:schemeClr val="tx1"/>
                </a:solidFill>
                <a:effectLst/>
                <a:latin typeface="+mn-lt"/>
                <a:ea typeface="+mn-ea"/>
                <a:cs typeface="+mn-cs"/>
              </a:rPr>
              <a:t>个分类类别。两个数据集具有相同的训练和测试图像规模</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因此 </a:t>
            </a:r>
            <a:r>
              <a:rPr lang="en-US" altLang="zh-CN" sz="1200" kern="1200" dirty="0" smtClean="0">
                <a:solidFill>
                  <a:schemeClr val="tx1"/>
                </a:solidFill>
                <a:effectLst/>
                <a:latin typeface="+mn-lt"/>
                <a:ea typeface="+mn-ea"/>
                <a:cs typeface="+mn-cs"/>
              </a:rPr>
              <a:t>CIFAR-100 </a:t>
            </a:r>
            <a:r>
              <a:rPr lang="zh-CN" altLang="en-US" sz="1200" kern="1200" dirty="0" smtClean="0">
                <a:solidFill>
                  <a:schemeClr val="tx1"/>
                </a:solidFill>
                <a:effectLst/>
                <a:latin typeface="+mn-lt"/>
                <a:ea typeface="+mn-ea"/>
                <a:cs typeface="+mn-cs"/>
              </a:rPr>
              <a:t>中每个类别中图片数量只有 </a:t>
            </a:r>
            <a:r>
              <a:rPr lang="en-US" altLang="zh-CN" sz="1200" kern="1200" dirty="0" smtClean="0">
                <a:solidFill>
                  <a:schemeClr val="tx1"/>
                </a:solidFill>
                <a:effectLst/>
                <a:latin typeface="+mn-lt"/>
                <a:ea typeface="+mn-ea"/>
                <a:cs typeface="+mn-cs"/>
              </a:rPr>
              <a:t>CIFAR-10 </a:t>
            </a:r>
            <a:r>
              <a:rPr lang="zh-CN" altLang="en-US" sz="1200" kern="1200" dirty="0" smtClean="0">
                <a:solidFill>
                  <a:schemeClr val="tx1"/>
                </a:solidFill>
                <a:effectLst/>
                <a:latin typeface="+mn-lt"/>
                <a:ea typeface="+mn-ea"/>
                <a:cs typeface="+mn-cs"/>
              </a:rPr>
              <a:t>的 </a:t>
            </a:r>
            <a:r>
              <a:rPr lang="en-US" altLang="zh-CN" sz="1200" kern="1200" dirty="0" smtClean="0">
                <a:solidFill>
                  <a:schemeClr val="tx1"/>
                </a:solidFill>
                <a:effectLst/>
                <a:latin typeface="+mn-lt"/>
                <a:ea typeface="+mn-ea"/>
                <a:cs typeface="+mn-cs"/>
              </a:rPr>
              <a:t>1/10</a:t>
            </a:r>
            <a:r>
              <a:rPr lang="zh-CN" altLang="en-US" sz="1200" kern="1200" dirty="0" smtClean="0">
                <a:solidFill>
                  <a:schemeClr val="tx1"/>
                </a:solidFill>
                <a:effectLst/>
                <a:latin typeface="+mn-lt"/>
                <a:ea typeface="+mn-ea"/>
                <a:cs typeface="+mn-cs"/>
              </a:rPr>
              <a:t>。 </a:t>
            </a:r>
            <a:endParaRPr lang="zh-CN" altLang="en-US" dirty="0" smtClean="0"/>
          </a:p>
          <a:p>
            <a:r>
              <a:rPr lang="zh-CN" altLang="en-US" sz="1200" kern="1200" dirty="0" smtClean="0">
                <a:solidFill>
                  <a:schemeClr val="tx1"/>
                </a:solidFill>
                <a:effectLst/>
                <a:latin typeface="+mn-lt"/>
                <a:ea typeface="+mn-ea"/>
                <a:cs typeface="+mn-cs"/>
              </a:rPr>
              <a:t>采用与第 </a:t>
            </a:r>
            <a:r>
              <a:rPr lang="en-US" altLang="zh-CN" sz="1200" kern="1200" dirty="0" smtClean="0">
                <a:solidFill>
                  <a:schemeClr val="tx1"/>
                </a:solidFill>
                <a:effectLst/>
                <a:latin typeface="+mn-lt"/>
                <a:ea typeface="+mn-ea"/>
                <a:cs typeface="+mn-cs"/>
              </a:rPr>
              <a:t>2.5.1</a:t>
            </a:r>
            <a:r>
              <a:rPr lang="zh-CN" altLang="en-US" sz="1200" kern="1200" dirty="0" smtClean="0">
                <a:solidFill>
                  <a:schemeClr val="tx1"/>
                </a:solidFill>
                <a:effectLst/>
                <a:latin typeface="+mn-lt"/>
                <a:ea typeface="+mn-ea"/>
                <a:cs typeface="+mn-cs"/>
              </a:rPr>
              <a:t>节相同的网络结构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第 </a:t>
            </a:r>
            <a:r>
              <a:rPr lang="en-US" altLang="zh-CN" sz="1200" kern="1200" dirty="0" smtClean="0">
                <a:solidFill>
                  <a:schemeClr val="tx1"/>
                </a:solidFill>
                <a:effectLst/>
                <a:latin typeface="+mn-lt"/>
                <a:ea typeface="+mn-ea"/>
                <a:cs typeface="+mn-cs"/>
              </a:rPr>
              <a:t>2.5.2</a:t>
            </a:r>
            <a:r>
              <a:rPr lang="zh-CN" altLang="en-US" sz="1200" kern="1200" dirty="0" smtClean="0">
                <a:solidFill>
                  <a:schemeClr val="tx1"/>
                </a:solidFill>
                <a:effectLst/>
                <a:latin typeface="+mn-lt"/>
                <a:ea typeface="+mn-ea"/>
                <a:cs typeface="+mn-cs"/>
              </a:rPr>
              <a:t>节相同的参数设置</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SAMNet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在 </a:t>
            </a:r>
            <a:r>
              <a:rPr lang="en-US" altLang="zh-CN" sz="1200" kern="1200" dirty="0" smtClean="0">
                <a:solidFill>
                  <a:schemeClr val="tx1"/>
                </a:solidFill>
                <a:effectLst/>
                <a:latin typeface="+mn-lt"/>
                <a:ea typeface="+mn-ea"/>
                <a:cs typeface="+mn-cs"/>
              </a:rPr>
              <a:t>CIFAR-100 </a:t>
            </a:r>
            <a:r>
              <a:rPr lang="zh-CN" altLang="en-US" sz="1200" kern="1200" dirty="0" smtClean="0">
                <a:solidFill>
                  <a:schemeClr val="tx1"/>
                </a:solidFill>
                <a:effectLst/>
                <a:latin typeface="+mn-lt"/>
                <a:ea typeface="+mn-ea"/>
                <a:cs typeface="+mn-cs"/>
              </a:rPr>
              <a:t>上取得了 </a:t>
            </a:r>
            <a:r>
              <a:rPr lang="en-US" altLang="zh-CN" sz="1200" kern="1200" dirty="0" smtClean="0">
                <a:solidFill>
                  <a:schemeClr val="tx1"/>
                </a:solidFill>
                <a:effectLst/>
                <a:latin typeface="+mn-lt"/>
                <a:ea typeface="+mn-ea"/>
                <a:cs typeface="+mn-cs"/>
              </a:rPr>
              <a:t>28.56% </a:t>
            </a:r>
            <a:r>
              <a:rPr lang="zh-CN" altLang="en-US" sz="1200" kern="1200" dirty="0" smtClean="0">
                <a:solidFill>
                  <a:schemeClr val="tx1"/>
                </a:solidFill>
                <a:effectLst/>
                <a:latin typeface="+mn-lt"/>
                <a:ea typeface="+mn-ea"/>
                <a:cs typeface="+mn-cs"/>
              </a:rPr>
              <a:t>的测试错误率。 </a:t>
            </a: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26</a:t>
            </a:fld>
            <a:endParaRPr lang="zh-CN" altLang="en-US"/>
          </a:p>
        </p:txBody>
      </p:sp>
    </p:spTree>
    <p:extLst>
      <p:ext uri="{BB962C8B-B14F-4D97-AF65-F5344CB8AC3E}">
        <p14:creationId xmlns:p14="http://schemas.microsoft.com/office/powerpoint/2010/main" val="10634387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MNIST[67] </a:t>
            </a:r>
            <a:r>
              <a:rPr lang="zh-CN" altLang="en-US" sz="1200" kern="1200" dirty="0" smtClean="0">
                <a:solidFill>
                  <a:schemeClr val="tx1"/>
                </a:solidFill>
                <a:effectLst/>
                <a:latin typeface="+mn-lt"/>
                <a:ea typeface="+mn-ea"/>
                <a:cs typeface="+mn-cs"/>
              </a:rPr>
              <a:t>是阿拉伯数字 </a:t>
            </a:r>
            <a:r>
              <a:rPr lang="en-US" altLang="zh-CN" sz="1200" kern="1200" dirty="0" smtClean="0">
                <a:solidFill>
                  <a:schemeClr val="tx1"/>
                </a:solidFill>
                <a:effectLst/>
                <a:latin typeface="+mn-lt"/>
                <a:ea typeface="+mn-ea"/>
                <a:cs typeface="+mn-cs"/>
              </a:rPr>
              <a:t>0-9 </a:t>
            </a:r>
            <a:r>
              <a:rPr lang="zh-CN" altLang="en-US" sz="1200" kern="1200" dirty="0" smtClean="0">
                <a:solidFill>
                  <a:schemeClr val="tx1"/>
                </a:solidFill>
                <a:effectLst/>
                <a:latin typeface="+mn-lt"/>
                <a:ea typeface="+mn-ea"/>
                <a:cs typeface="+mn-cs"/>
              </a:rPr>
              <a:t>的手写体数字识别数据集</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该数据集具有 </a:t>
            </a:r>
            <a:r>
              <a:rPr lang="en-US" altLang="zh-CN" sz="1200" kern="1200" dirty="0" smtClean="0">
                <a:solidFill>
                  <a:schemeClr val="tx1"/>
                </a:solidFill>
                <a:effectLst/>
                <a:latin typeface="+mn-lt"/>
                <a:ea typeface="+mn-ea"/>
                <a:cs typeface="+mn-cs"/>
              </a:rPr>
              <a:t>60,000 </a:t>
            </a:r>
            <a:r>
              <a:rPr lang="zh-CN" altLang="en-US" sz="1200" kern="1200" dirty="0" smtClean="0">
                <a:solidFill>
                  <a:schemeClr val="tx1"/>
                </a:solidFill>
                <a:effectLst/>
                <a:latin typeface="+mn-lt"/>
                <a:ea typeface="+mn-ea"/>
                <a:cs typeface="+mn-cs"/>
              </a:rPr>
              <a:t>张训练图像</a:t>
            </a:r>
            <a:r>
              <a:rPr lang="en-US" altLang="zh-CN" sz="1200" kern="1200" dirty="0" smtClean="0">
                <a:solidFill>
                  <a:schemeClr val="tx1"/>
                </a:solidFill>
                <a:effectLst/>
                <a:latin typeface="+mn-lt"/>
                <a:ea typeface="+mn-ea"/>
                <a:cs typeface="+mn-cs"/>
              </a:rPr>
              <a:t>,10,000 </a:t>
            </a:r>
            <a:r>
              <a:rPr lang="zh-CN" altLang="en-US" sz="1200" kern="1200" dirty="0" smtClean="0">
                <a:solidFill>
                  <a:schemeClr val="tx1"/>
                </a:solidFill>
                <a:effectLst/>
                <a:latin typeface="+mn-lt"/>
                <a:ea typeface="+mn-ea"/>
                <a:cs typeface="+mn-cs"/>
              </a:rPr>
              <a:t>张测试图像。每个手写体数字都被归一化居中显示在一个 </a:t>
            </a:r>
            <a:r>
              <a:rPr lang="en-US" altLang="zh-CN" sz="1200" kern="1200" dirty="0" smtClean="0">
                <a:solidFill>
                  <a:schemeClr val="tx1"/>
                </a:solidFill>
                <a:effectLst/>
                <a:latin typeface="+mn-lt"/>
                <a:ea typeface="+mn-ea"/>
                <a:cs typeface="+mn-cs"/>
              </a:rPr>
              <a:t>28 × 28 </a:t>
            </a:r>
            <a:r>
              <a:rPr lang="zh-CN" altLang="en-US" sz="1200" kern="1200" dirty="0" smtClean="0">
                <a:solidFill>
                  <a:schemeClr val="tx1"/>
                </a:solidFill>
                <a:effectLst/>
                <a:latin typeface="+mn-lt"/>
                <a:ea typeface="+mn-ea"/>
                <a:cs typeface="+mn-cs"/>
              </a:rPr>
              <a:t>的灰度图像上。使用相同的 </a:t>
            </a:r>
            <a:r>
              <a:rPr lang="en-US" altLang="zh-CN" sz="1200" kern="1200" dirty="0" err="1" smtClean="0">
                <a:solidFill>
                  <a:schemeClr val="tx1"/>
                </a:solidFill>
                <a:effectLst/>
                <a:latin typeface="+mn-lt"/>
                <a:ea typeface="+mn-ea"/>
                <a:cs typeface="+mn-cs"/>
              </a:rPr>
              <a:t>SAMNet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网络结构和参数设置</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 </a:t>
            </a:r>
            <a:r>
              <a:rPr lang="en-US" altLang="zh-CN" sz="1200" kern="1200" dirty="0" smtClean="0">
                <a:solidFill>
                  <a:schemeClr val="tx1"/>
                </a:solidFill>
                <a:effectLst/>
                <a:latin typeface="+mn-lt"/>
                <a:ea typeface="+mn-ea"/>
                <a:cs typeface="+mn-cs"/>
              </a:rPr>
              <a:t>MNIST </a:t>
            </a:r>
            <a:r>
              <a:rPr lang="zh-CN" altLang="en-US" sz="1200" kern="1200" dirty="0" smtClean="0">
                <a:solidFill>
                  <a:schemeClr val="tx1"/>
                </a:solidFill>
                <a:effectLst/>
                <a:latin typeface="+mn-lt"/>
                <a:ea typeface="+mn-ea"/>
                <a:cs typeface="+mn-cs"/>
              </a:rPr>
              <a:t>上我们 取得了 </a:t>
            </a:r>
            <a:r>
              <a:rPr lang="en-US" altLang="zh-CN" sz="1200" kern="1200" dirty="0" smtClean="0">
                <a:solidFill>
                  <a:schemeClr val="tx1"/>
                </a:solidFill>
                <a:effectLst/>
                <a:latin typeface="+mn-lt"/>
                <a:ea typeface="+mn-ea"/>
                <a:cs typeface="+mn-cs"/>
              </a:rPr>
              <a:t>0.31% </a:t>
            </a:r>
            <a:r>
              <a:rPr lang="zh-CN" altLang="en-US" sz="1200" kern="1200" dirty="0" smtClean="0">
                <a:solidFill>
                  <a:schemeClr val="tx1"/>
                </a:solidFill>
                <a:effectLst/>
                <a:latin typeface="+mn-lt"/>
                <a:ea typeface="+mn-ea"/>
                <a:cs typeface="+mn-cs"/>
              </a:rPr>
              <a:t>的测试错误率。 </a:t>
            </a: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27</a:t>
            </a:fld>
            <a:endParaRPr lang="zh-CN" altLang="en-US"/>
          </a:p>
        </p:txBody>
      </p:sp>
    </p:spTree>
    <p:extLst>
      <p:ext uri="{BB962C8B-B14F-4D97-AF65-F5344CB8AC3E}">
        <p14:creationId xmlns:p14="http://schemas.microsoft.com/office/powerpoint/2010/main" val="926839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sz="1200" kern="1200" dirty="0" smtClean="0">
                <a:solidFill>
                  <a:schemeClr val="tx1"/>
                </a:solidFill>
                <a:effectLst/>
                <a:latin typeface="+mn-lt"/>
                <a:ea typeface="+mn-ea"/>
                <a:cs typeface="+mn-cs"/>
              </a:rPr>
              <a:t>SVHN[68] </a:t>
            </a:r>
            <a:r>
              <a:rPr lang="zh-CN" altLang="en-US" sz="1200" kern="1200" dirty="0" smtClean="0">
                <a:solidFill>
                  <a:schemeClr val="tx1"/>
                </a:solidFill>
                <a:effectLst/>
                <a:latin typeface="+mn-lt"/>
                <a:ea typeface="+mn-ea"/>
                <a:cs typeface="+mn-cs"/>
              </a:rPr>
              <a:t>是一个采集自真实环境的图像数据集</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其中的图片采集自谷歌街景 中的房牌号。该数据 集包含了 </a:t>
            </a:r>
            <a:r>
              <a:rPr lang="en-US" altLang="zh-CN" sz="1200" kern="1200" dirty="0" smtClean="0">
                <a:solidFill>
                  <a:schemeClr val="tx1"/>
                </a:solidFill>
                <a:effectLst/>
                <a:latin typeface="+mn-lt"/>
                <a:ea typeface="+mn-ea"/>
                <a:cs typeface="+mn-cs"/>
              </a:rPr>
              <a:t>73,257 </a:t>
            </a:r>
            <a:r>
              <a:rPr lang="zh-CN" altLang="en-US" sz="1200" kern="1200" dirty="0" smtClean="0">
                <a:solidFill>
                  <a:schemeClr val="tx1"/>
                </a:solidFill>
                <a:effectLst/>
                <a:latin typeface="+mn-lt"/>
                <a:ea typeface="+mn-ea"/>
                <a:cs typeface="+mn-cs"/>
              </a:rPr>
              <a:t>张训练图像</a:t>
            </a:r>
            <a:r>
              <a:rPr lang="en-US" altLang="zh-CN" sz="1200" kern="1200" dirty="0" smtClean="0">
                <a:solidFill>
                  <a:schemeClr val="tx1"/>
                </a:solidFill>
                <a:effectLst/>
                <a:latin typeface="+mn-lt"/>
                <a:ea typeface="+mn-ea"/>
                <a:cs typeface="+mn-cs"/>
              </a:rPr>
              <a:t>,26,032 </a:t>
            </a:r>
            <a:r>
              <a:rPr lang="zh-CN" altLang="en-US" sz="1200" kern="1200" dirty="0" smtClean="0">
                <a:solidFill>
                  <a:schemeClr val="tx1"/>
                </a:solidFill>
                <a:effectLst/>
                <a:latin typeface="+mn-lt"/>
                <a:ea typeface="+mn-ea"/>
                <a:cs typeface="+mn-cs"/>
              </a:rPr>
              <a:t>张测试图像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和额外的 </a:t>
            </a:r>
            <a:r>
              <a:rPr lang="en-US" altLang="zh-CN" sz="1200" kern="1200" dirty="0" smtClean="0">
                <a:solidFill>
                  <a:schemeClr val="tx1"/>
                </a:solidFill>
                <a:effectLst/>
                <a:latin typeface="+mn-lt"/>
                <a:ea typeface="+mn-ea"/>
                <a:cs typeface="+mn-cs"/>
              </a:rPr>
              <a:t>531,131 </a:t>
            </a:r>
            <a:r>
              <a:rPr lang="zh-CN" altLang="en-US" sz="1200" kern="1200" dirty="0" smtClean="0">
                <a:solidFill>
                  <a:schemeClr val="tx1"/>
                </a:solidFill>
                <a:effectLst/>
                <a:latin typeface="+mn-lt"/>
                <a:ea typeface="+mn-ea"/>
                <a:cs typeface="+mn-cs"/>
              </a:rPr>
              <a:t>张相对比较 简单的附加训练图像。</a:t>
            </a:r>
          </a:p>
          <a:p>
            <a:pPr marL="228600" indent="-228600">
              <a:buAutoNum type="arabicPeriod"/>
            </a:pPr>
            <a:r>
              <a:rPr lang="en-US" altLang="zh-CN" sz="1200" kern="1200" dirty="0" smtClean="0">
                <a:solidFill>
                  <a:schemeClr val="tx1"/>
                </a:solidFill>
                <a:effectLst/>
                <a:latin typeface="+mn-lt"/>
                <a:ea typeface="+mn-ea"/>
                <a:cs typeface="+mn-cs"/>
              </a:rPr>
              <a:t>SVHN </a:t>
            </a:r>
            <a:r>
              <a:rPr lang="zh-CN" altLang="en-US" sz="1200" kern="1200" dirty="0" smtClean="0">
                <a:solidFill>
                  <a:schemeClr val="tx1"/>
                </a:solidFill>
                <a:effectLst/>
                <a:latin typeface="+mn-lt"/>
                <a:ea typeface="+mn-ea"/>
                <a:cs typeface="+mn-cs"/>
              </a:rPr>
              <a:t>数据集比 </a:t>
            </a:r>
            <a:r>
              <a:rPr lang="en-US" altLang="zh-CN" sz="1200" kern="1200" dirty="0" smtClean="0">
                <a:solidFill>
                  <a:schemeClr val="tx1"/>
                </a:solidFill>
                <a:effectLst/>
                <a:latin typeface="+mn-lt"/>
                <a:ea typeface="+mn-ea"/>
                <a:cs typeface="+mn-cs"/>
              </a:rPr>
              <a:t>MNIST </a:t>
            </a:r>
            <a:r>
              <a:rPr lang="zh-CN" altLang="en-US" sz="1200" kern="1200" dirty="0" smtClean="0">
                <a:solidFill>
                  <a:schemeClr val="tx1"/>
                </a:solidFill>
                <a:effectLst/>
                <a:latin typeface="+mn-lt"/>
                <a:ea typeface="+mn-ea"/>
                <a:cs typeface="+mn-cs"/>
              </a:rPr>
              <a:t>更加复杂</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识别难度也更大。因为 </a:t>
            </a:r>
            <a:r>
              <a:rPr lang="en-US" altLang="zh-CN" sz="1200" kern="1200" dirty="0" smtClean="0">
                <a:solidFill>
                  <a:schemeClr val="tx1"/>
                </a:solidFill>
                <a:effectLst/>
                <a:latin typeface="+mn-lt"/>
                <a:ea typeface="+mn-ea"/>
                <a:cs typeface="+mn-cs"/>
              </a:rPr>
              <a:t>SVHN </a:t>
            </a:r>
            <a:r>
              <a:rPr lang="zh-CN" altLang="en-US" sz="1200" kern="1200" dirty="0" smtClean="0">
                <a:solidFill>
                  <a:schemeClr val="tx1"/>
                </a:solidFill>
                <a:effectLst/>
                <a:latin typeface="+mn-lt"/>
                <a:ea typeface="+mn-ea"/>
                <a:cs typeface="+mn-cs"/>
              </a:rPr>
              <a:t>的图片采集自真实环境</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图片的亮度与光照变化较大。并且 </a:t>
            </a:r>
            <a:r>
              <a:rPr lang="en-US" altLang="zh-CN" sz="1200" kern="1200" dirty="0" smtClean="0">
                <a:solidFill>
                  <a:schemeClr val="tx1"/>
                </a:solidFill>
                <a:effectLst/>
                <a:latin typeface="+mn-lt"/>
                <a:ea typeface="+mn-ea"/>
                <a:cs typeface="+mn-cs"/>
              </a:rPr>
              <a:t>SVHN </a:t>
            </a:r>
            <a:r>
              <a:rPr lang="zh-CN" altLang="en-US" sz="1200" kern="1200" dirty="0" smtClean="0">
                <a:solidFill>
                  <a:schemeClr val="tx1"/>
                </a:solidFill>
                <a:effectLst/>
                <a:latin typeface="+mn-lt"/>
                <a:ea typeface="+mn-ea"/>
                <a:cs typeface="+mn-cs"/>
              </a:rPr>
              <a:t>的单张 图像中可能会出现多个数字</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这种情况</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我们只识别中间位置的数字。 </a:t>
            </a:r>
          </a:p>
          <a:p>
            <a:pPr marL="228600" indent="-228600">
              <a:buAutoNum type="arabicPeriod"/>
            </a:pPr>
            <a:r>
              <a:rPr lang="zh-CN" altLang="en-US" sz="1200" kern="1200" dirty="0" smtClean="0">
                <a:solidFill>
                  <a:schemeClr val="tx1"/>
                </a:solidFill>
                <a:effectLst/>
                <a:latin typeface="+mn-lt"/>
                <a:ea typeface="+mn-ea"/>
                <a:cs typeface="+mn-cs"/>
              </a:rPr>
              <a:t>我们采用与 </a:t>
            </a:r>
            <a:r>
              <a:rPr lang="en-US" altLang="zh-CN" sz="1200" kern="1200" dirty="0" err="1" smtClean="0">
                <a:solidFill>
                  <a:schemeClr val="tx1"/>
                </a:solidFill>
                <a:effectLst/>
                <a:latin typeface="+mn-lt"/>
                <a:ea typeface="+mn-ea"/>
                <a:cs typeface="+mn-cs"/>
              </a:rPr>
              <a:t>Goodfellow</a:t>
            </a:r>
            <a:r>
              <a:rPr lang="en-US" altLang="zh-CN" sz="1200" kern="1200" dirty="0" smtClean="0">
                <a:solidFill>
                  <a:schemeClr val="tx1"/>
                </a:solidFill>
                <a:effectLst/>
                <a:latin typeface="+mn-lt"/>
                <a:ea typeface="+mn-ea"/>
                <a:cs typeface="+mn-cs"/>
              </a:rPr>
              <a:t>[27] </a:t>
            </a:r>
            <a:r>
              <a:rPr lang="zh-CN" altLang="en-US" sz="1200" kern="1200" dirty="0" smtClean="0">
                <a:solidFill>
                  <a:schemeClr val="tx1"/>
                </a:solidFill>
                <a:effectLst/>
                <a:latin typeface="+mn-lt"/>
                <a:ea typeface="+mn-ea"/>
                <a:cs typeface="+mn-cs"/>
              </a:rPr>
              <a:t>相类似的训练和测试步骤。从训练数据的每个类别 中选取 </a:t>
            </a:r>
            <a:r>
              <a:rPr lang="en-US" altLang="zh-CN" sz="1200" kern="1200" dirty="0" smtClean="0">
                <a:solidFill>
                  <a:schemeClr val="tx1"/>
                </a:solidFill>
                <a:effectLst/>
                <a:latin typeface="+mn-lt"/>
                <a:ea typeface="+mn-ea"/>
                <a:cs typeface="+mn-cs"/>
              </a:rPr>
              <a:t>400 </a:t>
            </a:r>
            <a:r>
              <a:rPr lang="zh-CN" altLang="en-US" sz="1200" kern="1200" dirty="0" smtClean="0">
                <a:solidFill>
                  <a:schemeClr val="tx1"/>
                </a:solidFill>
                <a:effectLst/>
                <a:latin typeface="+mn-lt"/>
                <a:ea typeface="+mn-ea"/>
                <a:cs typeface="+mn-cs"/>
              </a:rPr>
              <a:t>张图像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从附加训练样本中每个类别选取 </a:t>
            </a:r>
            <a:r>
              <a:rPr lang="en-US" altLang="zh-CN" sz="1200" kern="1200" dirty="0" smtClean="0">
                <a:solidFill>
                  <a:schemeClr val="tx1"/>
                </a:solidFill>
                <a:effectLst/>
                <a:latin typeface="+mn-lt"/>
                <a:ea typeface="+mn-ea"/>
                <a:cs typeface="+mn-cs"/>
              </a:rPr>
              <a:t>200 </a:t>
            </a:r>
            <a:r>
              <a:rPr lang="zh-CN" altLang="en-US" sz="1200" kern="1200" dirty="0" smtClean="0">
                <a:solidFill>
                  <a:schemeClr val="tx1"/>
                </a:solidFill>
                <a:effectLst/>
                <a:latin typeface="+mn-lt"/>
                <a:ea typeface="+mn-ea"/>
                <a:cs typeface="+mn-cs"/>
              </a:rPr>
              <a:t>张图像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合在一 起作为验证集</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用于调节网络的学习率与迭代次数。在 </a:t>
            </a:r>
            <a:r>
              <a:rPr lang="en-US" altLang="zh-CN" sz="1200" kern="1200" dirty="0" smtClean="0">
                <a:solidFill>
                  <a:schemeClr val="tx1"/>
                </a:solidFill>
                <a:effectLst/>
                <a:latin typeface="+mn-lt"/>
                <a:ea typeface="+mn-ea"/>
                <a:cs typeface="+mn-cs"/>
              </a:rPr>
              <a:t>SVHN </a:t>
            </a:r>
            <a:r>
              <a:rPr lang="zh-CN" altLang="en-US" sz="1200" kern="1200" dirty="0" smtClean="0">
                <a:solidFill>
                  <a:schemeClr val="tx1"/>
                </a:solidFill>
                <a:effectLst/>
                <a:latin typeface="+mn-lt"/>
                <a:ea typeface="+mn-ea"/>
                <a:cs typeface="+mn-cs"/>
              </a:rPr>
              <a:t>数据集上</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我们取 得了 </a:t>
            </a:r>
            <a:r>
              <a:rPr lang="en-US" altLang="zh-CN" sz="1200" kern="1200" dirty="0" smtClean="0">
                <a:solidFill>
                  <a:schemeClr val="tx1"/>
                </a:solidFill>
                <a:effectLst/>
                <a:latin typeface="+mn-lt"/>
                <a:ea typeface="+mn-ea"/>
                <a:cs typeface="+mn-cs"/>
              </a:rPr>
              <a:t>1.98% </a:t>
            </a:r>
            <a:r>
              <a:rPr lang="zh-CN" altLang="en-US" sz="1200" kern="1200" dirty="0" smtClean="0">
                <a:solidFill>
                  <a:schemeClr val="tx1"/>
                </a:solidFill>
                <a:effectLst/>
                <a:latin typeface="+mn-lt"/>
                <a:ea typeface="+mn-ea"/>
                <a:cs typeface="+mn-cs"/>
              </a:rPr>
              <a:t>的测试错误率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实验结果如表所示。 </a:t>
            </a: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28</a:t>
            </a:fld>
            <a:endParaRPr lang="zh-CN" altLang="en-US"/>
          </a:p>
        </p:txBody>
      </p:sp>
    </p:spTree>
    <p:extLst>
      <p:ext uri="{BB962C8B-B14F-4D97-AF65-F5344CB8AC3E}">
        <p14:creationId xmlns:p14="http://schemas.microsoft.com/office/powerpoint/2010/main" val="20187958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sz="1200" kern="1200" dirty="0" smtClean="0">
                <a:solidFill>
                  <a:schemeClr val="tx1"/>
                </a:solidFill>
                <a:effectLst/>
                <a:latin typeface="+mn-lt"/>
                <a:ea typeface="+mn-ea"/>
                <a:cs typeface="+mn-cs"/>
              </a:rPr>
              <a:t>SVHN[68] </a:t>
            </a:r>
            <a:r>
              <a:rPr lang="zh-CN" altLang="en-US" sz="1200" kern="1200" dirty="0" smtClean="0">
                <a:solidFill>
                  <a:schemeClr val="tx1"/>
                </a:solidFill>
                <a:effectLst/>
                <a:latin typeface="+mn-lt"/>
                <a:ea typeface="+mn-ea"/>
                <a:cs typeface="+mn-cs"/>
              </a:rPr>
              <a:t>是一个采集自真实环境的图像数据集</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其中的图片采集自谷歌街景 中的房牌号。该数据 集包含了 </a:t>
            </a:r>
            <a:r>
              <a:rPr lang="en-US" altLang="zh-CN" sz="1200" kern="1200" dirty="0" smtClean="0">
                <a:solidFill>
                  <a:schemeClr val="tx1"/>
                </a:solidFill>
                <a:effectLst/>
                <a:latin typeface="+mn-lt"/>
                <a:ea typeface="+mn-ea"/>
                <a:cs typeface="+mn-cs"/>
              </a:rPr>
              <a:t>73,257 </a:t>
            </a:r>
            <a:r>
              <a:rPr lang="zh-CN" altLang="en-US" sz="1200" kern="1200" dirty="0" smtClean="0">
                <a:solidFill>
                  <a:schemeClr val="tx1"/>
                </a:solidFill>
                <a:effectLst/>
                <a:latin typeface="+mn-lt"/>
                <a:ea typeface="+mn-ea"/>
                <a:cs typeface="+mn-cs"/>
              </a:rPr>
              <a:t>张训练图像</a:t>
            </a:r>
            <a:r>
              <a:rPr lang="en-US" altLang="zh-CN" sz="1200" kern="1200" dirty="0" smtClean="0">
                <a:solidFill>
                  <a:schemeClr val="tx1"/>
                </a:solidFill>
                <a:effectLst/>
                <a:latin typeface="+mn-lt"/>
                <a:ea typeface="+mn-ea"/>
                <a:cs typeface="+mn-cs"/>
              </a:rPr>
              <a:t>,26,032 </a:t>
            </a:r>
            <a:r>
              <a:rPr lang="zh-CN" altLang="en-US" sz="1200" kern="1200" dirty="0" smtClean="0">
                <a:solidFill>
                  <a:schemeClr val="tx1"/>
                </a:solidFill>
                <a:effectLst/>
                <a:latin typeface="+mn-lt"/>
                <a:ea typeface="+mn-ea"/>
                <a:cs typeface="+mn-cs"/>
              </a:rPr>
              <a:t>张测试图像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和额外的 </a:t>
            </a:r>
            <a:r>
              <a:rPr lang="en-US" altLang="zh-CN" sz="1200" kern="1200" dirty="0" smtClean="0">
                <a:solidFill>
                  <a:schemeClr val="tx1"/>
                </a:solidFill>
                <a:effectLst/>
                <a:latin typeface="+mn-lt"/>
                <a:ea typeface="+mn-ea"/>
                <a:cs typeface="+mn-cs"/>
              </a:rPr>
              <a:t>531,131 </a:t>
            </a:r>
            <a:r>
              <a:rPr lang="zh-CN" altLang="en-US" sz="1200" kern="1200" dirty="0" smtClean="0">
                <a:solidFill>
                  <a:schemeClr val="tx1"/>
                </a:solidFill>
                <a:effectLst/>
                <a:latin typeface="+mn-lt"/>
                <a:ea typeface="+mn-ea"/>
                <a:cs typeface="+mn-cs"/>
              </a:rPr>
              <a:t>张相对比较 简单的附加训练图像。</a:t>
            </a:r>
          </a:p>
          <a:p>
            <a:pPr marL="228600" indent="-228600">
              <a:buAutoNum type="arabicPeriod"/>
            </a:pPr>
            <a:r>
              <a:rPr lang="en-US" altLang="zh-CN" sz="1200" kern="1200" dirty="0" smtClean="0">
                <a:solidFill>
                  <a:schemeClr val="tx1"/>
                </a:solidFill>
                <a:effectLst/>
                <a:latin typeface="+mn-lt"/>
                <a:ea typeface="+mn-ea"/>
                <a:cs typeface="+mn-cs"/>
              </a:rPr>
              <a:t>SVHN </a:t>
            </a:r>
            <a:r>
              <a:rPr lang="zh-CN" altLang="en-US" sz="1200" kern="1200" dirty="0" smtClean="0">
                <a:solidFill>
                  <a:schemeClr val="tx1"/>
                </a:solidFill>
                <a:effectLst/>
                <a:latin typeface="+mn-lt"/>
                <a:ea typeface="+mn-ea"/>
                <a:cs typeface="+mn-cs"/>
              </a:rPr>
              <a:t>数据集比 </a:t>
            </a:r>
            <a:r>
              <a:rPr lang="en-US" altLang="zh-CN" sz="1200" kern="1200" dirty="0" smtClean="0">
                <a:solidFill>
                  <a:schemeClr val="tx1"/>
                </a:solidFill>
                <a:effectLst/>
                <a:latin typeface="+mn-lt"/>
                <a:ea typeface="+mn-ea"/>
                <a:cs typeface="+mn-cs"/>
              </a:rPr>
              <a:t>MNIST </a:t>
            </a:r>
            <a:r>
              <a:rPr lang="zh-CN" altLang="en-US" sz="1200" kern="1200" dirty="0" smtClean="0">
                <a:solidFill>
                  <a:schemeClr val="tx1"/>
                </a:solidFill>
                <a:effectLst/>
                <a:latin typeface="+mn-lt"/>
                <a:ea typeface="+mn-ea"/>
                <a:cs typeface="+mn-cs"/>
              </a:rPr>
              <a:t>更加复杂</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识别难度也更大。因为 </a:t>
            </a:r>
            <a:r>
              <a:rPr lang="en-US" altLang="zh-CN" sz="1200" kern="1200" dirty="0" smtClean="0">
                <a:solidFill>
                  <a:schemeClr val="tx1"/>
                </a:solidFill>
                <a:effectLst/>
                <a:latin typeface="+mn-lt"/>
                <a:ea typeface="+mn-ea"/>
                <a:cs typeface="+mn-cs"/>
              </a:rPr>
              <a:t>SVHN </a:t>
            </a:r>
            <a:r>
              <a:rPr lang="zh-CN" altLang="en-US" sz="1200" kern="1200" dirty="0" smtClean="0">
                <a:solidFill>
                  <a:schemeClr val="tx1"/>
                </a:solidFill>
                <a:effectLst/>
                <a:latin typeface="+mn-lt"/>
                <a:ea typeface="+mn-ea"/>
                <a:cs typeface="+mn-cs"/>
              </a:rPr>
              <a:t>的图片采集自真实环境</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图片的亮度与光照变化较大。并且 </a:t>
            </a:r>
            <a:r>
              <a:rPr lang="en-US" altLang="zh-CN" sz="1200" kern="1200" dirty="0" smtClean="0">
                <a:solidFill>
                  <a:schemeClr val="tx1"/>
                </a:solidFill>
                <a:effectLst/>
                <a:latin typeface="+mn-lt"/>
                <a:ea typeface="+mn-ea"/>
                <a:cs typeface="+mn-cs"/>
              </a:rPr>
              <a:t>SVHN </a:t>
            </a:r>
            <a:r>
              <a:rPr lang="zh-CN" altLang="en-US" sz="1200" kern="1200" dirty="0" smtClean="0">
                <a:solidFill>
                  <a:schemeClr val="tx1"/>
                </a:solidFill>
                <a:effectLst/>
                <a:latin typeface="+mn-lt"/>
                <a:ea typeface="+mn-ea"/>
                <a:cs typeface="+mn-cs"/>
              </a:rPr>
              <a:t>的单张 图像中可能会出现多个数字</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这种情况</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我们只识别中间位置的数字。 </a:t>
            </a:r>
          </a:p>
          <a:p>
            <a:pPr marL="228600" indent="-228600">
              <a:buAutoNum type="arabicPeriod"/>
            </a:pPr>
            <a:r>
              <a:rPr lang="zh-CN" altLang="en-US" sz="1200" kern="1200" dirty="0" smtClean="0">
                <a:solidFill>
                  <a:schemeClr val="tx1"/>
                </a:solidFill>
                <a:effectLst/>
                <a:latin typeface="+mn-lt"/>
                <a:ea typeface="+mn-ea"/>
                <a:cs typeface="+mn-cs"/>
              </a:rPr>
              <a:t>我们采用与 </a:t>
            </a:r>
            <a:r>
              <a:rPr lang="en-US" altLang="zh-CN" sz="1200" kern="1200" dirty="0" err="1" smtClean="0">
                <a:solidFill>
                  <a:schemeClr val="tx1"/>
                </a:solidFill>
                <a:effectLst/>
                <a:latin typeface="+mn-lt"/>
                <a:ea typeface="+mn-ea"/>
                <a:cs typeface="+mn-cs"/>
              </a:rPr>
              <a:t>Goodfellow</a:t>
            </a:r>
            <a:r>
              <a:rPr lang="en-US" altLang="zh-CN" sz="1200" kern="1200" dirty="0" smtClean="0">
                <a:solidFill>
                  <a:schemeClr val="tx1"/>
                </a:solidFill>
                <a:effectLst/>
                <a:latin typeface="+mn-lt"/>
                <a:ea typeface="+mn-ea"/>
                <a:cs typeface="+mn-cs"/>
              </a:rPr>
              <a:t>[27] </a:t>
            </a:r>
            <a:r>
              <a:rPr lang="zh-CN" altLang="en-US" sz="1200" kern="1200" dirty="0" smtClean="0">
                <a:solidFill>
                  <a:schemeClr val="tx1"/>
                </a:solidFill>
                <a:effectLst/>
                <a:latin typeface="+mn-lt"/>
                <a:ea typeface="+mn-ea"/>
                <a:cs typeface="+mn-cs"/>
              </a:rPr>
              <a:t>相类似的训练和测试步骤。从训练数据的每个类别 中选取 </a:t>
            </a:r>
            <a:r>
              <a:rPr lang="en-US" altLang="zh-CN" sz="1200" kern="1200" dirty="0" smtClean="0">
                <a:solidFill>
                  <a:schemeClr val="tx1"/>
                </a:solidFill>
                <a:effectLst/>
                <a:latin typeface="+mn-lt"/>
                <a:ea typeface="+mn-ea"/>
                <a:cs typeface="+mn-cs"/>
              </a:rPr>
              <a:t>400 </a:t>
            </a:r>
            <a:r>
              <a:rPr lang="zh-CN" altLang="en-US" sz="1200" kern="1200" dirty="0" smtClean="0">
                <a:solidFill>
                  <a:schemeClr val="tx1"/>
                </a:solidFill>
                <a:effectLst/>
                <a:latin typeface="+mn-lt"/>
                <a:ea typeface="+mn-ea"/>
                <a:cs typeface="+mn-cs"/>
              </a:rPr>
              <a:t>张图像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从附加训练样本中每个类别选取 </a:t>
            </a:r>
            <a:r>
              <a:rPr lang="en-US" altLang="zh-CN" sz="1200" kern="1200" dirty="0" smtClean="0">
                <a:solidFill>
                  <a:schemeClr val="tx1"/>
                </a:solidFill>
                <a:effectLst/>
                <a:latin typeface="+mn-lt"/>
                <a:ea typeface="+mn-ea"/>
                <a:cs typeface="+mn-cs"/>
              </a:rPr>
              <a:t>200 </a:t>
            </a:r>
            <a:r>
              <a:rPr lang="zh-CN" altLang="en-US" sz="1200" kern="1200" dirty="0" smtClean="0">
                <a:solidFill>
                  <a:schemeClr val="tx1"/>
                </a:solidFill>
                <a:effectLst/>
                <a:latin typeface="+mn-lt"/>
                <a:ea typeface="+mn-ea"/>
                <a:cs typeface="+mn-cs"/>
              </a:rPr>
              <a:t>张图像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合在一 起作为验证集</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用于调节网络的学习率与迭代次数。在 </a:t>
            </a:r>
            <a:r>
              <a:rPr lang="en-US" altLang="zh-CN" sz="1200" kern="1200" dirty="0" smtClean="0">
                <a:solidFill>
                  <a:schemeClr val="tx1"/>
                </a:solidFill>
                <a:effectLst/>
                <a:latin typeface="+mn-lt"/>
                <a:ea typeface="+mn-ea"/>
                <a:cs typeface="+mn-cs"/>
              </a:rPr>
              <a:t>SVHN </a:t>
            </a:r>
            <a:r>
              <a:rPr lang="zh-CN" altLang="en-US" sz="1200" kern="1200" dirty="0" smtClean="0">
                <a:solidFill>
                  <a:schemeClr val="tx1"/>
                </a:solidFill>
                <a:effectLst/>
                <a:latin typeface="+mn-lt"/>
                <a:ea typeface="+mn-ea"/>
                <a:cs typeface="+mn-cs"/>
              </a:rPr>
              <a:t>数据集上</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我们取 得了 </a:t>
            </a:r>
            <a:r>
              <a:rPr lang="en-US" altLang="zh-CN" sz="1200" kern="1200" dirty="0" smtClean="0">
                <a:solidFill>
                  <a:schemeClr val="tx1"/>
                </a:solidFill>
                <a:effectLst/>
                <a:latin typeface="+mn-lt"/>
                <a:ea typeface="+mn-ea"/>
                <a:cs typeface="+mn-cs"/>
              </a:rPr>
              <a:t>1.98% </a:t>
            </a:r>
            <a:r>
              <a:rPr lang="zh-CN" altLang="en-US" sz="1200" kern="1200" dirty="0" smtClean="0">
                <a:solidFill>
                  <a:schemeClr val="tx1"/>
                </a:solidFill>
                <a:effectLst/>
                <a:latin typeface="+mn-lt"/>
                <a:ea typeface="+mn-ea"/>
                <a:cs typeface="+mn-cs"/>
              </a:rPr>
              <a:t>的测试错误率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实验结果如表所示。 </a:t>
            </a: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29</a:t>
            </a:fld>
            <a:endParaRPr lang="zh-CN" altLang="en-US"/>
          </a:p>
        </p:txBody>
      </p:sp>
    </p:spTree>
    <p:extLst>
      <p:ext uri="{BB962C8B-B14F-4D97-AF65-F5344CB8AC3E}">
        <p14:creationId xmlns:p14="http://schemas.microsoft.com/office/powerpoint/2010/main" val="183825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kern="1200" dirty="0" smtClean="0">
                <a:solidFill>
                  <a:schemeClr val="tx1"/>
                </a:solidFill>
                <a:effectLst/>
                <a:latin typeface="+mn-lt"/>
                <a:ea typeface="+mn-ea"/>
                <a:cs typeface="+mn-cs"/>
              </a:rPr>
              <a:t>对于视觉物体识别任务</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网络的泛化能力是一个重要的评价指标。卷积神经 网络能够在物体识别任务上有效的一个关键因素就是大规模的标注数据</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当我们无法获取更多的标注数据时</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数据增广是一个直接有效的提高网络识别能力和泛 化能力的方法。合理的数据增广方式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可以在保证不影响样本总体分布的前提下</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扩展样本空间</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增加输入图像的多样性。</a:t>
            </a:r>
          </a:p>
          <a:p>
            <a:pPr marL="228600" indent="-228600">
              <a:buAutoNum type="arabicPeriod"/>
            </a:pPr>
            <a:r>
              <a:rPr lang="zh-CN" altLang="en-US" sz="1200" kern="1200" dirty="0" smtClean="0">
                <a:solidFill>
                  <a:schemeClr val="tx1"/>
                </a:solidFill>
                <a:effectLst/>
                <a:latin typeface="+mn-lt"/>
                <a:ea typeface="+mn-ea"/>
                <a:cs typeface="+mn-cs"/>
              </a:rPr>
              <a:t>但是卷积神经网络采用分层的特征提取 方式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并且特征在逐层提取的过程中会不断强化其旋转平移的不变性</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因此从输 入层到输出层</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数据增广对网络的参数更新的影响会逐渐减弱。本文将数据增广 的思想扩展到特征层</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提出了随机区域池化方法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对池化层特征进行特征增广</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 不改变特征空间样本分布的前提下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对特征进行扰动</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增加特征的多样性。通过 特征增广来增强网络的鲁棒性</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提高网络的泛化能力。</a:t>
            </a:r>
          </a:p>
          <a:p>
            <a:pPr marL="228600" indent="-228600">
              <a:buAutoNum type="arabicPeriod"/>
            </a:pPr>
            <a:r>
              <a:rPr lang="zh-CN" altLang="en-US" sz="1200" kern="1200" dirty="0" smtClean="0">
                <a:solidFill>
                  <a:schemeClr val="tx1"/>
                </a:solidFill>
                <a:effectLst/>
                <a:latin typeface="+mn-lt"/>
                <a:ea typeface="+mn-ea"/>
                <a:cs typeface="+mn-cs"/>
              </a:rPr>
              <a:t>为了解决特征瓶颈</a:t>
            </a:r>
            <a:r>
              <a:rPr lang="en-US" altLang="zh-CN" sz="1200" kern="1200" dirty="0" smtClean="0">
                <a:solidFill>
                  <a:schemeClr val="tx1"/>
                </a:solidFill>
                <a:effectLst/>
                <a:latin typeface="+mn-lt"/>
                <a:ea typeface="+mn-ea"/>
                <a:cs typeface="+mn-cs"/>
              </a:rPr>
              <a:t>[29] </a:t>
            </a:r>
            <a:r>
              <a:rPr lang="zh-CN" altLang="en-US" sz="1200" kern="1200" dirty="0" smtClean="0">
                <a:solidFill>
                  <a:schemeClr val="tx1"/>
                </a:solidFill>
                <a:effectLst/>
                <a:latin typeface="+mn-lt"/>
                <a:ea typeface="+mn-ea"/>
                <a:cs typeface="+mn-cs"/>
              </a:rPr>
              <a:t>的问题</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一 般情况下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从输入图像到最后一个卷积层</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特征的维度应该缓慢的进行缩减。也 就是说</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我们应该避免特征维度大幅度的急剧压缩</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以防止特征信息的快速流失。 </a:t>
            </a:r>
          </a:p>
          <a:p>
            <a:pPr marL="228600" indent="-228600">
              <a:buAutoNum type="arabicPeriod"/>
            </a:pPr>
            <a:r>
              <a:rPr lang="zh-CN" altLang="en-US" sz="1200" kern="1200" dirty="0" smtClean="0">
                <a:solidFill>
                  <a:schemeClr val="tx1"/>
                </a:solidFill>
                <a:effectLst/>
                <a:latin typeface="+mn-lt"/>
                <a:ea typeface="+mn-ea"/>
                <a:cs typeface="+mn-cs"/>
              </a:rPr>
              <a:t>池化操作会将特征图分辨率快速压缩，对于步长为 </a:t>
            </a:r>
            <a:r>
              <a:rPr lang="en-US" altLang="zh-CN" sz="1200" kern="1200" dirty="0" smtClean="0">
                <a:solidFill>
                  <a:schemeClr val="tx1"/>
                </a:solidFill>
                <a:effectLst/>
                <a:latin typeface="+mn-lt"/>
                <a:ea typeface="+mn-ea"/>
                <a:cs typeface="+mn-cs"/>
              </a:rPr>
              <a:t>2 </a:t>
            </a:r>
            <a:r>
              <a:rPr lang="zh-CN" altLang="en-US" sz="1200" kern="1200" dirty="0" smtClean="0">
                <a:solidFill>
                  <a:schemeClr val="tx1"/>
                </a:solidFill>
                <a:effectLst/>
                <a:latin typeface="+mn-lt"/>
                <a:ea typeface="+mn-ea"/>
                <a:cs typeface="+mn-cs"/>
              </a:rPr>
              <a:t>的滑动窗，特征图缩小为原来的</a:t>
            </a:r>
            <a:r>
              <a:rPr lang="en-US" altLang="zh-CN" sz="1200" kern="1200" dirty="0" smtClean="0">
                <a:solidFill>
                  <a:schemeClr val="tx1"/>
                </a:solidFill>
                <a:effectLst/>
                <a:latin typeface="+mn-lt"/>
                <a:ea typeface="+mn-ea"/>
                <a:cs typeface="+mn-cs"/>
              </a:rPr>
              <a:t>1/4</a:t>
            </a:r>
            <a:r>
              <a:rPr lang="zh-CN" altLang="en-US" sz="1200" kern="1200" dirty="0" smtClean="0">
                <a:solidFill>
                  <a:schemeClr val="tx1"/>
                </a:solidFill>
                <a:effectLst/>
                <a:latin typeface="+mn-lt"/>
                <a:ea typeface="+mn-ea"/>
                <a:cs typeface="+mn-cs"/>
              </a:rPr>
              <a:t>。很可能出现特征表达平静问题，因此我们通过增加特征的通道数来缓解特征尺度上 的锐减。基于这样的想法，提出了 </a:t>
            </a:r>
            <a:r>
              <a:rPr lang="en-US" altLang="zh-CN" sz="1200" kern="1200" dirty="0" smtClean="0">
                <a:solidFill>
                  <a:schemeClr val="tx1"/>
                </a:solidFill>
                <a:effectLst/>
                <a:latin typeface="+mn-lt"/>
                <a:ea typeface="+mn-ea"/>
                <a:cs typeface="+mn-cs"/>
              </a:rPr>
              <a:t>T </a:t>
            </a:r>
            <a:r>
              <a:rPr lang="zh-CN" altLang="en-US" sz="1200" kern="1200" dirty="0" smtClean="0">
                <a:solidFill>
                  <a:schemeClr val="tx1"/>
                </a:solidFill>
                <a:effectLst/>
                <a:latin typeface="+mn-lt"/>
                <a:ea typeface="+mn-ea"/>
                <a:cs typeface="+mn-cs"/>
              </a:rPr>
              <a:t>型网络结构</a:t>
            </a:r>
          </a:p>
          <a:p>
            <a:r>
              <a:rPr lang="zh-CN" altLang="en-US" sz="1200" kern="1200" dirty="0" smtClean="0">
                <a:solidFill>
                  <a:schemeClr val="tx1"/>
                </a:solidFill>
                <a:effectLst/>
                <a:latin typeface="+mn-lt"/>
                <a:ea typeface="+mn-ea"/>
                <a:cs typeface="+mn-cs"/>
              </a:rPr>
              <a:t> </a:t>
            </a: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31</a:t>
            </a:fld>
            <a:endParaRPr lang="zh-CN" altLang="en-US"/>
          </a:p>
        </p:txBody>
      </p:sp>
    </p:spTree>
    <p:extLst>
      <p:ext uri="{BB962C8B-B14F-4D97-AF65-F5344CB8AC3E}">
        <p14:creationId xmlns:p14="http://schemas.microsoft.com/office/powerpoint/2010/main" val="383718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下面我们从</a:t>
            </a:r>
            <a:r>
              <a:rPr kumimoji="1" lang="en-US" altLang="zh-CN" dirty="0" smtClean="0"/>
              <a:t>6</a:t>
            </a:r>
            <a:r>
              <a:rPr kumimoji="1" lang="zh-CN" altLang="en-US" dirty="0" smtClean="0"/>
              <a:t>个部分来介绍我的论文工作。按照顺序分别为：序言、组合卷积结构、随机区域池化、模型压缩、交通标志识别、总结与展望</a:t>
            </a:r>
            <a:endParaRPr kumimoji="1" lang="zh-CN" altLang="en-US" dirty="0"/>
          </a:p>
        </p:txBody>
      </p:sp>
      <p:sp>
        <p:nvSpPr>
          <p:cNvPr id="4" name="幻灯片编号占位符 3"/>
          <p:cNvSpPr>
            <a:spLocks noGrp="1"/>
          </p:cNvSpPr>
          <p:nvPr>
            <p:ph type="sldNum" sz="quarter" idx="10"/>
          </p:nvPr>
        </p:nvSpPr>
        <p:spPr/>
        <p:txBody>
          <a:bodyPr/>
          <a:lstStyle/>
          <a:p>
            <a:fld id="{2E16E15A-D7A9-4169-A7C2-BCB1B8BA29D0}" type="slidenum">
              <a:rPr lang="zh-CN" altLang="en-US" smtClean="0"/>
              <a:t>3</a:t>
            </a:fld>
            <a:endParaRPr lang="zh-CN" altLang="en-US"/>
          </a:p>
        </p:txBody>
      </p:sp>
    </p:spTree>
    <p:extLst>
      <p:ext uri="{BB962C8B-B14F-4D97-AF65-F5344CB8AC3E}">
        <p14:creationId xmlns:p14="http://schemas.microsoft.com/office/powerpoint/2010/main" val="1061197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池化是卷积神经网络另一个重要概念</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它将位置相邻且语义相近的特征规约 为一个特征</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通过减小特征维度来降低网络的计算量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同时还可以保证特征具有 一定程度的平移不变性。</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最常见的池化方法是均值池化</a:t>
            </a:r>
            <a:r>
              <a:rPr lang="en-US" altLang="zh-CN" sz="1200" kern="1200" dirty="0" smtClean="0">
                <a:solidFill>
                  <a:schemeClr val="tx1"/>
                </a:solidFill>
                <a:effectLst/>
                <a:latin typeface="+mn-lt"/>
                <a:ea typeface="+mn-ea"/>
                <a:cs typeface="+mn-cs"/>
              </a:rPr>
              <a:t>(Average Pooling)</a:t>
            </a:r>
            <a:r>
              <a:rPr lang="zh-CN" altLang="en-US" sz="1200" kern="1200" dirty="0" smtClean="0">
                <a:solidFill>
                  <a:schemeClr val="tx1"/>
                </a:solidFill>
                <a:effectLst/>
                <a:latin typeface="+mn-lt"/>
                <a:ea typeface="+mn-ea"/>
                <a:cs typeface="+mn-cs"/>
              </a:rPr>
              <a:t>和最大 池化</a:t>
            </a:r>
            <a:r>
              <a:rPr lang="en-US" altLang="zh-CN" sz="1200" kern="1200" dirty="0" smtClean="0">
                <a:solidFill>
                  <a:schemeClr val="tx1"/>
                </a:solidFill>
                <a:effectLst/>
                <a:latin typeface="+mn-lt"/>
                <a:ea typeface="+mn-ea"/>
                <a:cs typeface="+mn-cs"/>
              </a:rPr>
              <a:t>(Max Pooling)[31]</a:t>
            </a:r>
            <a:r>
              <a:rPr lang="zh-CN" altLang="en-US" sz="1200" kern="1200" dirty="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smtClean="0">
                <a:solidFill>
                  <a:schemeClr val="tx1"/>
                </a:solidFill>
                <a:effectLst/>
                <a:latin typeface="+mn-lt"/>
                <a:ea typeface="+mn-ea"/>
                <a:cs typeface="+mn-cs"/>
              </a:rPr>
              <a:t>2007 </a:t>
            </a:r>
            <a:r>
              <a:rPr lang="zh-CN" altLang="en-US"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latin typeface="+mn-lt"/>
                <a:ea typeface="+mn-ea"/>
                <a:cs typeface="+mn-cs"/>
              </a:rPr>
              <a:t>海韦里恩</a:t>
            </a:r>
            <a:r>
              <a:rPr lang="en-US" altLang="zh-CN" sz="1200" kern="1200" dirty="0" err="1" smtClean="0">
                <a:solidFill>
                  <a:schemeClr val="tx1"/>
                </a:solidFill>
                <a:effectLst/>
                <a:latin typeface="+mn-lt"/>
                <a:ea typeface="+mn-ea"/>
                <a:cs typeface="+mn-cs"/>
              </a:rPr>
              <a:t>Hyvarinen</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[32,33] </a:t>
            </a:r>
            <a:r>
              <a:rPr lang="zh-CN" altLang="en-US" sz="1200" kern="1200" dirty="0" smtClean="0">
                <a:solidFill>
                  <a:schemeClr val="tx1"/>
                </a:solidFill>
                <a:effectLst/>
                <a:latin typeface="+mn-lt"/>
                <a:ea typeface="+mn-ea"/>
                <a:cs typeface="+mn-cs"/>
              </a:rPr>
              <a:t>受复杂细胞工作机制启发 提出了 </a:t>
            </a:r>
            <a:r>
              <a:rPr lang="en-US" altLang="zh-CN" sz="1200" i="1" kern="1200" dirty="0" err="1" smtClean="0">
                <a:solidFill>
                  <a:schemeClr val="tx1"/>
                </a:solidFill>
                <a:effectLst/>
                <a:latin typeface="+mn-lt"/>
                <a:ea typeface="+mn-ea"/>
                <a:cs typeface="+mn-cs"/>
              </a:rPr>
              <a:t>L</a:t>
            </a:r>
            <a:r>
              <a:rPr lang="en-US" altLang="zh-CN" sz="1200" kern="1200" dirty="0" err="1" smtClean="0">
                <a:solidFill>
                  <a:schemeClr val="tx1"/>
                </a:solidFill>
                <a:effectLst/>
                <a:latin typeface="+mn-lt"/>
                <a:ea typeface="+mn-ea"/>
                <a:cs typeface="+mn-cs"/>
              </a:rPr>
              <a:t>p</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池化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通过对池化区域内的局部特征求取 </a:t>
            </a:r>
            <a:r>
              <a:rPr lang="en-US" altLang="zh-CN" sz="1200" i="1" kern="1200" dirty="0" smtClean="0">
                <a:solidFill>
                  <a:schemeClr val="tx1"/>
                </a:solidFill>
                <a:effectLst/>
                <a:latin typeface="+mn-lt"/>
                <a:ea typeface="+mn-ea"/>
                <a:cs typeface="+mn-cs"/>
              </a:rPr>
              <a:t>p </a:t>
            </a:r>
            <a:r>
              <a:rPr lang="zh-CN" altLang="en-US" sz="1200" kern="1200" dirty="0" smtClean="0">
                <a:solidFill>
                  <a:schemeClr val="tx1"/>
                </a:solidFill>
                <a:effectLst/>
                <a:latin typeface="+mn-lt"/>
                <a:ea typeface="+mn-ea"/>
                <a:cs typeface="+mn-cs"/>
              </a:rPr>
              <a:t>范数来实现。均值池化和最 大池化可以看成是 </a:t>
            </a:r>
            <a:r>
              <a:rPr lang="en-US" altLang="zh-CN" sz="1200" i="1" kern="1200" dirty="0" err="1" smtClean="0">
                <a:solidFill>
                  <a:schemeClr val="tx1"/>
                </a:solidFill>
                <a:effectLst/>
                <a:latin typeface="+mn-lt"/>
                <a:ea typeface="+mn-ea"/>
                <a:cs typeface="+mn-cs"/>
              </a:rPr>
              <a:t>L</a:t>
            </a:r>
            <a:r>
              <a:rPr lang="en-US" altLang="zh-CN" sz="1200" kern="1200" dirty="0" err="1" smtClean="0">
                <a:solidFill>
                  <a:schemeClr val="tx1"/>
                </a:solidFill>
                <a:effectLst/>
                <a:latin typeface="+mn-lt"/>
                <a:ea typeface="+mn-ea"/>
                <a:cs typeface="+mn-cs"/>
              </a:rPr>
              <a:t>p</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池化的两个特例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当 </a:t>
            </a:r>
            <a:r>
              <a:rPr lang="en-US" altLang="zh-CN" sz="1200" i="1" kern="1200" dirty="0" smtClean="0">
                <a:solidFill>
                  <a:schemeClr val="tx1"/>
                </a:solidFill>
                <a:effectLst/>
                <a:latin typeface="+mn-lt"/>
                <a:ea typeface="+mn-ea"/>
                <a:cs typeface="+mn-cs"/>
              </a:rPr>
              <a:t>p </a:t>
            </a:r>
            <a:r>
              <a:rPr lang="en-US" altLang="zh-CN" sz="1200" kern="1200" dirty="0" smtClean="0">
                <a:solidFill>
                  <a:schemeClr val="tx1"/>
                </a:solidFill>
                <a:effectLst/>
                <a:latin typeface="+mn-lt"/>
                <a:ea typeface="+mn-ea"/>
                <a:cs typeface="+mn-cs"/>
              </a:rPr>
              <a:t>= 1 </a:t>
            </a:r>
            <a:r>
              <a:rPr lang="zh-CN" altLang="en-US" sz="1200" kern="1200" dirty="0" smtClean="0">
                <a:solidFill>
                  <a:schemeClr val="tx1"/>
                </a:solidFill>
                <a:effectLst/>
                <a:latin typeface="+mn-lt"/>
                <a:ea typeface="+mn-ea"/>
                <a:cs typeface="+mn-cs"/>
              </a:rPr>
              <a:t>时</a:t>
            </a:r>
            <a:r>
              <a:rPr lang="en-US" altLang="zh-CN" sz="1200" kern="1200" dirty="0" smtClean="0">
                <a:solidFill>
                  <a:schemeClr val="tx1"/>
                </a:solidFill>
                <a:effectLst/>
                <a:latin typeface="+mn-lt"/>
                <a:ea typeface="+mn-ea"/>
                <a:cs typeface="+mn-cs"/>
              </a:rPr>
              <a:t>,</a:t>
            </a:r>
            <a:r>
              <a:rPr lang="en-US" altLang="zh-CN" sz="1200" i="1" kern="1200" dirty="0" err="1" smtClean="0">
                <a:solidFill>
                  <a:schemeClr val="tx1"/>
                </a:solidFill>
                <a:effectLst/>
                <a:latin typeface="+mn-lt"/>
                <a:ea typeface="+mn-ea"/>
                <a:cs typeface="+mn-cs"/>
              </a:rPr>
              <a:t>L</a:t>
            </a:r>
            <a:r>
              <a:rPr lang="en-US" altLang="zh-CN" sz="1200" kern="1200" dirty="0" err="1" smtClean="0">
                <a:solidFill>
                  <a:schemeClr val="tx1"/>
                </a:solidFill>
                <a:effectLst/>
                <a:latin typeface="+mn-lt"/>
                <a:ea typeface="+mn-ea"/>
                <a:cs typeface="+mn-cs"/>
              </a:rPr>
              <a:t>p</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池化等价于均值池化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当 </a:t>
            </a:r>
            <a:r>
              <a:rPr lang="en-US" altLang="zh-CN" sz="1200" i="1" kern="1200" dirty="0" smtClean="0">
                <a:solidFill>
                  <a:schemeClr val="tx1"/>
                </a:solidFill>
                <a:effectLst/>
                <a:latin typeface="+mn-lt"/>
                <a:ea typeface="+mn-ea"/>
                <a:cs typeface="+mn-cs"/>
              </a:rPr>
              <a:t>p </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 时</a:t>
            </a:r>
            <a:r>
              <a:rPr lang="en-US" altLang="zh-CN" sz="1200" kern="1200" dirty="0" smtClean="0">
                <a:solidFill>
                  <a:schemeClr val="tx1"/>
                </a:solidFill>
                <a:effectLst/>
                <a:latin typeface="+mn-lt"/>
                <a:ea typeface="+mn-ea"/>
                <a:cs typeface="+mn-cs"/>
              </a:rPr>
              <a:t>,</a:t>
            </a:r>
            <a:r>
              <a:rPr lang="en-US" altLang="zh-CN" sz="1200" i="1" kern="1200" dirty="0" err="1" smtClean="0">
                <a:solidFill>
                  <a:schemeClr val="tx1"/>
                </a:solidFill>
                <a:effectLst/>
                <a:latin typeface="+mn-lt"/>
                <a:ea typeface="+mn-ea"/>
                <a:cs typeface="+mn-cs"/>
              </a:rPr>
              <a:t>L</a:t>
            </a:r>
            <a:r>
              <a:rPr lang="en-US" altLang="zh-CN" sz="1200" kern="1200" dirty="0" err="1" smtClean="0">
                <a:solidFill>
                  <a:schemeClr val="tx1"/>
                </a:solidFill>
                <a:effectLst/>
                <a:latin typeface="+mn-lt"/>
                <a:ea typeface="+mn-ea"/>
                <a:cs typeface="+mn-cs"/>
              </a:rPr>
              <a:t>p</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池化等价于最大池化。</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smtClean="0">
                <a:solidFill>
                  <a:schemeClr val="tx1"/>
                </a:solidFill>
                <a:effectLst/>
                <a:latin typeface="+mn-lt"/>
                <a:ea typeface="+mn-ea"/>
                <a:cs typeface="+mn-cs"/>
              </a:rPr>
              <a:t>Yu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[34] </a:t>
            </a:r>
            <a:r>
              <a:rPr lang="zh-CN" altLang="en-US" sz="1200" kern="1200" dirty="0" smtClean="0">
                <a:solidFill>
                  <a:schemeClr val="tx1"/>
                </a:solidFill>
                <a:effectLst/>
                <a:latin typeface="+mn-lt"/>
                <a:ea typeface="+mn-ea"/>
                <a:cs typeface="+mn-cs"/>
              </a:rPr>
              <a:t>提出混合池化</a:t>
            </a:r>
            <a:r>
              <a:rPr lang="en-US" altLang="zh-CN" sz="1200" kern="1200" dirty="0" smtClean="0">
                <a:solidFill>
                  <a:schemeClr val="tx1"/>
                </a:solidFill>
                <a:effectLst/>
                <a:latin typeface="+mn-lt"/>
                <a:ea typeface="+mn-ea"/>
                <a:cs typeface="+mn-cs"/>
              </a:rPr>
              <a:t>(Mixed Pooling)</a:t>
            </a:r>
            <a:r>
              <a:rPr lang="zh-CN" altLang="en-US" sz="1200" kern="1200" dirty="0" smtClean="0">
                <a:solidFill>
                  <a:schemeClr val="tx1"/>
                </a:solidFill>
                <a:effectLst/>
                <a:latin typeface="+mn-lt"/>
                <a:ea typeface="+mn-ea"/>
                <a:cs typeface="+mn-cs"/>
              </a:rPr>
              <a:t>巧 妙地将平均池化与最大池化进行结合</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混合池化的输出响应是均值池化和最大池 化的随机加权平均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随机的方式使得混合池化可以更有效地避免过拟合问题。</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类似的</a:t>
            </a:r>
            <a:r>
              <a:rPr lang="en-US" altLang="zh-CN" sz="1200" kern="1200" dirty="0" smtClean="0">
                <a:solidFill>
                  <a:schemeClr val="tx1"/>
                </a:solidFill>
                <a:effectLst/>
                <a:latin typeface="+mn-lt"/>
                <a:ea typeface="+mn-ea"/>
                <a:cs typeface="+mn-cs"/>
              </a:rPr>
              <a:t>,Lee </a:t>
            </a:r>
            <a:r>
              <a:rPr lang="zh-CN" altLang="en-US" sz="1200" kern="1200" dirty="0" smtClean="0">
                <a:solidFill>
                  <a:schemeClr val="tx1"/>
                </a:solidFill>
                <a:effectLst/>
                <a:latin typeface="+mn-lt"/>
                <a:ea typeface="+mn-ea"/>
                <a:cs typeface="+mn-cs"/>
              </a:rPr>
              <a:t>等 人</a:t>
            </a:r>
            <a:r>
              <a:rPr lang="en-US" altLang="zh-CN" sz="1200" kern="1200" dirty="0" smtClean="0">
                <a:solidFill>
                  <a:schemeClr val="tx1"/>
                </a:solidFill>
                <a:effectLst/>
                <a:latin typeface="+mn-lt"/>
                <a:ea typeface="+mn-ea"/>
                <a:cs typeface="+mn-cs"/>
              </a:rPr>
              <a:t>[84] </a:t>
            </a:r>
            <a:r>
              <a:rPr lang="zh-CN" altLang="en-US" sz="1200" kern="1200" dirty="0" smtClean="0">
                <a:solidFill>
                  <a:schemeClr val="tx1"/>
                </a:solidFill>
                <a:effectLst/>
                <a:latin typeface="+mn-lt"/>
                <a:ea typeface="+mn-ea"/>
                <a:cs typeface="+mn-cs"/>
              </a:rPr>
              <a:t>提出了混合</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门式最大均值池化</a:t>
            </a:r>
            <a:r>
              <a:rPr lang="en-US" altLang="zh-CN" sz="1200" kern="1200" dirty="0" smtClean="0">
                <a:solidFill>
                  <a:schemeClr val="tx1"/>
                </a:solidFill>
                <a:effectLst/>
                <a:latin typeface="+mn-lt"/>
                <a:ea typeface="+mn-ea"/>
                <a:cs typeface="+mn-cs"/>
              </a:rPr>
              <a:t>(Mixed/Gate Max-Average Pooling),</a:t>
            </a:r>
            <a:r>
              <a:rPr lang="zh-CN" altLang="en-US" sz="1200" kern="1200" dirty="0" smtClean="0">
                <a:solidFill>
                  <a:schemeClr val="tx1"/>
                </a:solidFill>
                <a:effectLst/>
                <a:latin typeface="+mn-lt"/>
                <a:ea typeface="+mn-ea"/>
                <a:cs typeface="+mn-cs"/>
              </a:rPr>
              <a:t>将混合池 化中的随机参数变成一个可学习的参数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通过对池化函数的优化来提高池化的特 征表达能力。</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 受 </a:t>
            </a:r>
            <a:r>
              <a:rPr lang="en-US" altLang="zh-CN" sz="1200" kern="1200" dirty="0" smtClean="0">
                <a:solidFill>
                  <a:schemeClr val="tx1"/>
                </a:solidFill>
                <a:effectLst/>
                <a:latin typeface="+mn-lt"/>
                <a:ea typeface="+mn-ea"/>
                <a:cs typeface="+mn-cs"/>
              </a:rPr>
              <a:t>Dropout </a:t>
            </a:r>
            <a:r>
              <a:rPr lang="zh-CN" altLang="en-US" sz="1200" kern="1200" dirty="0" smtClean="0">
                <a:solidFill>
                  <a:schemeClr val="tx1"/>
                </a:solidFill>
                <a:effectLst/>
                <a:latin typeface="+mn-lt"/>
                <a:ea typeface="+mn-ea"/>
                <a:cs typeface="+mn-cs"/>
              </a:rPr>
              <a:t>启发 </a:t>
            </a:r>
            <a:r>
              <a:rPr lang="en-US" altLang="zh-CN" sz="1200" kern="1200" dirty="0" err="1" smtClean="0">
                <a:solidFill>
                  <a:schemeClr val="tx1"/>
                </a:solidFill>
                <a:effectLst/>
                <a:latin typeface="+mn-lt"/>
                <a:ea typeface="+mn-ea"/>
                <a:cs typeface="+mn-cs"/>
              </a:rPr>
              <a:t>Zeiler</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和 </a:t>
            </a:r>
            <a:r>
              <a:rPr lang="en-US" altLang="zh-CN" sz="1200" kern="1200" dirty="0" smtClean="0">
                <a:solidFill>
                  <a:schemeClr val="tx1"/>
                </a:solidFill>
                <a:effectLst/>
                <a:latin typeface="+mn-lt"/>
                <a:ea typeface="+mn-ea"/>
                <a:cs typeface="+mn-cs"/>
              </a:rPr>
              <a:t>Fergus[35] </a:t>
            </a:r>
            <a:r>
              <a:rPr lang="zh-CN" altLang="en-US" sz="1200" kern="1200" dirty="0" smtClean="0">
                <a:solidFill>
                  <a:schemeClr val="tx1"/>
                </a:solidFill>
                <a:effectLst/>
                <a:latin typeface="+mn-lt"/>
                <a:ea typeface="+mn-ea"/>
                <a:cs typeface="+mn-cs"/>
              </a:rPr>
              <a:t>提出了随机池化</a:t>
            </a:r>
            <a:r>
              <a:rPr lang="en-US" altLang="zh-CN" sz="1200" kern="1200" dirty="0" smtClean="0">
                <a:solidFill>
                  <a:schemeClr val="tx1"/>
                </a:solidFill>
                <a:effectLst/>
                <a:latin typeface="+mn-lt"/>
                <a:ea typeface="+mn-ea"/>
                <a:cs typeface="+mn-cs"/>
              </a:rPr>
              <a:t>(Stochastic Pooling)</a:t>
            </a:r>
            <a:r>
              <a:rPr lang="zh-CN" altLang="en-US" sz="1200" kern="1200" dirty="0" smtClean="0">
                <a:solidFill>
                  <a:schemeClr val="tx1"/>
                </a:solidFill>
                <a:effectLst/>
                <a:latin typeface="+mn-lt"/>
                <a:ea typeface="+mn-ea"/>
                <a:cs typeface="+mn-cs"/>
              </a:rPr>
              <a:t>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根据多 项式分布在池化区域随机地选取激活值</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随机池化也可以有效地避免过拟合问题。</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smtClean="0">
                <a:solidFill>
                  <a:schemeClr val="tx1"/>
                </a:solidFill>
                <a:effectLst/>
                <a:latin typeface="+mn-lt"/>
                <a:ea typeface="+mn-ea"/>
                <a:cs typeface="+mn-cs"/>
              </a:rPr>
              <a:t>He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[37] </a:t>
            </a:r>
            <a:r>
              <a:rPr lang="zh-CN" altLang="en-US" sz="1200" kern="1200" dirty="0" smtClean="0">
                <a:solidFill>
                  <a:schemeClr val="tx1"/>
                </a:solidFill>
                <a:effectLst/>
                <a:latin typeface="+mn-lt"/>
                <a:ea typeface="+mn-ea"/>
                <a:cs typeface="+mn-cs"/>
              </a:rPr>
              <a:t>提出了金字塔池化</a:t>
            </a:r>
            <a:r>
              <a:rPr lang="en-US" altLang="zh-CN" sz="1200" kern="1200" dirty="0" smtClean="0">
                <a:solidFill>
                  <a:schemeClr val="tx1"/>
                </a:solidFill>
                <a:effectLst/>
                <a:latin typeface="+mn-lt"/>
                <a:ea typeface="+mn-ea"/>
                <a:cs typeface="+mn-cs"/>
              </a:rPr>
              <a:t>(Spatial Pyramid </a:t>
            </a:r>
            <a:r>
              <a:rPr lang="en-US" altLang="zh-CN" sz="1200" kern="1200" dirty="0" err="1" smtClean="0">
                <a:solidFill>
                  <a:schemeClr val="tx1"/>
                </a:solidFill>
                <a:effectLst/>
                <a:latin typeface="+mn-lt"/>
                <a:ea typeface="+mn-ea"/>
                <a:cs typeface="+mn-cs"/>
              </a:rPr>
              <a:t>Pooling,SPP</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用于提取多尺度的池化特征。与全局池化</a:t>
            </a:r>
            <a:r>
              <a:rPr lang="en-US" altLang="zh-CN" sz="1200" kern="1200" dirty="0" smtClean="0">
                <a:solidFill>
                  <a:schemeClr val="tx1"/>
                </a:solidFill>
                <a:effectLst/>
                <a:latin typeface="+mn-lt"/>
                <a:ea typeface="+mn-ea"/>
                <a:cs typeface="+mn-cs"/>
              </a:rPr>
              <a:t>[26] </a:t>
            </a:r>
            <a:r>
              <a:rPr lang="zh-CN" altLang="en-US" sz="1200" kern="1200" dirty="0" smtClean="0">
                <a:solidFill>
                  <a:schemeClr val="tx1"/>
                </a:solidFill>
                <a:effectLst/>
                <a:latin typeface="+mn-lt"/>
                <a:ea typeface="+mn-ea"/>
                <a:cs typeface="+mn-cs"/>
              </a:rPr>
              <a:t>类似</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金字塔池化可以提取固定长度 的特征</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可以直接处理不同尺度的输入图像。</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smtClean="0">
                <a:solidFill>
                  <a:schemeClr val="tx1"/>
                </a:solidFill>
                <a:effectLst/>
                <a:latin typeface="+mn-lt"/>
                <a:ea typeface="+mn-ea"/>
                <a:cs typeface="+mn-cs"/>
              </a:rPr>
              <a:t>Gong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[38] </a:t>
            </a:r>
            <a:r>
              <a:rPr lang="zh-CN" altLang="en-US" sz="1200" kern="1200" dirty="0" smtClean="0">
                <a:solidFill>
                  <a:schemeClr val="tx1"/>
                </a:solidFill>
                <a:effectLst/>
                <a:latin typeface="+mn-lt"/>
                <a:ea typeface="+mn-ea"/>
                <a:cs typeface="+mn-cs"/>
              </a:rPr>
              <a:t>提出了多尺度无序池 化</a:t>
            </a:r>
            <a:r>
              <a:rPr lang="en-US" altLang="zh-CN" sz="1200" kern="1200" dirty="0" smtClean="0">
                <a:solidFill>
                  <a:schemeClr val="tx1"/>
                </a:solidFill>
                <a:effectLst/>
                <a:latin typeface="+mn-lt"/>
                <a:ea typeface="+mn-ea"/>
                <a:cs typeface="+mn-cs"/>
              </a:rPr>
              <a:t>(Multi-scale </a:t>
            </a:r>
            <a:r>
              <a:rPr lang="en-US" altLang="zh-CN" sz="1200" kern="1200" dirty="0" err="1" smtClean="0">
                <a:solidFill>
                  <a:schemeClr val="tx1"/>
                </a:solidFill>
                <a:effectLst/>
                <a:latin typeface="+mn-lt"/>
                <a:ea typeface="+mn-ea"/>
                <a:cs typeface="+mn-cs"/>
              </a:rPr>
              <a:t>Orderless</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Pooling,MOP</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来增强特征的不变形。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err="1" smtClean="0">
                <a:solidFill>
                  <a:schemeClr val="tx1"/>
                </a:solidFill>
                <a:effectLst/>
                <a:latin typeface="+mn-lt"/>
                <a:ea typeface="+mn-ea"/>
                <a:cs typeface="+mn-cs"/>
              </a:rPr>
              <a:t>Rippel</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[36] </a:t>
            </a:r>
            <a:r>
              <a:rPr lang="zh-CN" altLang="en-US" sz="1200" kern="1200" dirty="0" smtClean="0">
                <a:solidFill>
                  <a:schemeClr val="tx1"/>
                </a:solidFill>
                <a:effectLst/>
                <a:latin typeface="+mn-lt"/>
                <a:ea typeface="+mn-ea"/>
                <a:cs typeface="+mn-cs"/>
              </a:rPr>
              <a:t>提出光谱池化</a:t>
            </a:r>
            <a:r>
              <a:rPr lang="en-US" altLang="zh-CN" sz="1200" kern="1200" dirty="0" smtClean="0">
                <a:solidFill>
                  <a:schemeClr val="tx1"/>
                </a:solidFill>
                <a:effectLst/>
                <a:latin typeface="+mn-lt"/>
                <a:ea typeface="+mn-ea"/>
                <a:cs typeface="+mn-cs"/>
              </a:rPr>
              <a:t>(Spectral Pooling)</a:t>
            </a:r>
            <a:r>
              <a:rPr lang="zh-CN" altLang="en-US" sz="1200" kern="1200" dirty="0" smtClean="0">
                <a:solidFill>
                  <a:schemeClr val="tx1"/>
                </a:solidFill>
                <a:effectLst/>
                <a:latin typeface="+mn-lt"/>
                <a:ea typeface="+mn-ea"/>
                <a:cs typeface="+mn-cs"/>
              </a:rPr>
              <a:t>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将卷积操作从时域转换到 频域。与最大池化相比</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具有线性低通滤波的光谱池化可以有效地减少池化过程 中特征的信息损失。</a:t>
            </a: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32</a:t>
            </a:fld>
            <a:endParaRPr lang="zh-CN" altLang="en-US"/>
          </a:p>
        </p:txBody>
      </p:sp>
    </p:spTree>
    <p:extLst>
      <p:ext uri="{BB962C8B-B14F-4D97-AF65-F5344CB8AC3E}">
        <p14:creationId xmlns:p14="http://schemas.microsoft.com/office/powerpoint/2010/main" val="304662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随机区域池化通过随机放射变换对池化区域进行扰动</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生成一 组具有平移、旋转和缩放的特征表达</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扩大了特征的样本空间</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增加了特征的多样 性。</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随机区域池化方法并不需要优化仿射变换的参数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整个计算过程十分简单快速</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并未引入过多的额外计算开销</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是一种计算代价很小的提升网络泛化能力的方法。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值得注意的是</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随机区域池化并不是一种增强特征不变性的方法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而是通过特征 増广来增强网络泛化能力</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防止网络过早进入过拟合的方法。</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本章中采用最大池 化对随机区域内的随机区域池化的输出结果 。同样地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均值池化也可以与随机区域选择相配合</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达到特征増广 的效果。 </a:t>
            </a: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33</a:t>
            </a:fld>
            <a:endParaRPr lang="zh-CN" altLang="en-US"/>
          </a:p>
        </p:txBody>
      </p:sp>
    </p:spTree>
    <p:extLst>
      <p:ext uri="{BB962C8B-B14F-4D97-AF65-F5344CB8AC3E}">
        <p14:creationId xmlns:p14="http://schemas.microsoft.com/office/powerpoint/2010/main" val="2070776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随机区域池化主要由两个步骤组成</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池化区域的选择和池化操作。首先</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通过随机仿射变换对池化区域进行重采样。之后</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在变换后的池化区域进行池化操 作</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均值池化、最大池化等</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本文采用的是最大池化。</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1" dirty="0" smtClean="0">
                <a:solidFill>
                  <a:srgbClr val="404040"/>
                </a:solidFill>
                <a:ea typeface="华文楷体" panose="02010600040101010101" pitchFamily="2" charset="-122"/>
              </a:rPr>
              <a:t>因为变换后的池化区域往往落在非整数边界，双线性插值用于估计非整数边界的特征值</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 </a:t>
            </a: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34</a:t>
            </a:fld>
            <a:endParaRPr lang="zh-CN" altLang="en-US"/>
          </a:p>
        </p:txBody>
      </p:sp>
    </p:spTree>
    <p:extLst>
      <p:ext uri="{BB962C8B-B14F-4D97-AF65-F5344CB8AC3E}">
        <p14:creationId xmlns:p14="http://schemas.microsoft.com/office/powerpoint/2010/main" val="12549919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sz="1200" kern="1200" dirty="0" err="1" smtClean="0">
                <a:solidFill>
                  <a:schemeClr val="tx1"/>
                </a:solidFill>
                <a:effectLst/>
                <a:latin typeface="+mn-lt"/>
                <a:ea typeface="+mn-ea"/>
                <a:cs typeface="+mn-cs"/>
              </a:rPr>
              <a:t>Jaderberg</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[82] </a:t>
            </a:r>
            <a:r>
              <a:rPr lang="zh-CN" altLang="en-US" sz="1200" kern="1200" dirty="0" smtClean="0">
                <a:solidFill>
                  <a:schemeClr val="tx1"/>
                </a:solidFill>
                <a:effectLst/>
                <a:latin typeface="+mn-lt"/>
                <a:ea typeface="+mn-ea"/>
                <a:cs typeface="+mn-cs"/>
              </a:rPr>
              <a:t>提出的空间变换网络</a:t>
            </a:r>
            <a:r>
              <a:rPr lang="en-US" altLang="zh-CN" sz="1200" kern="1200" dirty="0" smtClean="0">
                <a:solidFill>
                  <a:schemeClr val="tx1"/>
                </a:solidFill>
                <a:effectLst/>
                <a:latin typeface="+mn-lt"/>
                <a:ea typeface="+mn-ea"/>
                <a:cs typeface="+mn-cs"/>
              </a:rPr>
              <a:t>(Spatial Transformer Network) </a:t>
            </a:r>
            <a:r>
              <a:rPr lang="zh-CN" altLang="en-US" sz="1200" kern="1200" dirty="0" smtClean="0">
                <a:solidFill>
                  <a:schemeClr val="tx1"/>
                </a:solidFill>
                <a:effectLst/>
                <a:latin typeface="+mn-lt"/>
                <a:ea typeface="+mn-ea"/>
                <a:cs typeface="+mn-cs"/>
              </a:rPr>
              <a:t>也采用了特征层的仿射变换。</a:t>
            </a:r>
          </a:p>
          <a:p>
            <a:pPr marL="228600" indent="-228600">
              <a:buAutoNum type="arabicPeriod"/>
            </a:pPr>
            <a:r>
              <a:rPr lang="zh-CN" altLang="en-US" sz="1200" kern="1200" dirty="0" smtClean="0">
                <a:solidFill>
                  <a:schemeClr val="tx1"/>
                </a:solidFill>
                <a:effectLst/>
                <a:latin typeface="+mn-lt"/>
                <a:ea typeface="+mn-ea"/>
                <a:cs typeface="+mn-cs"/>
              </a:rPr>
              <a:t>不同之处在于</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空间变换网络的仿射变换参数通过 学习的方式进行优化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而随机区域池化中变换参数由高斯概率分类随机产生</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训 练过程中不需要进行优化学习。</a:t>
            </a:r>
          </a:p>
          <a:p>
            <a:pPr marL="228600" indent="-228600">
              <a:buAutoNum type="arabicPeriod"/>
            </a:pPr>
            <a:r>
              <a:rPr lang="en-US" altLang="zh-CN" sz="1200" kern="1200" dirty="0" err="1" smtClean="0">
                <a:solidFill>
                  <a:schemeClr val="tx1"/>
                </a:solidFill>
                <a:effectLst/>
                <a:latin typeface="+mn-lt"/>
                <a:ea typeface="+mn-ea"/>
                <a:cs typeface="+mn-cs"/>
              </a:rPr>
              <a:t>Jaderberg</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等人引入一个额外的空间变换网络</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通 过学习的方式对其进行优化求解</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最终生成具有旋转、缩放不变性的特征</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整个过 程需要学习大量的额外参数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计算量较大。本章提出的随机区域池化通过对特征 层进行数据増广</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提高网络的泛化能力</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基本不会引入额外的网络参数与计算量。 </a:t>
            </a: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35</a:t>
            </a:fld>
            <a:endParaRPr lang="zh-CN" altLang="en-US"/>
          </a:p>
        </p:txBody>
      </p:sp>
    </p:spTree>
    <p:extLst>
      <p:ext uri="{BB962C8B-B14F-4D97-AF65-F5344CB8AC3E}">
        <p14:creationId xmlns:p14="http://schemas.microsoft.com/office/powerpoint/2010/main" val="4256061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池化是卷积神经网络另一个重要概念</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它将位置相邻且语义相近的特征规约 为一个特征</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通过减小特征维度来降低网络的计算量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同时还可以保证特征具有 一定程度的平移不变性。</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最常见的池化方法是均值池化</a:t>
            </a:r>
            <a:r>
              <a:rPr lang="en-US" altLang="zh-CN" sz="1200" kern="1200" dirty="0" smtClean="0">
                <a:solidFill>
                  <a:schemeClr val="tx1"/>
                </a:solidFill>
                <a:effectLst/>
                <a:latin typeface="+mn-lt"/>
                <a:ea typeface="+mn-ea"/>
                <a:cs typeface="+mn-cs"/>
              </a:rPr>
              <a:t>(Average Pooling)</a:t>
            </a:r>
            <a:r>
              <a:rPr lang="zh-CN" altLang="en-US" sz="1200" kern="1200" dirty="0" smtClean="0">
                <a:solidFill>
                  <a:schemeClr val="tx1"/>
                </a:solidFill>
                <a:effectLst/>
                <a:latin typeface="+mn-lt"/>
                <a:ea typeface="+mn-ea"/>
                <a:cs typeface="+mn-cs"/>
              </a:rPr>
              <a:t>和最大 池化</a:t>
            </a:r>
            <a:r>
              <a:rPr lang="en-US" altLang="zh-CN" sz="1200" kern="1200" dirty="0" smtClean="0">
                <a:solidFill>
                  <a:schemeClr val="tx1"/>
                </a:solidFill>
                <a:effectLst/>
                <a:latin typeface="+mn-lt"/>
                <a:ea typeface="+mn-ea"/>
                <a:cs typeface="+mn-cs"/>
              </a:rPr>
              <a:t>(Max Pooling)[31]</a:t>
            </a:r>
            <a:r>
              <a:rPr lang="zh-CN" altLang="en-US" sz="1200" kern="1200" dirty="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smtClean="0">
                <a:solidFill>
                  <a:schemeClr val="tx1"/>
                </a:solidFill>
                <a:effectLst/>
                <a:latin typeface="+mn-lt"/>
                <a:ea typeface="+mn-ea"/>
                <a:cs typeface="+mn-cs"/>
              </a:rPr>
              <a:t>2007 </a:t>
            </a:r>
            <a:r>
              <a:rPr lang="zh-CN" altLang="en-US"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latin typeface="+mn-lt"/>
                <a:ea typeface="+mn-ea"/>
                <a:cs typeface="+mn-cs"/>
              </a:rPr>
              <a:t>海韦里恩</a:t>
            </a:r>
            <a:r>
              <a:rPr lang="en-US" altLang="zh-CN" sz="1200" kern="1200" dirty="0" err="1" smtClean="0">
                <a:solidFill>
                  <a:schemeClr val="tx1"/>
                </a:solidFill>
                <a:effectLst/>
                <a:latin typeface="+mn-lt"/>
                <a:ea typeface="+mn-ea"/>
                <a:cs typeface="+mn-cs"/>
              </a:rPr>
              <a:t>Hyvarinen</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[32,33] </a:t>
            </a:r>
            <a:r>
              <a:rPr lang="zh-CN" altLang="en-US" sz="1200" kern="1200" dirty="0" smtClean="0">
                <a:solidFill>
                  <a:schemeClr val="tx1"/>
                </a:solidFill>
                <a:effectLst/>
                <a:latin typeface="+mn-lt"/>
                <a:ea typeface="+mn-ea"/>
                <a:cs typeface="+mn-cs"/>
              </a:rPr>
              <a:t>受复杂细胞工作机制启发 提出了 </a:t>
            </a:r>
            <a:r>
              <a:rPr lang="en-US" altLang="zh-CN" sz="1200" i="1" kern="1200" dirty="0" err="1" smtClean="0">
                <a:solidFill>
                  <a:schemeClr val="tx1"/>
                </a:solidFill>
                <a:effectLst/>
                <a:latin typeface="+mn-lt"/>
                <a:ea typeface="+mn-ea"/>
                <a:cs typeface="+mn-cs"/>
              </a:rPr>
              <a:t>L</a:t>
            </a:r>
            <a:r>
              <a:rPr lang="en-US" altLang="zh-CN" sz="1200" kern="1200" dirty="0" err="1" smtClean="0">
                <a:solidFill>
                  <a:schemeClr val="tx1"/>
                </a:solidFill>
                <a:effectLst/>
                <a:latin typeface="+mn-lt"/>
                <a:ea typeface="+mn-ea"/>
                <a:cs typeface="+mn-cs"/>
              </a:rPr>
              <a:t>p</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池化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通过对池化区域内的局部特征求取 </a:t>
            </a:r>
            <a:r>
              <a:rPr lang="en-US" altLang="zh-CN" sz="1200" i="1" kern="1200" dirty="0" smtClean="0">
                <a:solidFill>
                  <a:schemeClr val="tx1"/>
                </a:solidFill>
                <a:effectLst/>
                <a:latin typeface="+mn-lt"/>
                <a:ea typeface="+mn-ea"/>
                <a:cs typeface="+mn-cs"/>
              </a:rPr>
              <a:t>p </a:t>
            </a:r>
            <a:r>
              <a:rPr lang="zh-CN" altLang="en-US" sz="1200" kern="1200" dirty="0" smtClean="0">
                <a:solidFill>
                  <a:schemeClr val="tx1"/>
                </a:solidFill>
                <a:effectLst/>
                <a:latin typeface="+mn-lt"/>
                <a:ea typeface="+mn-ea"/>
                <a:cs typeface="+mn-cs"/>
              </a:rPr>
              <a:t>范数来实现。均值池化和最 大池化可以看成是 </a:t>
            </a:r>
            <a:r>
              <a:rPr lang="en-US" altLang="zh-CN" sz="1200" i="1" kern="1200" dirty="0" err="1" smtClean="0">
                <a:solidFill>
                  <a:schemeClr val="tx1"/>
                </a:solidFill>
                <a:effectLst/>
                <a:latin typeface="+mn-lt"/>
                <a:ea typeface="+mn-ea"/>
                <a:cs typeface="+mn-cs"/>
              </a:rPr>
              <a:t>L</a:t>
            </a:r>
            <a:r>
              <a:rPr lang="en-US" altLang="zh-CN" sz="1200" kern="1200" dirty="0" err="1" smtClean="0">
                <a:solidFill>
                  <a:schemeClr val="tx1"/>
                </a:solidFill>
                <a:effectLst/>
                <a:latin typeface="+mn-lt"/>
                <a:ea typeface="+mn-ea"/>
                <a:cs typeface="+mn-cs"/>
              </a:rPr>
              <a:t>p</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池化的两个特例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当 </a:t>
            </a:r>
            <a:r>
              <a:rPr lang="en-US" altLang="zh-CN" sz="1200" i="1" kern="1200" dirty="0" smtClean="0">
                <a:solidFill>
                  <a:schemeClr val="tx1"/>
                </a:solidFill>
                <a:effectLst/>
                <a:latin typeface="+mn-lt"/>
                <a:ea typeface="+mn-ea"/>
                <a:cs typeface="+mn-cs"/>
              </a:rPr>
              <a:t>p </a:t>
            </a:r>
            <a:r>
              <a:rPr lang="en-US" altLang="zh-CN" sz="1200" kern="1200" dirty="0" smtClean="0">
                <a:solidFill>
                  <a:schemeClr val="tx1"/>
                </a:solidFill>
                <a:effectLst/>
                <a:latin typeface="+mn-lt"/>
                <a:ea typeface="+mn-ea"/>
                <a:cs typeface="+mn-cs"/>
              </a:rPr>
              <a:t>= 1 </a:t>
            </a:r>
            <a:r>
              <a:rPr lang="zh-CN" altLang="en-US" sz="1200" kern="1200" dirty="0" smtClean="0">
                <a:solidFill>
                  <a:schemeClr val="tx1"/>
                </a:solidFill>
                <a:effectLst/>
                <a:latin typeface="+mn-lt"/>
                <a:ea typeface="+mn-ea"/>
                <a:cs typeface="+mn-cs"/>
              </a:rPr>
              <a:t>时</a:t>
            </a:r>
            <a:r>
              <a:rPr lang="en-US" altLang="zh-CN" sz="1200" kern="1200" dirty="0" smtClean="0">
                <a:solidFill>
                  <a:schemeClr val="tx1"/>
                </a:solidFill>
                <a:effectLst/>
                <a:latin typeface="+mn-lt"/>
                <a:ea typeface="+mn-ea"/>
                <a:cs typeface="+mn-cs"/>
              </a:rPr>
              <a:t>,</a:t>
            </a:r>
            <a:r>
              <a:rPr lang="en-US" altLang="zh-CN" sz="1200" i="1" kern="1200" dirty="0" err="1" smtClean="0">
                <a:solidFill>
                  <a:schemeClr val="tx1"/>
                </a:solidFill>
                <a:effectLst/>
                <a:latin typeface="+mn-lt"/>
                <a:ea typeface="+mn-ea"/>
                <a:cs typeface="+mn-cs"/>
              </a:rPr>
              <a:t>L</a:t>
            </a:r>
            <a:r>
              <a:rPr lang="en-US" altLang="zh-CN" sz="1200" kern="1200" dirty="0" err="1" smtClean="0">
                <a:solidFill>
                  <a:schemeClr val="tx1"/>
                </a:solidFill>
                <a:effectLst/>
                <a:latin typeface="+mn-lt"/>
                <a:ea typeface="+mn-ea"/>
                <a:cs typeface="+mn-cs"/>
              </a:rPr>
              <a:t>p</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池化等价于均值池化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当 </a:t>
            </a:r>
            <a:r>
              <a:rPr lang="en-US" altLang="zh-CN" sz="1200" i="1" kern="1200" dirty="0" smtClean="0">
                <a:solidFill>
                  <a:schemeClr val="tx1"/>
                </a:solidFill>
                <a:effectLst/>
                <a:latin typeface="+mn-lt"/>
                <a:ea typeface="+mn-ea"/>
                <a:cs typeface="+mn-cs"/>
              </a:rPr>
              <a:t>p </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 时</a:t>
            </a:r>
            <a:r>
              <a:rPr lang="en-US" altLang="zh-CN" sz="1200" kern="1200" dirty="0" smtClean="0">
                <a:solidFill>
                  <a:schemeClr val="tx1"/>
                </a:solidFill>
                <a:effectLst/>
                <a:latin typeface="+mn-lt"/>
                <a:ea typeface="+mn-ea"/>
                <a:cs typeface="+mn-cs"/>
              </a:rPr>
              <a:t>,</a:t>
            </a:r>
            <a:r>
              <a:rPr lang="en-US" altLang="zh-CN" sz="1200" i="1" kern="1200" dirty="0" err="1" smtClean="0">
                <a:solidFill>
                  <a:schemeClr val="tx1"/>
                </a:solidFill>
                <a:effectLst/>
                <a:latin typeface="+mn-lt"/>
                <a:ea typeface="+mn-ea"/>
                <a:cs typeface="+mn-cs"/>
              </a:rPr>
              <a:t>L</a:t>
            </a:r>
            <a:r>
              <a:rPr lang="en-US" altLang="zh-CN" sz="1200" kern="1200" dirty="0" err="1" smtClean="0">
                <a:solidFill>
                  <a:schemeClr val="tx1"/>
                </a:solidFill>
                <a:effectLst/>
                <a:latin typeface="+mn-lt"/>
                <a:ea typeface="+mn-ea"/>
                <a:cs typeface="+mn-cs"/>
              </a:rPr>
              <a:t>p</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池化等价于最大池化。</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smtClean="0">
                <a:solidFill>
                  <a:schemeClr val="tx1"/>
                </a:solidFill>
                <a:effectLst/>
                <a:latin typeface="+mn-lt"/>
                <a:ea typeface="+mn-ea"/>
                <a:cs typeface="+mn-cs"/>
              </a:rPr>
              <a:t>Yu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[34] </a:t>
            </a:r>
            <a:r>
              <a:rPr lang="zh-CN" altLang="en-US" sz="1200" kern="1200" dirty="0" smtClean="0">
                <a:solidFill>
                  <a:schemeClr val="tx1"/>
                </a:solidFill>
                <a:effectLst/>
                <a:latin typeface="+mn-lt"/>
                <a:ea typeface="+mn-ea"/>
                <a:cs typeface="+mn-cs"/>
              </a:rPr>
              <a:t>提出混合池化</a:t>
            </a:r>
            <a:r>
              <a:rPr lang="en-US" altLang="zh-CN" sz="1200" kern="1200" dirty="0" smtClean="0">
                <a:solidFill>
                  <a:schemeClr val="tx1"/>
                </a:solidFill>
                <a:effectLst/>
                <a:latin typeface="+mn-lt"/>
                <a:ea typeface="+mn-ea"/>
                <a:cs typeface="+mn-cs"/>
              </a:rPr>
              <a:t>(Mixed Pooling)</a:t>
            </a:r>
            <a:r>
              <a:rPr lang="zh-CN" altLang="en-US" sz="1200" kern="1200" dirty="0" smtClean="0">
                <a:solidFill>
                  <a:schemeClr val="tx1"/>
                </a:solidFill>
                <a:effectLst/>
                <a:latin typeface="+mn-lt"/>
                <a:ea typeface="+mn-ea"/>
                <a:cs typeface="+mn-cs"/>
              </a:rPr>
              <a:t>巧 妙地将平均池化与最大池化进行结合</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混合池化的输出响应是均值池化和最大池 化的随机加权平均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随机的方式使得混合池化可以更有效地避免过拟合问题。</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类似的</a:t>
            </a:r>
            <a:r>
              <a:rPr lang="en-US" altLang="zh-CN" sz="1200" kern="1200" dirty="0" smtClean="0">
                <a:solidFill>
                  <a:schemeClr val="tx1"/>
                </a:solidFill>
                <a:effectLst/>
                <a:latin typeface="+mn-lt"/>
                <a:ea typeface="+mn-ea"/>
                <a:cs typeface="+mn-cs"/>
              </a:rPr>
              <a:t>,Lee </a:t>
            </a:r>
            <a:r>
              <a:rPr lang="zh-CN" altLang="en-US" sz="1200" kern="1200" dirty="0" smtClean="0">
                <a:solidFill>
                  <a:schemeClr val="tx1"/>
                </a:solidFill>
                <a:effectLst/>
                <a:latin typeface="+mn-lt"/>
                <a:ea typeface="+mn-ea"/>
                <a:cs typeface="+mn-cs"/>
              </a:rPr>
              <a:t>等 人</a:t>
            </a:r>
            <a:r>
              <a:rPr lang="en-US" altLang="zh-CN" sz="1200" kern="1200" dirty="0" smtClean="0">
                <a:solidFill>
                  <a:schemeClr val="tx1"/>
                </a:solidFill>
                <a:effectLst/>
                <a:latin typeface="+mn-lt"/>
                <a:ea typeface="+mn-ea"/>
                <a:cs typeface="+mn-cs"/>
              </a:rPr>
              <a:t>[84] </a:t>
            </a:r>
            <a:r>
              <a:rPr lang="zh-CN" altLang="en-US" sz="1200" kern="1200" dirty="0" smtClean="0">
                <a:solidFill>
                  <a:schemeClr val="tx1"/>
                </a:solidFill>
                <a:effectLst/>
                <a:latin typeface="+mn-lt"/>
                <a:ea typeface="+mn-ea"/>
                <a:cs typeface="+mn-cs"/>
              </a:rPr>
              <a:t>提出了混合</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门式最大均值池化</a:t>
            </a:r>
            <a:r>
              <a:rPr lang="en-US" altLang="zh-CN" sz="1200" kern="1200" dirty="0" smtClean="0">
                <a:solidFill>
                  <a:schemeClr val="tx1"/>
                </a:solidFill>
                <a:effectLst/>
                <a:latin typeface="+mn-lt"/>
                <a:ea typeface="+mn-ea"/>
                <a:cs typeface="+mn-cs"/>
              </a:rPr>
              <a:t>(Mixed/Gate Max-Average Pooling),</a:t>
            </a:r>
            <a:r>
              <a:rPr lang="zh-CN" altLang="en-US" sz="1200" kern="1200" dirty="0" smtClean="0">
                <a:solidFill>
                  <a:schemeClr val="tx1"/>
                </a:solidFill>
                <a:effectLst/>
                <a:latin typeface="+mn-lt"/>
                <a:ea typeface="+mn-ea"/>
                <a:cs typeface="+mn-cs"/>
              </a:rPr>
              <a:t>将混合池 化中的随机参数变成一个可学习的参数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通过对池化函数的优化来提高池化的特 征表达能力。</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 受 </a:t>
            </a:r>
            <a:r>
              <a:rPr lang="en-US" altLang="zh-CN" sz="1200" kern="1200" dirty="0" smtClean="0">
                <a:solidFill>
                  <a:schemeClr val="tx1"/>
                </a:solidFill>
                <a:effectLst/>
                <a:latin typeface="+mn-lt"/>
                <a:ea typeface="+mn-ea"/>
                <a:cs typeface="+mn-cs"/>
              </a:rPr>
              <a:t>Dropout </a:t>
            </a:r>
            <a:r>
              <a:rPr lang="zh-CN" altLang="en-US" sz="1200" kern="1200" dirty="0" smtClean="0">
                <a:solidFill>
                  <a:schemeClr val="tx1"/>
                </a:solidFill>
                <a:effectLst/>
                <a:latin typeface="+mn-lt"/>
                <a:ea typeface="+mn-ea"/>
                <a:cs typeface="+mn-cs"/>
              </a:rPr>
              <a:t>启发 </a:t>
            </a:r>
            <a:r>
              <a:rPr lang="en-US" altLang="zh-CN" sz="1200" kern="1200" dirty="0" err="1" smtClean="0">
                <a:solidFill>
                  <a:schemeClr val="tx1"/>
                </a:solidFill>
                <a:effectLst/>
                <a:latin typeface="+mn-lt"/>
                <a:ea typeface="+mn-ea"/>
                <a:cs typeface="+mn-cs"/>
              </a:rPr>
              <a:t>Zeiler</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和 </a:t>
            </a:r>
            <a:r>
              <a:rPr lang="en-US" altLang="zh-CN" sz="1200" kern="1200" dirty="0" smtClean="0">
                <a:solidFill>
                  <a:schemeClr val="tx1"/>
                </a:solidFill>
                <a:effectLst/>
                <a:latin typeface="+mn-lt"/>
                <a:ea typeface="+mn-ea"/>
                <a:cs typeface="+mn-cs"/>
              </a:rPr>
              <a:t>Fergus[35] </a:t>
            </a:r>
            <a:r>
              <a:rPr lang="zh-CN" altLang="en-US" sz="1200" kern="1200" dirty="0" smtClean="0">
                <a:solidFill>
                  <a:schemeClr val="tx1"/>
                </a:solidFill>
                <a:effectLst/>
                <a:latin typeface="+mn-lt"/>
                <a:ea typeface="+mn-ea"/>
                <a:cs typeface="+mn-cs"/>
              </a:rPr>
              <a:t>提出了随机池化</a:t>
            </a:r>
            <a:r>
              <a:rPr lang="en-US" altLang="zh-CN" sz="1200" kern="1200" dirty="0" smtClean="0">
                <a:solidFill>
                  <a:schemeClr val="tx1"/>
                </a:solidFill>
                <a:effectLst/>
                <a:latin typeface="+mn-lt"/>
                <a:ea typeface="+mn-ea"/>
                <a:cs typeface="+mn-cs"/>
              </a:rPr>
              <a:t>(Stochastic Pooling)</a:t>
            </a:r>
            <a:r>
              <a:rPr lang="zh-CN" altLang="en-US" sz="1200" kern="1200" dirty="0" smtClean="0">
                <a:solidFill>
                  <a:schemeClr val="tx1"/>
                </a:solidFill>
                <a:effectLst/>
                <a:latin typeface="+mn-lt"/>
                <a:ea typeface="+mn-ea"/>
                <a:cs typeface="+mn-cs"/>
              </a:rPr>
              <a:t>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根据多 项式分布在池化区域随机地选取激活值</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随机池化也可以有效地避免过拟合问题。</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smtClean="0">
                <a:solidFill>
                  <a:schemeClr val="tx1"/>
                </a:solidFill>
                <a:effectLst/>
                <a:latin typeface="+mn-lt"/>
                <a:ea typeface="+mn-ea"/>
                <a:cs typeface="+mn-cs"/>
              </a:rPr>
              <a:t>He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[37] </a:t>
            </a:r>
            <a:r>
              <a:rPr lang="zh-CN" altLang="en-US" sz="1200" kern="1200" dirty="0" smtClean="0">
                <a:solidFill>
                  <a:schemeClr val="tx1"/>
                </a:solidFill>
                <a:effectLst/>
                <a:latin typeface="+mn-lt"/>
                <a:ea typeface="+mn-ea"/>
                <a:cs typeface="+mn-cs"/>
              </a:rPr>
              <a:t>提出了金字塔池化</a:t>
            </a:r>
            <a:r>
              <a:rPr lang="en-US" altLang="zh-CN" sz="1200" kern="1200" dirty="0" smtClean="0">
                <a:solidFill>
                  <a:schemeClr val="tx1"/>
                </a:solidFill>
                <a:effectLst/>
                <a:latin typeface="+mn-lt"/>
                <a:ea typeface="+mn-ea"/>
                <a:cs typeface="+mn-cs"/>
              </a:rPr>
              <a:t>(Spatial Pyramid </a:t>
            </a:r>
            <a:r>
              <a:rPr lang="en-US" altLang="zh-CN" sz="1200" kern="1200" dirty="0" err="1" smtClean="0">
                <a:solidFill>
                  <a:schemeClr val="tx1"/>
                </a:solidFill>
                <a:effectLst/>
                <a:latin typeface="+mn-lt"/>
                <a:ea typeface="+mn-ea"/>
                <a:cs typeface="+mn-cs"/>
              </a:rPr>
              <a:t>Pooling,SPP</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用于提取多尺度的池化特征。与全局池化</a:t>
            </a:r>
            <a:r>
              <a:rPr lang="en-US" altLang="zh-CN" sz="1200" kern="1200" dirty="0" smtClean="0">
                <a:solidFill>
                  <a:schemeClr val="tx1"/>
                </a:solidFill>
                <a:effectLst/>
                <a:latin typeface="+mn-lt"/>
                <a:ea typeface="+mn-ea"/>
                <a:cs typeface="+mn-cs"/>
              </a:rPr>
              <a:t>[26] </a:t>
            </a:r>
            <a:r>
              <a:rPr lang="zh-CN" altLang="en-US" sz="1200" kern="1200" dirty="0" smtClean="0">
                <a:solidFill>
                  <a:schemeClr val="tx1"/>
                </a:solidFill>
                <a:effectLst/>
                <a:latin typeface="+mn-lt"/>
                <a:ea typeface="+mn-ea"/>
                <a:cs typeface="+mn-cs"/>
              </a:rPr>
              <a:t>类似</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金字塔池化可以提取固定长度 的特征</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可以直接处理不同尺度的输入图像。</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smtClean="0">
                <a:solidFill>
                  <a:schemeClr val="tx1"/>
                </a:solidFill>
                <a:effectLst/>
                <a:latin typeface="+mn-lt"/>
                <a:ea typeface="+mn-ea"/>
                <a:cs typeface="+mn-cs"/>
              </a:rPr>
              <a:t>Gong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[38] </a:t>
            </a:r>
            <a:r>
              <a:rPr lang="zh-CN" altLang="en-US" sz="1200" kern="1200" dirty="0" smtClean="0">
                <a:solidFill>
                  <a:schemeClr val="tx1"/>
                </a:solidFill>
                <a:effectLst/>
                <a:latin typeface="+mn-lt"/>
                <a:ea typeface="+mn-ea"/>
                <a:cs typeface="+mn-cs"/>
              </a:rPr>
              <a:t>提出了多尺度无序池 化</a:t>
            </a:r>
            <a:r>
              <a:rPr lang="en-US" altLang="zh-CN" sz="1200" kern="1200" dirty="0" smtClean="0">
                <a:solidFill>
                  <a:schemeClr val="tx1"/>
                </a:solidFill>
                <a:effectLst/>
                <a:latin typeface="+mn-lt"/>
                <a:ea typeface="+mn-ea"/>
                <a:cs typeface="+mn-cs"/>
              </a:rPr>
              <a:t>(Multi-scale </a:t>
            </a:r>
            <a:r>
              <a:rPr lang="en-US" altLang="zh-CN" sz="1200" kern="1200" dirty="0" err="1" smtClean="0">
                <a:solidFill>
                  <a:schemeClr val="tx1"/>
                </a:solidFill>
                <a:effectLst/>
                <a:latin typeface="+mn-lt"/>
                <a:ea typeface="+mn-ea"/>
                <a:cs typeface="+mn-cs"/>
              </a:rPr>
              <a:t>Orderless</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Pooling,MOP</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来增强特征的不变形。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err="1" smtClean="0">
                <a:solidFill>
                  <a:schemeClr val="tx1"/>
                </a:solidFill>
                <a:effectLst/>
                <a:latin typeface="+mn-lt"/>
                <a:ea typeface="+mn-ea"/>
                <a:cs typeface="+mn-cs"/>
              </a:rPr>
              <a:t>Rippel</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[36] </a:t>
            </a:r>
            <a:r>
              <a:rPr lang="zh-CN" altLang="en-US" sz="1200" kern="1200" dirty="0" smtClean="0">
                <a:solidFill>
                  <a:schemeClr val="tx1"/>
                </a:solidFill>
                <a:effectLst/>
                <a:latin typeface="+mn-lt"/>
                <a:ea typeface="+mn-ea"/>
                <a:cs typeface="+mn-cs"/>
              </a:rPr>
              <a:t>提出光谱池化</a:t>
            </a:r>
            <a:r>
              <a:rPr lang="en-US" altLang="zh-CN" sz="1200" kern="1200" dirty="0" smtClean="0">
                <a:solidFill>
                  <a:schemeClr val="tx1"/>
                </a:solidFill>
                <a:effectLst/>
                <a:latin typeface="+mn-lt"/>
                <a:ea typeface="+mn-ea"/>
                <a:cs typeface="+mn-cs"/>
              </a:rPr>
              <a:t>(Spectral Pooling)</a:t>
            </a:r>
            <a:r>
              <a:rPr lang="zh-CN" altLang="en-US" sz="1200" kern="1200" dirty="0" smtClean="0">
                <a:solidFill>
                  <a:schemeClr val="tx1"/>
                </a:solidFill>
                <a:effectLst/>
                <a:latin typeface="+mn-lt"/>
                <a:ea typeface="+mn-ea"/>
                <a:cs typeface="+mn-cs"/>
              </a:rPr>
              <a:t>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将卷积操作从时域转换到 频域。与最大池化相比</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具有线性低通滤波的光谱池化可以有效地减少池化过程 中特征的信息损失。</a:t>
            </a: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36</a:t>
            </a:fld>
            <a:endParaRPr lang="zh-CN" altLang="en-US"/>
          </a:p>
        </p:txBody>
      </p:sp>
    </p:spTree>
    <p:extLst>
      <p:ext uri="{BB962C8B-B14F-4D97-AF65-F5344CB8AC3E}">
        <p14:creationId xmlns:p14="http://schemas.microsoft.com/office/powerpoint/2010/main" val="16952478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kern="1200" dirty="0" smtClean="0">
                <a:solidFill>
                  <a:schemeClr val="tx1"/>
                </a:solidFill>
                <a:effectLst/>
                <a:latin typeface="+mn-lt"/>
                <a:ea typeface="+mn-ea"/>
                <a:cs typeface="+mn-cs"/>
              </a:rPr>
              <a:t>对于网络深度的选择</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我们在 </a:t>
            </a:r>
            <a:r>
              <a:rPr lang="en-US" altLang="zh-CN" sz="1200" kern="1200" dirty="0" smtClean="0">
                <a:solidFill>
                  <a:schemeClr val="tx1"/>
                </a:solidFill>
                <a:effectLst/>
                <a:latin typeface="+mn-lt"/>
                <a:ea typeface="+mn-ea"/>
                <a:cs typeface="+mn-cs"/>
              </a:rPr>
              <a:t>CIFAR-10 </a:t>
            </a:r>
            <a:r>
              <a:rPr lang="zh-CN" altLang="en-US" sz="1200" kern="1200" dirty="0" smtClean="0">
                <a:solidFill>
                  <a:schemeClr val="tx1"/>
                </a:solidFill>
                <a:effectLst/>
                <a:latin typeface="+mn-lt"/>
                <a:ea typeface="+mn-ea"/>
                <a:cs typeface="+mn-cs"/>
              </a:rPr>
              <a:t>上进行了一组实验</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实验结果如表 所示。随网络深度的持续增加，测试误差会不断减小，最后震荡。</a:t>
            </a:r>
          </a:p>
          <a:p>
            <a:pPr marL="228600" indent="-228600">
              <a:buAutoNum type="arabicPeriod"/>
            </a:pPr>
            <a:r>
              <a:rPr lang="zh-CN" altLang="en-US" sz="1200" kern="1200" dirty="0" smtClean="0">
                <a:solidFill>
                  <a:schemeClr val="tx1"/>
                </a:solidFill>
                <a:effectLst/>
                <a:latin typeface="+mn-lt"/>
                <a:ea typeface="+mn-ea"/>
                <a:cs typeface="+mn-cs"/>
              </a:rPr>
              <a:t>如果不算全连接层</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本章采用的 </a:t>
            </a:r>
            <a:r>
              <a:rPr lang="en-US" altLang="zh-CN" sz="1200" kern="1200" dirty="0" err="1" smtClean="0">
                <a:solidFill>
                  <a:schemeClr val="tx1"/>
                </a:solidFill>
                <a:effectLst/>
                <a:latin typeface="+mn-lt"/>
                <a:ea typeface="+mn-ea"/>
                <a:cs typeface="+mn-cs"/>
              </a:rPr>
              <a:t>SAPNet</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如表 </a:t>
            </a:r>
            <a:r>
              <a:rPr lang="en-US" altLang="zh-CN" sz="1200" kern="1200" dirty="0" smtClean="0">
                <a:solidFill>
                  <a:schemeClr val="tx1"/>
                </a:solidFill>
                <a:effectLst/>
                <a:latin typeface="+mn-lt"/>
                <a:ea typeface="+mn-ea"/>
                <a:cs typeface="+mn-cs"/>
              </a:rPr>
              <a:t>3.1</a:t>
            </a:r>
            <a:r>
              <a:rPr lang="zh-CN" altLang="en-US" sz="1200" kern="1200" dirty="0" smtClean="0">
                <a:solidFill>
                  <a:schemeClr val="tx1"/>
                </a:solidFill>
                <a:effectLst/>
                <a:latin typeface="+mn-lt"/>
                <a:ea typeface="+mn-ea"/>
                <a:cs typeface="+mn-cs"/>
              </a:rPr>
              <a:t>所示</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网络深度为八。深 度为八的网络并不是表 </a:t>
            </a:r>
            <a:r>
              <a:rPr lang="en-US" altLang="zh-CN" sz="1200" kern="1200" dirty="0" smtClean="0">
                <a:solidFill>
                  <a:schemeClr val="tx1"/>
                </a:solidFill>
                <a:effectLst/>
                <a:latin typeface="+mn-lt"/>
                <a:ea typeface="+mn-ea"/>
                <a:cs typeface="+mn-cs"/>
              </a:rPr>
              <a:t>3.2 </a:t>
            </a:r>
            <a:r>
              <a:rPr lang="zh-CN" altLang="en-US" sz="1200" kern="1200" dirty="0" smtClean="0">
                <a:solidFill>
                  <a:schemeClr val="tx1"/>
                </a:solidFill>
                <a:effectLst/>
                <a:latin typeface="+mn-lt"/>
                <a:ea typeface="+mn-ea"/>
                <a:cs typeface="+mn-cs"/>
              </a:rPr>
              <a:t>中错误率最低的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但是综合考虑网络的识别率、计算量 和参数数量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可以看出具有 </a:t>
            </a:r>
            <a:r>
              <a:rPr lang="en-US" altLang="zh-CN" sz="1200" kern="1200" dirty="0" smtClean="0">
                <a:solidFill>
                  <a:schemeClr val="tx1"/>
                </a:solidFill>
                <a:effectLst/>
                <a:latin typeface="+mn-lt"/>
                <a:ea typeface="+mn-ea"/>
                <a:cs typeface="+mn-cs"/>
              </a:rPr>
              <a:t>8-11 </a:t>
            </a:r>
            <a:r>
              <a:rPr lang="zh-CN" altLang="en-US" sz="1200" kern="1200" dirty="0" smtClean="0">
                <a:solidFill>
                  <a:schemeClr val="tx1"/>
                </a:solidFill>
                <a:effectLst/>
                <a:latin typeface="+mn-lt"/>
                <a:ea typeface="+mn-ea"/>
                <a:cs typeface="+mn-cs"/>
              </a:rPr>
              <a:t>层卷积的网络模型都是一个合适的选择</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而八层 网络具有最少的计算规模和参数数量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因此本章的大部分实验都是基于八层卷积 网络模型展开的</a:t>
            </a:r>
          </a:p>
          <a:p>
            <a:pPr marL="228600" indent="-228600">
              <a:buAutoNum type="arabicPeriod"/>
            </a:pPr>
            <a:r>
              <a:rPr lang="zh-CN" altLang="en-US" sz="1200" kern="1200" dirty="0" smtClean="0">
                <a:solidFill>
                  <a:schemeClr val="tx1"/>
                </a:solidFill>
                <a:effectLst/>
                <a:latin typeface="+mn-lt"/>
                <a:ea typeface="+mn-ea"/>
                <a:cs typeface="+mn-cs"/>
              </a:rPr>
              <a:t>从表 </a:t>
            </a:r>
            <a:r>
              <a:rPr lang="en-US" altLang="zh-CN" sz="1200" kern="1200" dirty="0" smtClean="0">
                <a:solidFill>
                  <a:schemeClr val="tx1"/>
                </a:solidFill>
                <a:effectLst/>
                <a:latin typeface="+mn-lt"/>
                <a:ea typeface="+mn-ea"/>
                <a:cs typeface="+mn-cs"/>
              </a:rPr>
              <a:t>3.2 </a:t>
            </a:r>
            <a:r>
              <a:rPr lang="zh-CN" altLang="en-US" sz="1200" kern="1200" dirty="0" smtClean="0">
                <a:solidFill>
                  <a:schemeClr val="tx1"/>
                </a:solidFill>
                <a:effectLst/>
                <a:latin typeface="+mn-lt"/>
                <a:ea typeface="+mn-ea"/>
                <a:cs typeface="+mn-cs"/>
              </a:rPr>
              <a:t>我们还可以看出</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网络深度的选择与网络的感受野存在 一定的关系。随着网络深度的增加</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网络的感受野也逐渐增大</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当网络的感受野增 大到输入图片的 </a:t>
            </a:r>
            <a:r>
              <a:rPr lang="en-US" altLang="zh-CN" sz="1200" kern="1200" dirty="0" smtClean="0">
                <a:solidFill>
                  <a:schemeClr val="tx1"/>
                </a:solidFill>
                <a:effectLst/>
                <a:latin typeface="+mn-lt"/>
                <a:ea typeface="+mn-ea"/>
                <a:cs typeface="+mn-cs"/>
              </a:rPr>
              <a:t>1.5-2.0 </a:t>
            </a:r>
            <a:r>
              <a:rPr lang="zh-CN" altLang="en-US" sz="1200" kern="1200" dirty="0" smtClean="0">
                <a:solidFill>
                  <a:schemeClr val="tx1"/>
                </a:solidFill>
                <a:effectLst/>
                <a:latin typeface="+mn-lt"/>
                <a:ea typeface="+mn-ea"/>
                <a:cs typeface="+mn-cs"/>
              </a:rPr>
              <a:t>倍的时候</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网络的识别能力达到峰值。</a:t>
            </a:r>
            <a:r>
              <a:rPr lang="en-US" altLang="zh-CN" sz="1200" kern="1200" dirty="0" smtClean="0">
                <a:solidFill>
                  <a:schemeClr val="tx1"/>
                </a:solidFill>
                <a:effectLst/>
                <a:latin typeface="+mn-lt"/>
                <a:ea typeface="+mn-ea"/>
                <a:cs typeface="+mn-cs"/>
              </a:rPr>
              <a:t>VGG</a:t>
            </a:r>
            <a:r>
              <a:rPr lang="zh-CN" altLang="en-US" sz="1200" kern="1200" dirty="0" smtClean="0">
                <a:solidFill>
                  <a:schemeClr val="tx1"/>
                </a:solidFill>
                <a:effectLst/>
                <a:latin typeface="+mn-lt"/>
                <a:ea typeface="+mn-ea"/>
                <a:cs typeface="+mn-cs"/>
              </a:rPr>
              <a:t>网络的感受野在是</a:t>
            </a:r>
            <a:r>
              <a:rPr lang="en-US" altLang="zh-CN" sz="1200" kern="1200" dirty="0" smtClean="0">
                <a:solidFill>
                  <a:schemeClr val="tx1"/>
                </a:solidFill>
                <a:effectLst/>
                <a:latin typeface="+mn-lt"/>
                <a:ea typeface="+mn-ea"/>
                <a:cs typeface="+mn-cs"/>
              </a:rPr>
              <a:t>384</a:t>
            </a:r>
            <a:r>
              <a:rPr lang="zh-CN" altLang="en-US" sz="1200" kern="1200" dirty="0" smtClean="0">
                <a:solidFill>
                  <a:schemeClr val="tx1"/>
                </a:solidFill>
                <a:effectLst/>
                <a:latin typeface="+mn-lt"/>
                <a:ea typeface="+mn-ea"/>
                <a:cs typeface="+mn-cs"/>
              </a:rPr>
              <a:t>，相对于输入</a:t>
            </a:r>
            <a:r>
              <a:rPr lang="en-US" altLang="zh-CN" sz="1200" kern="1200" dirty="0" smtClean="0">
                <a:solidFill>
                  <a:schemeClr val="tx1"/>
                </a:solidFill>
                <a:effectLst/>
                <a:latin typeface="+mn-lt"/>
                <a:ea typeface="+mn-ea"/>
                <a:cs typeface="+mn-cs"/>
              </a:rPr>
              <a:t>224</a:t>
            </a:r>
            <a:r>
              <a:rPr lang="zh-CN" altLang="en-US" sz="1200" kern="1200" dirty="0" smtClean="0">
                <a:solidFill>
                  <a:schemeClr val="tx1"/>
                </a:solidFill>
                <a:effectLst/>
                <a:latin typeface="+mn-lt"/>
                <a:ea typeface="+mn-ea"/>
                <a:cs typeface="+mn-cs"/>
              </a:rPr>
              <a:t>，正好也在这个范围。</a:t>
            </a: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37</a:t>
            </a:fld>
            <a:endParaRPr lang="zh-CN" altLang="en-US"/>
          </a:p>
        </p:txBody>
      </p:sp>
    </p:spTree>
    <p:extLst>
      <p:ext uri="{BB962C8B-B14F-4D97-AF65-F5344CB8AC3E}">
        <p14:creationId xmlns:p14="http://schemas.microsoft.com/office/powerpoint/2010/main" val="21138212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本节中</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我们设计了一个通用的 </a:t>
            </a:r>
            <a:r>
              <a:rPr lang="en-US" altLang="zh-CN" sz="1200" kern="1200" dirty="0" smtClean="0">
                <a:solidFill>
                  <a:schemeClr val="tx1"/>
                </a:solidFill>
                <a:effectLst/>
                <a:latin typeface="+mn-lt"/>
                <a:ea typeface="+mn-ea"/>
                <a:cs typeface="+mn-cs"/>
              </a:rPr>
              <a:t>T </a:t>
            </a:r>
            <a:r>
              <a:rPr lang="zh-CN" altLang="en-US" sz="1200" kern="1200" dirty="0" smtClean="0">
                <a:solidFill>
                  <a:schemeClr val="tx1"/>
                </a:solidFill>
                <a:effectLst/>
                <a:latin typeface="+mn-lt"/>
                <a:ea typeface="+mn-ea"/>
                <a:cs typeface="+mn-cs"/>
              </a:rPr>
              <a:t>形卷积网络结构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如图 </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所示。我 们用长条状的立方体表示卷积层</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立方体的长度代表卷积核的个数。白色的是卷积层， 灰色的是池化层。不同于 </a:t>
            </a:r>
            <a:r>
              <a:rPr lang="en-US" altLang="zh-CN" sz="1200" kern="1200" dirty="0" smtClean="0">
                <a:solidFill>
                  <a:schemeClr val="tx1"/>
                </a:solidFill>
                <a:effectLst/>
                <a:latin typeface="+mn-lt"/>
                <a:ea typeface="+mn-ea"/>
                <a:cs typeface="+mn-cs"/>
              </a:rPr>
              <a:t>VGG </a:t>
            </a:r>
            <a:r>
              <a:rPr lang="zh-CN" altLang="en-US" sz="1200" kern="1200" dirty="0" smtClean="0">
                <a:solidFill>
                  <a:schemeClr val="tx1"/>
                </a:solidFill>
                <a:effectLst/>
                <a:latin typeface="+mn-lt"/>
                <a:ea typeface="+mn-ea"/>
                <a:cs typeface="+mn-cs"/>
              </a:rPr>
              <a:t>结构在同一个阶段采用相同的卷积核数量进行分层的特征提取</a:t>
            </a:r>
            <a:r>
              <a:rPr lang="en-US" altLang="zh-CN" sz="1200" kern="1200" dirty="0" smtClean="0">
                <a:solidFill>
                  <a:schemeClr val="tx1"/>
                </a:solidFill>
                <a:effectLst/>
                <a:latin typeface="+mn-lt"/>
                <a:ea typeface="+mn-ea"/>
                <a:cs typeface="+mn-cs"/>
              </a:rPr>
              <a:t>,T </a:t>
            </a:r>
            <a:r>
              <a:rPr lang="zh-CN" altLang="en-US" sz="1200" kern="1200" dirty="0" smtClean="0">
                <a:solidFill>
                  <a:schemeClr val="tx1"/>
                </a:solidFill>
                <a:effectLst/>
                <a:latin typeface="+mn-lt"/>
                <a:ea typeface="+mn-ea"/>
                <a:cs typeface="+mn-cs"/>
              </a:rPr>
              <a:t>形结构中与池 化层相连的卷积层卷积核个数会翻倍</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此结构看起来像一个 </a:t>
            </a:r>
            <a:r>
              <a:rPr lang="en-US" altLang="zh-CN" sz="1200" kern="1200" dirty="0" smtClean="0">
                <a:solidFill>
                  <a:schemeClr val="tx1"/>
                </a:solidFill>
                <a:effectLst/>
                <a:latin typeface="+mn-lt"/>
                <a:ea typeface="+mn-ea"/>
                <a:cs typeface="+mn-cs"/>
              </a:rPr>
              <a:t>T </a:t>
            </a:r>
            <a:r>
              <a:rPr lang="zh-CN" altLang="en-US" sz="1200" kern="1200" dirty="0" smtClean="0">
                <a:solidFill>
                  <a:schemeClr val="tx1"/>
                </a:solidFill>
                <a:effectLst/>
                <a:latin typeface="+mn-lt"/>
                <a:ea typeface="+mn-ea"/>
                <a:cs typeface="+mn-cs"/>
              </a:rPr>
              <a:t>型的倒金字塔</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 们称之为 </a:t>
            </a:r>
            <a:r>
              <a:rPr lang="en-US" altLang="zh-CN" sz="1200" kern="1200" dirty="0" smtClean="0">
                <a:solidFill>
                  <a:schemeClr val="tx1"/>
                </a:solidFill>
                <a:effectLst/>
                <a:latin typeface="+mn-lt"/>
                <a:ea typeface="+mn-ea"/>
                <a:cs typeface="+mn-cs"/>
              </a:rPr>
              <a:t>T </a:t>
            </a:r>
            <a:r>
              <a:rPr lang="zh-CN" altLang="en-US" sz="1200" kern="1200" dirty="0" smtClean="0">
                <a:solidFill>
                  <a:schemeClr val="tx1"/>
                </a:solidFill>
                <a:effectLst/>
                <a:latin typeface="+mn-lt"/>
                <a:ea typeface="+mn-ea"/>
                <a:cs typeface="+mn-cs"/>
              </a:rPr>
              <a:t>型网络结构。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我们采用本节提出的随机区域池化和 </a:t>
            </a:r>
            <a:r>
              <a:rPr lang="en-US" altLang="zh-CN" sz="1200" kern="1200" dirty="0" smtClean="0">
                <a:solidFill>
                  <a:schemeClr val="tx1"/>
                </a:solidFill>
                <a:effectLst/>
                <a:latin typeface="+mn-lt"/>
                <a:ea typeface="+mn-ea"/>
                <a:cs typeface="+mn-cs"/>
              </a:rPr>
              <a:t>T </a:t>
            </a:r>
            <a:r>
              <a:rPr lang="zh-CN" altLang="en-US" sz="1200" kern="1200" dirty="0" smtClean="0">
                <a:solidFill>
                  <a:schemeClr val="tx1"/>
                </a:solidFill>
                <a:effectLst/>
                <a:latin typeface="+mn-lt"/>
                <a:ea typeface="+mn-ea"/>
                <a:cs typeface="+mn-cs"/>
              </a:rPr>
              <a:t>形网络结构组成了 </a:t>
            </a:r>
            <a:r>
              <a:rPr lang="en-US" altLang="zh-CN" sz="1200" kern="1200" dirty="0" err="1" smtClean="0">
                <a:solidFill>
                  <a:schemeClr val="tx1"/>
                </a:solidFill>
                <a:effectLst/>
                <a:latin typeface="+mn-lt"/>
                <a:ea typeface="+mn-ea"/>
                <a:cs typeface="+mn-cs"/>
              </a:rPr>
              <a:t>SAPNet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网络用于图像识别任务</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该网络主要由两个随机区域池化与三个 </a:t>
            </a:r>
            <a:r>
              <a:rPr lang="en-US" altLang="zh-CN" sz="1200" kern="1200" dirty="0" smtClean="0">
                <a:solidFill>
                  <a:schemeClr val="tx1"/>
                </a:solidFill>
                <a:effectLst/>
                <a:latin typeface="+mn-lt"/>
                <a:ea typeface="+mn-ea"/>
                <a:cs typeface="+mn-cs"/>
              </a:rPr>
              <a:t>T </a:t>
            </a:r>
            <a:r>
              <a:rPr lang="zh-CN" altLang="en-US" sz="1200" kern="1200" dirty="0" smtClean="0">
                <a:solidFill>
                  <a:schemeClr val="tx1"/>
                </a:solidFill>
                <a:effectLst/>
                <a:latin typeface="+mn-lt"/>
                <a:ea typeface="+mn-ea"/>
                <a:cs typeface="+mn-cs"/>
              </a:rPr>
              <a:t>型网络结构搭建而成。 一共设计了</a:t>
            </a:r>
            <a:r>
              <a:rPr lang="en-US" altLang="zh-CN" sz="1200" kern="1200" dirty="0" smtClean="0">
                <a:solidFill>
                  <a:schemeClr val="tx1"/>
                </a:solidFill>
                <a:effectLst/>
                <a:latin typeface="+mn-lt"/>
                <a:ea typeface="+mn-ea"/>
                <a:cs typeface="+mn-cs"/>
              </a:rPr>
              <a:t>4</a:t>
            </a:r>
            <a:r>
              <a:rPr lang="zh-CN" altLang="en-US" sz="1200" kern="1200" dirty="0" smtClean="0">
                <a:solidFill>
                  <a:schemeClr val="tx1"/>
                </a:solidFill>
                <a:effectLst/>
                <a:latin typeface="+mn-lt"/>
                <a:ea typeface="+mn-ea"/>
                <a:cs typeface="+mn-cs"/>
              </a:rPr>
              <a:t>个网络，分别具有不同的参数规模和计算量</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SAPNet</a:t>
            </a:r>
            <a:r>
              <a:rPr lang="en-US" altLang="zh-CN" sz="1200" kern="1200" dirty="0" smtClean="0">
                <a:solidFill>
                  <a:schemeClr val="tx1"/>
                </a:solidFill>
                <a:effectLst/>
                <a:latin typeface="+mn-lt"/>
                <a:ea typeface="+mn-ea"/>
                <a:cs typeface="+mn-cs"/>
              </a:rPr>
              <a:t>-</a:t>
            </a:r>
            <a:r>
              <a:rPr lang="en-US" altLang="zh-CN" sz="1200" i="1" kern="1200" dirty="0" smtClean="0">
                <a:solidFill>
                  <a:schemeClr val="tx1"/>
                </a:solidFill>
                <a:effectLst/>
                <a:latin typeface="+mn-lt"/>
                <a:ea typeface="+mn-ea"/>
                <a:cs typeface="+mn-cs"/>
              </a:rPr>
              <a:t>N </a:t>
            </a:r>
            <a:r>
              <a:rPr lang="zh-CN" altLang="en-US" sz="1200" kern="1200" dirty="0" smtClean="0">
                <a:solidFill>
                  <a:schemeClr val="tx1"/>
                </a:solidFill>
                <a:effectLst/>
                <a:latin typeface="+mn-lt"/>
                <a:ea typeface="+mn-ea"/>
                <a:cs typeface="+mn-cs"/>
              </a:rPr>
              <a:t>中的 </a:t>
            </a:r>
            <a:r>
              <a:rPr lang="en-US" altLang="zh-CN" sz="1200" i="1" kern="1200" dirty="0" smtClean="0">
                <a:solidFill>
                  <a:schemeClr val="tx1"/>
                </a:solidFill>
                <a:effectLst/>
                <a:latin typeface="+mn-lt"/>
                <a:ea typeface="+mn-ea"/>
                <a:cs typeface="+mn-cs"/>
              </a:rPr>
              <a:t>N </a:t>
            </a:r>
            <a:r>
              <a:rPr lang="zh-CN" altLang="en-US" sz="1200" kern="1200" dirty="0" smtClean="0">
                <a:solidFill>
                  <a:schemeClr val="tx1"/>
                </a:solidFill>
                <a:effectLst/>
                <a:latin typeface="+mn-lt"/>
                <a:ea typeface="+mn-ea"/>
                <a:cs typeface="+mn-cs"/>
              </a:rPr>
              <a:t>代表与输入图像直接相连的第一个卷积层卷积核的个数。 </a:t>
            </a:r>
            <a:endParaRPr lang="zh-CN" alt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38</a:t>
            </a:fld>
            <a:endParaRPr lang="zh-CN" altLang="en-US"/>
          </a:p>
        </p:txBody>
      </p:sp>
    </p:spTree>
    <p:extLst>
      <p:ext uri="{BB962C8B-B14F-4D97-AF65-F5344CB8AC3E}">
        <p14:creationId xmlns:p14="http://schemas.microsoft.com/office/powerpoint/2010/main" val="6101564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随机区域池化与其他池化方法的对比结果如左面的表</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所示。实验中</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我们采用了</a:t>
            </a:r>
            <a:r>
              <a:rPr lang="en-US" altLang="zh-CN" sz="1200" kern="1200" dirty="0" smtClean="0">
                <a:solidFill>
                  <a:schemeClr val="tx1"/>
                </a:solidFill>
                <a:effectLst/>
                <a:latin typeface="+mn-lt"/>
                <a:ea typeface="+mn-ea"/>
                <a:cs typeface="+mn-cs"/>
              </a:rPr>
              <a:t>SAPNet-32</a:t>
            </a:r>
            <a:r>
              <a:rPr lang="zh-CN" altLang="en-US" sz="1200" kern="1200" baseline="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的八层卷积网络结构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分别用最大池化、均值池化、随 机池化来替换 </a:t>
            </a:r>
            <a:r>
              <a:rPr lang="en-US" altLang="zh-CN" sz="1200" kern="1200" dirty="0" smtClean="0">
                <a:solidFill>
                  <a:schemeClr val="tx1"/>
                </a:solidFill>
                <a:effectLst/>
                <a:latin typeface="+mn-lt"/>
                <a:ea typeface="+mn-ea"/>
                <a:cs typeface="+mn-cs"/>
              </a:rPr>
              <a:t>SAPNet-32 </a:t>
            </a:r>
            <a:r>
              <a:rPr lang="zh-CN" altLang="en-US" sz="1200" kern="1200" dirty="0" smtClean="0">
                <a:solidFill>
                  <a:schemeClr val="tx1"/>
                </a:solidFill>
                <a:effectLst/>
                <a:latin typeface="+mn-lt"/>
                <a:ea typeface="+mn-ea"/>
                <a:cs typeface="+mn-cs"/>
              </a:rPr>
              <a:t>中的随机区域池化。</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在没有数据増广的情况下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表 </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中所有的实验都达到了一个极高的识别率。在相同的网络结构、参数规模和计算量 的基础上</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随机区域池化方法明显好于最大池化、均值池化和随机池化。由此可见</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相对于最大池化、均值池化和随机池化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随机区域池化可以有效 地增强网络的泛化能力</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提升网络的测试性能。</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为了更直观地理解随机区域池化对网络泛化能力的提升幅度</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我们进行了多组随机区域池化与最大池化的对比实验</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如表 </a:t>
            </a:r>
            <a:r>
              <a:rPr lang="en-US" altLang="zh-CN" sz="1200" kern="1200" dirty="0" smtClean="0">
                <a:solidFill>
                  <a:schemeClr val="tx1"/>
                </a:solidFill>
                <a:effectLst/>
                <a:latin typeface="+mn-lt"/>
                <a:ea typeface="+mn-ea"/>
                <a:cs typeface="+mn-cs"/>
              </a:rPr>
              <a:t>3.4 </a:t>
            </a:r>
            <a:r>
              <a:rPr lang="zh-CN" altLang="en-US" sz="1200" kern="1200" dirty="0" smtClean="0">
                <a:solidFill>
                  <a:schemeClr val="tx1"/>
                </a:solidFill>
                <a:effectLst/>
                <a:latin typeface="+mn-lt"/>
                <a:ea typeface="+mn-ea"/>
                <a:cs typeface="+mn-cs"/>
              </a:rPr>
              <a:t>所示。</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在具有相同网络结构、参 数规模和计算复杂度的情况下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随机区域池化均优于最大池化。</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并且一个有趣的 发现是</a:t>
            </a:r>
            <a:r>
              <a:rPr lang="en-US" altLang="zh-CN" sz="1200" kern="1200" dirty="0" smtClean="0">
                <a:solidFill>
                  <a:schemeClr val="tx1"/>
                </a:solidFill>
                <a:effectLst/>
                <a:latin typeface="+mn-lt"/>
                <a:ea typeface="+mn-ea"/>
                <a:cs typeface="+mn-cs"/>
              </a:rPr>
              <a:t>,SAPNet-32(</a:t>
            </a:r>
            <a:r>
              <a:rPr lang="zh-CN" altLang="en-US" sz="1200" kern="1200" dirty="0" smtClean="0">
                <a:solidFill>
                  <a:schemeClr val="tx1"/>
                </a:solidFill>
                <a:effectLst/>
                <a:latin typeface="+mn-lt"/>
                <a:ea typeface="+mn-ea"/>
                <a:cs typeface="+mn-cs"/>
              </a:rPr>
              <a:t>随机区域池化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的性能要好于比它的参数规模与计算量大一倍的 </a:t>
            </a:r>
            <a:r>
              <a:rPr lang="en-US" altLang="zh-CN" sz="1200" kern="1200" dirty="0" smtClean="0">
                <a:solidFill>
                  <a:schemeClr val="tx1"/>
                </a:solidFill>
                <a:effectLst/>
                <a:latin typeface="+mn-lt"/>
                <a:ea typeface="+mn-ea"/>
                <a:cs typeface="+mn-cs"/>
              </a:rPr>
              <a:t>SAPNet-48(</a:t>
            </a:r>
            <a:r>
              <a:rPr lang="zh-CN" altLang="en-US" sz="1200" kern="1200" dirty="0" smtClean="0">
                <a:solidFill>
                  <a:schemeClr val="tx1"/>
                </a:solidFill>
                <a:effectLst/>
                <a:latin typeface="+mn-lt"/>
                <a:ea typeface="+mn-ea"/>
                <a:cs typeface="+mn-cs"/>
              </a:rPr>
              <a:t>最大池化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SAPNet-48(</a:t>
            </a:r>
            <a:r>
              <a:rPr lang="zh-CN" altLang="en-US" sz="1200" kern="1200" dirty="0" smtClean="0">
                <a:solidFill>
                  <a:schemeClr val="tx1"/>
                </a:solidFill>
                <a:effectLst/>
                <a:latin typeface="+mn-lt"/>
                <a:ea typeface="+mn-ea"/>
                <a:cs typeface="+mn-cs"/>
              </a:rPr>
              <a:t>随机区域池化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的性能与比它的规模大 近一倍的 </a:t>
            </a:r>
            <a:r>
              <a:rPr lang="en-US" altLang="zh-CN" sz="1200" kern="1200" dirty="0" smtClean="0">
                <a:solidFill>
                  <a:schemeClr val="tx1"/>
                </a:solidFill>
                <a:effectLst/>
                <a:latin typeface="+mn-lt"/>
                <a:ea typeface="+mn-ea"/>
                <a:cs typeface="+mn-cs"/>
              </a:rPr>
              <a:t>SAPNet-64(</a:t>
            </a:r>
            <a:r>
              <a:rPr lang="zh-CN" altLang="en-US" sz="1200" kern="1200" dirty="0" smtClean="0">
                <a:solidFill>
                  <a:schemeClr val="tx1"/>
                </a:solidFill>
                <a:effectLst/>
                <a:latin typeface="+mn-lt"/>
                <a:ea typeface="+mn-ea"/>
                <a:cs typeface="+mn-cs"/>
              </a:rPr>
              <a:t>最大池化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基本持平。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采用随机区域池化的性能 提升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已经近似于为网络增加了接近一倍的额外参数与计算量所能达到的效果。 </a:t>
            </a:r>
            <a:endParaRPr lang="zh-CN" alt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39</a:t>
            </a:fld>
            <a:endParaRPr lang="zh-CN" altLang="en-US"/>
          </a:p>
        </p:txBody>
      </p:sp>
    </p:spTree>
    <p:extLst>
      <p:ext uri="{BB962C8B-B14F-4D97-AF65-F5344CB8AC3E}">
        <p14:creationId xmlns:p14="http://schemas.microsoft.com/office/powerpoint/2010/main" val="162353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kern="1200" dirty="0" smtClean="0">
                <a:solidFill>
                  <a:schemeClr val="tx1"/>
                </a:solidFill>
                <a:effectLst/>
                <a:latin typeface="+mn-lt"/>
                <a:ea typeface="+mn-ea"/>
                <a:cs typeface="+mn-cs"/>
              </a:rPr>
              <a:t>最后</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我们对比了 </a:t>
            </a:r>
            <a:r>
              <a:rPr lang="en-US" altLang="zh-CN" sz="1200" kern="1200" dirty="0" err="1" smtClean="0">
                <a:solidFill>
                  <a:schemeClr val="tx1"/>
                </a:solidFill>
                <a:effectLst/>
                <a:latin typeface="+mn-lt"/>
                <a:ea typeface="+mn-ea"/>
                <a:cs typeface="+mn-cs"/>
              </a:rPr>
              <a:t>SAPNet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与其他曾经在 </a:t>
            </a:r>
            <a:r>
              <a:rPr lang="en-US" altLang="zh-CN" sz="1200" kern="1200" dirty="0" smtClean="0">
                <a:solidFill>
                  <a:schemeClr val="tx1"/>
                </a:solidFill>
                <a:effectLst/>
                <a:latin typeface="+mn-lt"/>
                <a:ea typeface="+mn-ea"/>
                <a:cs typeface="+mn-cs"/>
              </a:rPr>
              <a:t>CIFAR-10 </a:t>
            </a:r>
            <a:r>
              <a:rPr lang="zh-CN" altLang="en-US" sz="1200" kern="1200" dirty="0" smtClean="0">
                <a:solidFill>
                  <a:schemeClr val="tx1"/>
                </a:solidFill>
                <a:effectLst/>
                <a:latin typeface="+mn-lt"/>
                <a:ea typeface="+mn-ea"/>
                <a:cs typeface="+mn-cs"/>
              </a:rPr>
              <a:t>上取得过优异成绩的公开模型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实验结果如表 所示。</a:t>
            </a:r>
          </a:p>
          <a:p>
            <a:pPr marL="228600" indent="-228600">
              <a:buAutoNum type="arabicPeriod"/>
            </a:pPr>
            <a:r>
              <a:rPr lang="zh-CN" altLang="en-US" sz="1200" kern="1200" dirty="0" smtClean="0">
                <a:solidFill>
                  <a:schemeClr val="tx1"/>
                </a:solidFill>
                <a:effectLst/>
                <a:latin typeface="+mn-lt"/>
                <a:ea typeface="+mn-ea"/>
                <a:cs typeface="+mn-cs"/>
              </a:rPr>
              <a:t>我们对三组具有不同参数规模的 </a:t>
            </a:r>
            <a:r>
              <a:rPr lang="en-US" altLang="zh-CN" sz="1200" kern="1200" dirty="0" err="1" smtClean="0">
                <a:solidFill>
                  <a:schemeClr val="tx1"/>
                </a:solidFill>
                <a:effectLst/>
                <a:latin typeface="+mn-lt"/>
                <a:ea typeface="+mn-ea"/>
                <a:cs typeface="+mn-cs"/>
              </a:rPr>
              <a:t>SAPNet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进行了测试</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在没有数据増广的情况下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三组模型的测试错误率均优于已有的模型。即使是参数 规模最小的 </a:t>
            </a:r>
            <a:r>
              <a:rPr lang="en-US" altLang="zh-CN" sz="1200" kern="1200" dirty="0" smtClean="0">
                <a:solidFill>
                  <a:schemeClr val="tx1"/>
                </a:solidFill>
                <a:effectLst/>
                <a:latin typeface="+mn-lt"/>
                <a:ea typeface="+mn-ea"/>
                <a:cs typeface="+mn-cs"/>
              </a:rPr>
              <a:t>SAPNet-32,</a:t>
            </a:r>
            <a:r>
              <a:rPr lang="zh-CN" altLang="en-US" sz="1200" kern="1200" dirty="0" smtClean="0">
                <a:solidFill>
                  <a:schemeClr val="tx1"/>
                </a:solidFill>
                <a:effectLst/>
                <a:latin typeface="+mn-lt"/>
                <a:ea typeface="+mn-ea"/>
                <a:cs typeface="+mn-cs"/>
              </a:rPr>
              <a:t>具有大约 </a:t>
            </a:r>
            <a:r>
              <a:rPr lang="en-US" altLang="zh-CN" sz="1200" kern="1200" dirty="0" smtClean="0">
                <a:solidFill>
                  <a:schemeClr val="tx1"/>
                </a:solidFill>
                <a:effectLst/>
                <a:latin typeface="+mn-lt"/>
                <a:ea typeface="+mn-ea"/>
                <a:cs typeface="+mn-cs"/>
              </a:rPr>
              <a:t>0.76 M </a:t>
            </a:r>
            <a:r>
              <a:rPr lang="zh-CN" altLang="en-US" sz="1200" kern="1200" dirty="0" smtClean="0">
                <a:solidFill>
                  <a:schemeClr val="tx1"/>
                </a:solidFill>
                <a:effectLst/>
                <a:latin typeface="+mn-lt"/>
                <a:ea typeface="+mn-ea"/>
                <a:cs typeface="+mn-cs"/>
              </a:rPr>
              <a:t>参数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性能依然超越了 </a:t>
            </a:r>
            <a:r>
              <a:rPr lang="en-US" altLang="zh-CN" sz="1200" kern="1200" dirty="0" err="1" smtClean="0">
                <a:solidFill>
                  <a:schemeClr val="tx1"/>
                </a:solidFill>
                <a:effectLst/>
                <a:latin typeface="+mn-lt"/>
                <a:ea typeface="+mn-ea"/>
                <a:cs typeface="+mn-cs"/>
              </a:rPr>
              <a:t>Tree+Max-Avg</a:t>
            </a:r>
            <a:r>
              <a:rPr lang="en-US" altLang="zh-CN" sz="1200" kern="1200" dirty="0" smtClean="0">
                <a:solidFill>
                  <a:schemeClr val="tx1"/>
                </a:solidFill>
                <a:effectLst/>
                <a:latin typeface="+mn-lt"/>
                <a:ea typeface="+mn-ea"/>
                <a:cs typeface="+mn-cs"/>
              </a:rPr>
              <a:t>[84] </a:t>
            </a:r>
            <a:r>
              <a:rPr lang="zh-CN" altLang="en-US" sz="1200" kern="1200" dirty="0" smtClean="0">
                <a:solidFill>
                  <a:schemeClr val="tx1"/>
                </a:solidFill>
                <a:effectLst/>
                <a:latin typeface="+mn-lt"/>
                <a:ea typeface="+mn-ea"/>
                <a:cs typeface="+mn-cs"/>
              </a:rPr>
              <a:t>的性能。</a:t>
            </a:r>
            <a:r>
              <a:rPr lang="en-US" altLang="zh-CN" sz="1200" kern="1200" dirty="0" smtClean="0">
                <a:solidFill>
                  <a:schemeClr val="tx1"/>
                </a:solidFill>
                <a:effectLst/>
                <a:latin typeface="+mn-lt"/>
                <a:ea typeface="+mn-ea"/>
                <a:cs typeface="+mn-cs"/>
              </a:rPr>
              <a:t>SAPNet-64 </a:t>
            </a:r>
            <a:r>
              <a:rPr lang="zh-CN" altLang="en-US" sz="1200" kern="1200" dirty="0" smtClean="0">
                <a:solidFill>
                  <a:schemeClr val="tx1"/>
                </a:solidFill>
                <a:effectLst/>
                <a:latin typeface="+mn-lt"/>
                <a:ea typeface="+mn-ea"/>
                <a:cs typeface="+mn-cs"/>
              </a:rPr>
              <a:t>以 </a:t>
            </a:r>
            <a:r>
              <a:rPr lang="en-US" altLang="zh-CN" sz="1200" kern="1200" dirty="0" smtClean="0">
                <a:solidFill>
                  <a:schemeClr val="tx1"/>
                </a:solidFill>
                <a:effectLst/>
                <a:latin typeface="+mn-lt"/>
                <a:ea typeface="+mn-ea"/>
                <a:cs typeface="+mn-cs"/>
              </a:rPr>
              <a:t>6.36% </a:t>
            </a:r>
            <a:r>
              <a:rPr lang="zh-CN" altLang="en-US" sz="1200" kern="1200" dirty="0" smtClean="0">
                <a:solidFill>
                  <a:schemeClr val="tx1"/>
                </a:solidFill>
                <a:effectLst/>
                <a:latin typeface="+mn-lt"/>
                <a:ea typeface="+mn-ea"/>
                <a:cs typeface="+mn-cs"/>
              </a:rPr>
              <a:t>的测试错误率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在没有数据増广的情况下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 </a:t>
            </a:r>
            <a:r>
              <a:rPr lang="en-US" altLang="zh-CN" sz="1200" kern="1200" dirty="0" smtClean="0">
                <a:solidFill>
                  <a:schemeClr val="tx1"/>
                </a:solidFill>
                <a:effectLst/>
                <a:latin typeface="+mn-lt"/>
                <a:ea typeface="+mn-ea"/>
                <a:cs typeface="+mn-cs"/>
              </a:rPr>
              <a:t>CIFAR- 10 </a:t>
            </a:r>
            <a:r>
              <a:rPr lang="zh-CN" altLang="en-US" sz="1200" kern="1200" dirty="0" smtClean="0">
                <a:solidFill>
                  <a:schemeClr val="tx1"/>
                </a:solidFill>
                <a:effectLst/>
                <a:latin typeface="+mn-lt"/>
                <a:ea typeface="+mn-ea"/>
                <a:cs typeface="+mn-cs"/>
              </a:rPr>
              <a:t>数据集上取得了最好结构。 </a:t>
            </a:r>
          </a:p>
          <a:p>
            <a:pPr marL="228600" indent="-228600">
              <a:buAutoNum type="arabicPeriod"/>
            </a:pPr>
            <a:r>
              <a:rPr lang="zh-CN" altLang="en-US" sz="1200" kern="1200" dirty="0" smtClean="0">
                <a:solidFill>
                  <a:schemeClr val="tx1"/>
                </a:solidFill>
                <a:effectLst/>
                <a:latin typeface="+mn-lt"/>
                <a:ea typeface="+mn-ea"/>
                <a:cs typeface="+mn-cs"/>
              </a:rPr>
              <a:t>特征増广与数据増广是两个不同的概念</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对于采用了随机区域池化的网络模型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数据増广依然有效</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可以进一步提高网络的识别率。为此</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我们增加了多组在具有数据増广情况下 </a:t>
            </a:r>
            <a:r>
              <a:rPr lang="en-US" altLang="zh-CN" sz="1200" kern="1200" dirty="0" smtClean="0">
                <a:solidFill>
                  <a:schemeClr val="tx1"/>
                </a:solidFill>
                <a:effectLst/>
                <a:latin typeface="+mn-lt"/>
                <a:ea typeface="+mn-ea"/>
                <a:cs typeface="+mn-cs"/>
              </a:rPr>
              <a:t>CIFAR-10 </a:t>
            </a:r>
            <a:r>
              <a:rPr lang="zh-CN" altLang="en-US" sz="1200" kern="1200" dirty="0" smtClean="0">
                <a:solidFill>
                  <a:schemeClr val="tx1"/>
                </a:solidFill>
                <a:effectLst/>
                <a:latin typeface="+mn-lt"/>
                <a:ea typeface="+mn-ea"/>
                <a:cs typeface="+mn-cs"/>
              </a:rPr>
              <a:t>数据集的实验结果。</a:t>
            </a:r>
          </a:p>
          <a:p>
            <a:pPr marL="228600" indent="-228600">
              <a:buAutoNum type="arabicPeriod"/>
            </a:pPr>
            <a:r>
              <a:rPr lang="zh-CN" altLang="en-US" sz="1200" kern="1200" dirty="0" smtClean="0">
                <a:solidFill>
                  <a:schemeClr val="tx1"/>
                </a:solidFill>
                <a:effectLst/>
                <a:latin typeface="+mn-lt"/>
                <a:ea typeface="+mn-ea"/>
                <a:cs typeface="+mn-cs"/>
              </a:rPr>
              <a:t>具有数据増广的情况下</a:t>
            </a:r>
            <a:r>
              <a:rPr lang="en-US" altLang="zh-CN" sz="1200" kern="1200" dirty="0" smtClean="0">
                <a:solidFill>
                  <a:schemeClr val="tx1"/>
                </a:solidFill>
                <a:effectLst/>
                <a:latin typeface="+mn-lt"/>
                <a:ea typeface="+mn-ea"/>
                <a:cs typeface="+mn-cs"/>
              </a:rPr>
              <a:t>, SAPNet-64 </a:t>
            </a:r>
            <a:r>
              <a:rPr lang="zh-CN" altLang="en-US" sz="1200" kern="1200" dirty="0" smtClean="0">
                <a:solidFill>
                  <a:schemeClr val="tx1"/>
                </a:solidFill>
                <a:effectLst/>
                <a:latin typeface="+mn-lt"/>
                <a:ea typeface="+mn-ea"/>
                <a:cs typeface="+mn-cs"/>
              </a:rPr>
              <a:t>以 </a:t>
            </a:r>
            <a:r>
              <a:rPr lang="en-US" altLang="zh-CN" sz="1200" kern="1200" dirty="0" smtClean="0">
                <a:solidFill>
                  <a:schemeClr val="tx1"/>
                </a:solidFill>
                <a:effectLst/>
                <a:latin typeface="+mn-lt"/>
                <a:ea typeface="+mn-ea"/>
                <a:cs typeface="+mn-cs"/>
              </a:rPr>
              <a:t>5.57% </a:t>
            </a:r>
            <a:r>
              <a:rPr lang="zh-CN" altLang="en-US" sz="1200" kern="1200" dirty="0" smtClean="0">
                <a:solidFill>
                  <a:schemeClr val="tx1"/>
                </a:solidFill>
                <a:effectLst/>
                <a:latin typeface="+mn-lt"/>
                <a:ea typeface="+mn-ea"/>
                <a:cs typeface="+mn-cs"/>
              </a:rPr>
              <a:t>的测试错误率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超越了 </a:t>
            </a:r>
            <a:r>
              <a:rPr lang="en-US" altLang="zh-CN" sz="1200" kern="1200" dirty="0" err="1" smtClean="0">
                <a:solidFill>
                  <a:schemeClr val="tx1"/>
                </a:solidFill>
                <a:effectLst/>
                <a:latin typeface="+mn-lt"/>
                <a:ea typeface="+mn-ea"/>
                <a:cs typeface="+mn-cs"/>
              </a:rPr>
              <a:t>Tree+Max-Avg</a:t>
            </a:r>
            <a:r>
              <a:rPr lang="en-US" altLang="zh-CN" sz="1200" kern="1200" dirty="0" smtClean="0">
                <a:solidFill>
                  <a:schemeClr val="tx1"/>
                </a:solidFill>
                <a:effectLst/>
                <a:latin typeface="+mn-lt"/>
                <a:ea typeface="+mn-ea"/>
                <a:cs typeface="+mn-cs"/>
              </a:rPr>
              <a:t>[84] </a:t>
            </a:r>
            <a:endParaRPr lang="zh-CN" altLang="en-US"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值得一提的是</a:t>
            </a:r>
            <a:r>
              <a:rPr lang="en-US" altLang="zh-CN" sz="1200" kern="1200" dirty="0" smtClean="0">
                <a:solidFill>
                  <a:schemeClr val="tx1"/>
                </a:solidFill>
                <a:effectLst/>
                <a:latin typeface="+mn-lt"/>
                <a:ea typeface="+mn-ea"/>
                <a:cs typeface="+mn-cs"/>
              </a:rPr>
              <a:t>,CIFAR-10 </a:t>
            </a:r>
            <a:r>
              <a:rPr lang="zh-CN" altLang="en-US" sz="1200" kern="1200" dirty="0" smtClean="0">
                <a:solidFill>
                  <a:schemeClr val="tx1"/>
                </a:solidFill>
                <a:effectLst/>
                <a:latin typeface="+mn-lt"/>
                <a:ea typeface="+mn-ea"/>
                <a:cs typeface="+mn-cs"/>
              </a:rPr>
              <a:t>数据集上取得的最好结果是 </a:t>
            </a:r>
            <a:r>
              <a:rPr lang="en-US" altLang="zh-CN" sz="1200" kern="1200" dirty="0" smtClean="0">
                <a:solidFill>
                  <a:schemeClr val="tx1"/>
                </a:solidFill>
                <a:effectLst/>
                <a:latin typeface="+mn-lt"/>
                <a:ea typeface="+mn-ea"/>
                <a:cs typeface="+mn-cs"/>
              </a:rPr>
              <a:t>Graham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[90] </a:t>
            </a:r>
            <a:r>
              <a:rPr lang="zh-CN" altLang="en-US" sz="1200" kern="1200" dirty="0" smtClean="0">
                <a:solidFill>
                  <a:schemeClr val="tx1"/>
                </a:solidFill>
                <a:effectLst/>
                <a:latin typeface="+mn-lt"/>
                <a:ea typeface="+mn-ea"/>
                <a:cs typeface="+mn-cs"/>
              </a:rPr>
              <a:t>提出的 </a:t>
            </a:r>
            <a:r>
              <a:rPr lang="en-US" altLang="zh-CN" sz="1200" kern="1200" dirty="0" smtClean="0">
                <a:solidFill>
                  <a:schemeClr val="tx1"/>
                </a:solidFill>
                <a:effectLst/>
                <a:latin typeface="+mn-lt"/>
                <a:ea typeface="+mn-ea"/>
                <a:cs typeface="+mn-cs"/>
              </a:rPr>
              <a:t>Fractional MP</a:t>
            </a:r>
            <a:r>
              <a:rPr lang="zh-CN" altLang="en-US" sz="1200" kern="1200" dirty="0" smtClean="0">
                <a:solidFill>
                  <a:schemeClr val="tx1"/>
                </a:solidFill>
                <a:effectLst/>
                <a:latin typeface="+mn-lt"/>
                <a:ea typeface="+mn-ea"/>
                <a:cs typeface="+mn-cs"/>
              </a:rPr>
              <a:t>。但是 </a:t>
            </a:r>
            <a:r>
              <a:rPr lang="en-US" altLang="zh-CN" sz="1200" kern="1200" dirty="0" smtClean="0">
                <a:solidFill>
                  <a:schemeClr val="tx1"/>
                </a:solidFill>
                <a:effectLst/>
                <a:latin typeface="+mn-lt"/>
                <a:ea typeface="+mn-ea"/>
                <a:cs typeface="+mn-cs"/>
              </a:rPr>
              <a:t>Graham </a:t>
            </a:r>
            <a:r>
              <a:rPr lang="zh-CN" altLang="en-US" sz="1200" kern="1200" dirty="0" smtClean="0">
                <a:solidFill>
                  <a:schemeClr val="tx1"/>
                </a:solidFill>
                <a:effectLst/>
                <a:latin typeface="+mn-lt"/>
                <a:ea typeface="+mn-ea"/>
                <a:cs typeface="+mn-cs"/>
              </a:rPr>
              <a:t>等人对 </a:t>
            </a:r>
            <a:r>
              <a:rPr lang="en-US" altLang="zh-CN" sz="1200" kern="1200" dirty="0" smtClean="0">
                <a:solidFill>
                  <a:schemeClr val="tx1"/>
                </a:solidFill>
                <a:effectLst/>
                <a:latin typeface="+mn-lt"/>
                <a:ea typeface="+mn-ea"/>
                <a:cs typeface="+mn-cs"/>
              </a:rPr>
              <a:t>CIFAR-10 </a:t>
            </a:r>
            <a:r>
              <a:rPr lang="zh-CN" altLang="en-US" sz="1200" kern="1200" dirty="0" smtClean="0">
                <a:solidFill>
                  <a:schemeClr val="tx1"/>
                </a:solidFill>
                <a:effectLst/>
                <a:latin typeface="+mn-lt"/>
                <a:ea typeface="+mn-ea"/>
                <a:cs typeface="+mn-cs"/>
              </a:rPr>
              <a:t>进行了超大规模的数据増广</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包括 输入图像的平移、旋转、水平翻转、拉伸、错切等。 </a:t>
            </a:r>
            <a:endParaRPr lang="zh-CN" altLang="en-US" dirty="0" smtClean="0"/>
          </a:p>
          <a:p>
            <a:pPr marL="228600" indent="-228600">
              <a:buAutoNum type="arabicPeriod"/>
            </a:pPr>
            <a:endParaRPr lang="zh-CN" altLang="en-US" dirty="0" smtClean="0"/>
          </a:p>
          <a:p>
            <a:endParaRPr lang="zh-CN" altLang="en-US" dirty="0" smtClean="0"/>
          </a:p>
          <a:p>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40</a:t>
            </a:fld>
            <a:endParaRPr lang="zh-CN" altLang="en-US"/>
          </a:p>
        </p:txBody>
      </p:sp>
    </p:spTree>
    <p:extLst>
      <p:ext uri="{BB962C8B-B14F-4D97-AF65-F5344CB8AC3E}">
        <p14:creationId xmlns:p14="http://schemas.microsoft.com/office/powerpoint/2010/main" val="957259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CIFAR-100[66]</a:t>
            </a:r>
            <a:r>
              <a:rPr lang="zh-CN" altLang="en-US" sz="1200" kern="1200" dirty="0" smtClean="0">
                <a:solidFill>
                  <a:schemeClr val="tx1"/>
                </a:solidFill>
                <a:effectLst/>
                <a:latin typeface="+mn-lt"/>
                <a:ea typeface="+mn-ea"/>
                <a:cs typeface="+mn-cs"/>
              </a:rPr>
              <a:t>数据及上</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SAPNet</a:t>
            </a:r>
            <a:r>
              <a:rPr lang="en-US" altLang="zh-CN" sz="1200" kern="1200" dirty="0" smtClean="0">
                <a:solidFill>
                  <a:schemeClr val="tx1"/>
                </a:solidFill>
                <a:effectLst/>
                <a:latin typeface="+mn-lt"/>
                <a:ea typeface="+mn-ea"/>
                <a:cs typeface="+mn-cs"/>
              </a:rPr>
              <a:t>- 64 </a:t>
            </a:r>
            <a:r>
              <a:rPr lang="zh-CN" altLang="en-US" sz="1200" kern="1200" dirty="0" smtClean="0">
                <a:solidFill>
                  <a:schemeClr val="tx1"/>
                </a:solidFill>
                <a:effectLst/>
                <a:latin typeface="+mn-lt"/>
                <a:ea typeface="+mn-ea"/>
                <a:cs typeface="+mn-cs"/>
              </a:rPr>
              <a:t>取得了 </a:t>
            </a:r>
            <a:r>
              <a:rPr lang="en-US" altLang="zh-CN" sz="1200" kern="1200" dirty="0" smtClean="0">
                <a:solidFill>
                  <a:schemeClr val="tx1"/>
                </a:solidFill>
                <a:effectLst/>
                <a:latin typeface="+mn-lt"/>
                <a:ea typeface="+mn-ea"/>
                <a:cs typeface="+mn-cs"/>
              </a:rPr>
              <a:t>27.59% </a:t>
            </a:r>
            <a:r>
              <a:rPr lang="zh-CN" altLang="en-US" sz="1200" kern="1200" dirty="0" smtClean="0">
                <a:solidFill>
                  <a:schemeClr val="tx1"/>
                </a:solidFill>
                <a:effectLst/>
                <a:latin typeface="+mn-lt"/>
                <a:ea typeface="+mn-ea"/>
                <a:cs typeface="+mn-cs"/>
              </a:rPr>
              <a:t>的测试错误率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仅次于 </a:t>
            </a:r>
            <a:r>
              <a:rPr lang="en-US" altLang="zh-CN" sz="1200" kern="1200" dirty="0" smtClean="0">
                <a:solidFill>
                  <a:schemeClr val="tx1"/>
                </a:solidFill>
                <a:effectLst/>
                <a:latin typeface="+mn-lt"/>
                <a:ea typeface="+mn-ea"/>
                <a:cs typeface="+mn-cs"/>
              </a:rPr>
              <a:t>ELU-Network[43],</a:t>
            </a:r>
            <a:r>
              <a:rPr lang="zh-CN" altLang="en-US" sz="1200" kern="1200" dirty="0" smtClean="0">
                <a:solidFill>
                  <a:schemeClr val="tx1"/>
                </a:solidFill>
                <a:effectLst/>
                <a:latin typeface="+mn-lt"/>
                <a:ea typeface="+mn-ea"/>
                <a:cs typeface="+mn-cs"/>
              </a:rPr>
              <a:t>但是我们仅用了相对 于 </a:t>
            </a:r>
            <a:r>
              <a:rPr lang="en-US" altLang="zh-CN" sz="1200" kern="1200" dirty="0" smtClean="0">
                <a:solidFill>
                  <a:schemeClr val="tx1"/>
                </a:solidFill>
                <a:effectLst/>
                <a:latin typeface="+mn-lt"/>
                <a:ea typeface="+mn-ea"/>
                <a:cs typeface="+mn-cs"/>
              </a:rPr>
              <a:t>ELU-Network 8% </a:t>
            </a:r>
            <a:r>
              <a:rPr lang="zh-CN" altLang="en-US" sz="1200" kern="1200" dirty="0" smtClean="0">
                <a:solidFill>
                  <a:schemeClr val="tx1"/>
                </a:solidFill>
                <a:effectLst/>
                <a:latin typeface="+mn-lt"/>
                <a:ea typeface="+mn-ea"/>
                <a:cs typeface="+mn-cs"/>
              </a:rPr>
              <a:t>的参数数量 </a:t>
            </a: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41</a:t>
            </a:fld>
            <a:endParaRPr lang="zh-CN" altLang="en-US"/>
          </a:p>
        </p:txBody>
      </p:sp>
    </p:spTree>
    <p:extLst>
      <p:ext uri="{BB962C8B-B14F-4D97-AF65-F5344CB8AC3E}">
        <p14:creationId xmlns:p14="http://schemas.microsoft.com/office/powerpoint/2010/main" val="2112303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早期的卷积神经网络主要基于感知器模型，直到误差反向传播算法</a:t>
            </a:r>
            <a:r>
              <a:rPr lang="en-US" altLang="zh-CN" sz="1200" kern="1200" dirty="0" smtClean="0">
                <a:solidFill>
                  <a:schemeClr val="tx1"/>
                </a:solidFill>
                <a:effectLst/>
                <a:latin typeface="+mn-lt"/>
                <a:ea typeface="+mn-ea"/>
                <a:cs typeface="+mn-cs"/>
              </a:rPr>
              <a:t>BP</a:t>
            </a:r>
            <a:r>
              <a:rPr lang="zh-CN" altLang="en-US" sz="1200" kern="1200" dirty="0" smtClean="0">
                <a:solidFill>
                  <a:schemeClr val="tx1"/>
                </a:solidFill>
                <a:effectLst/>
                <a:latin typeface="+mn-lt"/>
                <a:ea typeface="+mn-ea"/>
                <a:cs typeface="+mn-cs"/>
              </a:rPr>
              <a:t>的出现。</a:t>
            </a:r>
            <a:r>
              <a:rPr lang="en-US" altLang="zh-CN" sz="1200" kern="1200" dirty="0" smtClean="0">
                <a:solidFill>
                  <a:schemeClr val="tx1"/>
                </a:solidFill>
                <a:effectLst/>
                <a:latin typeface="+mn-lt"/>
                <a:ea typeface="+mn-ea"/>
                <a:cs typeface="+mn-cs"/>
              </a:rPr>
              <a:t>s</a:t>
            </a:r>
            <a:endParaRPr 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4</a:t>
            </a:fld>
            <a:endParaRPr lang="zh-CN" altLang="en-US"/>
          </a:p>
        </p:txBody>
      </p:sp>
    </p:spTree>
    <p:extLst>
      <p:ext uri="{BB962C8B-B14F-4D97-AF65-F5344CB8AC3E}">
        <p14:creationId xmlns:p14="http://schemas.microsoft.com/office/powerpoint/2010/main" val="1098226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具有大约 </a:t>
            </a:r>
            <a:r>
              <a:rPr lang="en-US" altLang="zh-CN" sz="1200" kern="1200" dirty="0" smtClean="0">
                <a:solidFill>
                  <a:schemeClr val="tx1"/>
                </a:solidFill>
                <a:effectLst/>
                <a:latin typeface="+mn-lt"/>
                <a:ea typeface="+mn-ea"/>
                <a:cs typeface="+mn-cs"/>
              </a:rPr>
              <a:t>0.19M </a:t>
            </a:r>
            <a:r>
              <a:rPr lang="zh-CN" altLang="en-US" sz="1200" kern="1200" dirty="0" smtClean="0">
                <a:solidFill>
                  <a:schemeClr val="tx1"/>
                </a:solidFill>
                <a:effectLst/>
                <a:latin typeface="+mn-lt"/>
                <a:ea typeface="+mn-ea"/>
                <a:cs typeface="+mn-cs"/>
              </a:rPr>
              <a:t>参数的 </a:t>
            </a:r>
            <a:r>
              <a:rPr lang="en-US" altLang="zh-CN" sz="1200" kern="1200" dirty="0" smtClean="0">
                <a:solidFill>
                  <a:schemeClr val="tx1"/>
                </a:solidFill>
                <a:effectLst/>
                <a:latin typeface="+mn-lt"/>
                <a:ea typeface="+mn-ea"/>
                <a:cs typeface="+mn-cs"/>
              </a:rPr>
              <a:t>SAPNet-16 </a:t>
            </a:r>
            <a:r>
              <a:rPr lang="zh-CN" altLang="en-US" sz="1200" kern="1200" dirty="0" smtClean="0">
                <a:solidFill>
                  <a:schemeClr val="tx1"/>
                </a:solidFill>
                <a:effectLst/>
                <a:latin typeface="+mn-lt"/>
                <a:ea typeface="+mn-ea"/>
                <a:cs typeface="+mn-cs"/>
              </a:rPr>
              <a:t>取得了 </a:t>
            </a:r>
            <a:r>
              <a:rPr lang="en-US" altLang="zh-CN" sz="1200" kern="1200" dirty="0" smtClean="0">
                <a:solidFill>
                  <a:schemeClr val="tx1"/>
                </a:solidFill>
                <a:effectLst/>
                <a:latin typeface="+mn-lt"/>
                <a:ea typeface="+mn-ea"/>
                <a:cs typeface="+mn-cs"/>
              </a:rPr>
              <a:t>0.31% </a:t>
            </a:r>
            <a:r>
              <a:rPr lang="zh-CN" altLang="en-US" sz="1200" kern="1200" dirty="0" smtClean="0">
                <a:solidFill>
                  <a:schemeClr val="tx1"/>
                </a:solidFill>
                <a:effectLst/>
                <a:latin typeface="+mn-lt"/>
                <a:ea typeface="+mn-ea"/>
                <a:cs typeface="+mn-cs"/>
              </a:rPr>
              <a:t>的测试错误率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该结果与具有 </a:t>
            </a:r>
            <a:r>
              <a:rPr lang="en-US" altLang="zh-CN" sz="1200" kern="1200" dirty="0" smtClean="0">
                <a:solidFill>
                  <a:schemeClr val="tx1"/>
                </a:solidFill>
                <a:effectLst/>
                <a:latin typeface="+mn-lt"/>
                <a:ea typeface="+mn-ea"/>
                <a:cs typeface="+mn-cs"/>
              </a:rPr>
              <a:t>0.67M </a:t>
            </a:r>
            <a:r>
              <a:rPr lang="zh-CN" altLang="en-US" sz="1200" kern="1200" dirty="0" smtClean="0">
                <a:solidFill>
                  <a:schemeClr val="tx1"/>
                </a:solidFill>
                <a:effectLst/>
                <a:latin typeface="+mn-lt"/>
                <a:ea typeface="+mn-ea"/>
                <a:cs typeface="+mn-cs"/>
              </a:rPr>
              <a:t>参数的 </a:t>
            </a:r>
            <a:r>
              <a:rPr lang="en-US" altLang="zh-CN" sz="1200" kern="1200" dirty="0" smtClean="0">
                <a:solidFill>
                  <a:schemeClr val="tx1"/>
                </a:solidFill>
                <a:effectLst/>
                <a:latin typeface="+mn-lt"/>
                <a:ea typeface="+mn-ea"/>
                <a:cs typeface="+mn-cs"/>
              </a:rPr>
              <a:t>RCNN-96[75] </a:t>
            </a:r>
            <a:r>
              <a:rPr lang="zh-CN" altLang="en-US" sz="1200" kern="1200" dirty="0" smtClean="0">
                <a:solidFill>
                  <a:schemeClr val="tx1"/>
                </a:solidFill>
                <a:effectLst/>
                <a:latin typeface="+mn-lt"/>
                <a:ea typeface="+mn-ea"/>
                <a:cs typeface="+mn-cs"/>
              </a:rPr>
              <a:t>持平。此外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更大规模的 网络模型 </a:t>
            </a:r>
            <a:r>
              <a:rPr lang="en-US" altLang="zh-CN" sz="1200" kern="1200" dirty="0" smtClean="0">
                <a:solidFill>
                  <a:schemeClr val="tx1"/>
                </a:solidFill>
                <a:effectLst/>
                <a:latin typeface="+mn-lt"/>
                <a:ea typeface="+mn-ea"/>
                <a:cs typeface="+mn-cs"/>
              </a:rPr>
              <a:t>SAPNet-32 </a:t>
            </a:r>
            <a:r>
              <a:rPr lang="zh-CN" altLang="en-US" sz="1200" kern="1200" dirty="0" smtClean="0">
                <a:solidFill>
                  <a:schemeClr val="tx1"/>
                </a:solidFill>
                <a:effectLst/>
                <a:latin typeface="+mn-lt"/>
                <a:ea typeface="+mn-ea"/>
                <a:cs typeface="+mn-cs"/>
              </a:rPr>
              <a:t>取得了 </a:t>
            </a:r>
            <a:r>
              <a:rPr lang="en-US" altLang="zh-CN" sz="1200" kern="1200" dirty="0" smtClean="0">
                <a:solidFill>
                  <a:schemeClr val="tx1"/>
                </a:solidFill>
                <a:effectLst/>
                <a:latin typeface="+mn-lt"/>
                <a:ea typeface="+mn-ea"/>
                <a:cs typeface="+mn-cs"/>
              </a:rPr>
              <a:t>0.29% </a:t>
            </a:r>
            <a:r>
              <a:rPr lang="zh-CN" altLang="en-US" sz="1200" kern="1200" dirty="0" smtClean="0">
                <a:solidFill>
                  <a:schemeClr val="tx1"/>
                </a:solidFill>
                <a:effectLst/>
                <a:latin typeface="+mn-lt"/>
                <a:ea typeface="+mn-ea"/>
                <a:cs typeface="+mn-cs"/>
              </a:rPr>
              <a:t>的测试误差。在不考虑数据増广的情况下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该 结果优于其他网络模型。 </a:t>
            </a:r>
          </a:p>
          <a:p>
            <a:endParaRPr lang="zh-CN" altLang="en-US" sz="1200"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smtClean="0">
                <a:solidFill>
                  <a:schemeClr val="tx1"/>
                </a:solidFill>
                <a:effectLst/>
                <a:latin typeface="+mn-lt"/>
                <a:ea typeface="+mn-ea"/>
                <a:cs typeface="+mn-cs"/>
              </a:rPr>
              <a:t>MNIST </a:t>
            </a:r>
            <a:r>
              <a:rPr lang="zh-CN" altLang="en-US" sz="1200" kern="1200" smtClean="0">
                <a:solidFill>
                  <a:schemeClr val="tx1"/>
                </a:solidFill>
                <a:effectLst/>
                <a:latin typeface="+mn-lt"/>
                <a:ea typeface="+mn-ea"/>
                <a:cs typeface="+mn-cs"/>
              </a:rPr>
              <a:t>数据集上的最好测试结果是 </a:t>
            </a:r>
            <a:r>
              <a:rPr lang="en-US" altLang="zh-CN" sz="1200" kern="1200" smtClean="0">
                <a:solidFill>
                  <a:schemeClr val="tx1"/>
                </a:solidFill>
                <a:effectLst/>
                <a:latin typeface="+mn-lt"/>
                <a:ea typeface="+mn-ea"/>
                <a:cs typeface="+mn-cs"/>
              </a:rPr>
              <a:t>0.21%,</a:t>
            </a:r>
            <a:r>
              <a:rPr lang="zh-CN" altLang="en-US" sz="1200" kern="1200" smtClean="0">
                <a:solidFill>
                  <a:schemeClr val="tx1"/>
                </a:solidFill>
                <a:effectLst/>
                <a:latin typeface="+mn-lt"/>
                <a:ea typeface="+mn-ea"/>
                <a:cs typeface="+mn-cs"/>
              </a:rPr>
              <a:t>该记录是 </a:t>
            </a:r>
            <a:r>
              <a:rPr lang="en-US" altLang="zh-CN" sz="1200" kern="1200" smtClean="0">
                <a:solidFill>
                  <a:schemeClr val="tx1"/>
                </a:solidFill>
                <a:effectLst/>
                <a:latin typeface="+mn-lt"/>
                <a:ea typeface="+mn-ea"/>
                <a:cs typeface="+mn-cs"/>
              </a:rPr>
              <a:t>2013 </a:t>
            </a:r>
            <a:r>
              <a:rPr lang="zh-CN" altLang="en-US" sz="1200" kern="1200" smtClean="0">
                <a:solidFill>
                  <a:schemeClr val="tx1"/>
                </a:solidFill>
                <a:effectLst/>
                <a:latin typeface="+mn-lt"/>
                <a:ea typeface="+mn-ea"/>
                <a:cs typeface="+mn-cs"/>
              </a:rPr>
              <a:t>年 </a:t>
            </a:r>
            <a:r>
              <a:rPr lang="en-US" altLang="zh-CN" sz="1200" kern="1200" smtClean="0">
                <a:solidFill>
                  <a:schemeClr val="tx1"/>
                </a:solidFill>
                <a:effectLst/>
                <a:latin typeface="+mn-lt"/>
                <a:ea typeface="+mn-ea"/>
                <a:cs typeface="+mn-cs"/>
              </a:rPr>
              <a:t>Wan </a:t>
            </a:r>
            <a:r>
              <a:rPr lang="zh-CN" altLang="en-US" sz="1200" kern="1200" smtClean="0">
                <a:solidFill>
                  <a:schemeClr val="tx1"/>
                </a:solidFill>
                <a:effectLst/>
                <a:latin typeface="+mn-lt"/>
                <a:ea typeface="+mn-ea"/>
                <a:cs typeface="+mn-cs"/>
              </a:rPr>
              <a:t>等</a:t>
            </a:r>
            <a:r>
              <a:rPr lang="en-US" altLang="zh-CN" sz="1200" kern="1200" smtClean="0">
                <a:solidFill>
                  <a:schemeClr val="tx1"/>
                </a:solidFill>
                <a:effectLst/>
                <a:latin typeface="+mn-lt"/>
                <a:ea typeface="+mn-ea"/>
                <a:cs typeface="+mn-cs"/>
              </a:rPr>
              <a:t>[72] </a:t>
            </a:r>
            <a:r>
              <a:rPr lang="zh-CN" altLang="en-US" sz="1200" kern="1200" smtClean="0">
                <a:solidFill>
                  <a:schemeClr val="tx1"/>
                </a:solidFill>
                <a:effectLst/>
                <a:latin typeface="+mn-lt"/>
                <a:ea typeface="+mn-ea"/>
                <a:cs typeface="+mn-cs"/>
              </a:rPr>
              <a:t>人提 出的 </a:t>
            </a:r>
            <a:r>
              <a:rPr lang="en-US" altLang="zh-CN" sz="1200" kern="1200" smtClean="0">
                <a:solidFill>
                  <a:schemeClr val="tx1"/>
                </a:solidFill>
                <a:effectLst/>
                <a:latin typeface="+mn-lt"/>
                <a:ea typeface="+mn-ea"/>
                <a:cs typeface="+mn-cs"/>
              </a:rPr>
              <a:t>DropConnect </a:t>
            </a:r>
            <a:r>
              <a:rPr lang="zh-CN" altLang="en-US" sz="1200" kern="1200" smtClean="0">
                <a:solidFill>
                  <a:schemeClr val="tx1"/>
                </a:solidFill>
                <a:effectLst/>
                <a:latin typeface="+mn-lt"/>
                <a:ea typeface="+mn-ea"/>
                <a:cs typeface="+mn-cs"/>
              </a:rPr>
              <a:t>取得的</a:t>
            </a:r>
            <a:r>
              <a:rPr lang="en-US" altLang="zh-CN" sz="1200" kern="1200" smtClean="0">
                <a:solidFill>
                  <a:schemeClr val="tx1"/>
                </a:solidFill>
                <a:effectLst/>
                <a:latin typeface="+mn-lt"/>
                <a:ea typeface="+mn-ea"/>
                <a:cs typeface="+mn-cs"/>
              </a:rPr>
              <a:t>,Wan </a:t>
            </a:r>
            <a:r>
              <a:rPr lang="zh-CN" altLang="en-US" sz="1200" kern="1200" smtClean="0">
                <a:solidFill>
                  <a:schemeClr val="tx1"/>
                </a:solidFill>
                <a:effectLst/>
                <a:latin typeface="+mn-lt"/>
                <a:ea typeface="+mn-ea"/>
                <a:cs typeface="+mn-cs"/>
              </a:rPr>
              <a:t>等人采用复杂的数据増广和多模型</a:t>
            </a:r>
            <a:r>
              <a:rPr lang="en-US" altLang="zh-CN" sz="1200" kern="1200" smtClean="0">
                <a:solidFill>
                  <a:schemeClr val="tx1"/>
                </a:solidFill>
                <a:effectLst/>
                <a:latin typeface="+mn-lt"/>
                <a:ea typeface="+mn-ea"/>
                <a:cs typeface="+mn-cs"/>
              </a:rPr>
              <a:t>(</a:t>
            </a:r>
            <a:r>
              <a:rPr lang="zh-CN" altLang="en-US" sz="1200" kern="1200" smtClean="0">
                <a:solidFill>
                  <a:schemeClr val="tx1"/>
                </a:solidFill>
                <a:effectLst/>
                <a:latin typeface="+mn-lt"/>
                <a:ea typeface="+mn-ea"/>
                <a:cs typeface="+mn-cs"/>
              </a:rPr>
              <a:t>五个网络</a:t>
            </a:r>
            <a:r>
              <a:rPr lang="en-US" altLang="zh-CN" sz="1200" kern="1200" smtClean="0">
                <a:solidFill>
                  <a:schemeClr val="tx1"/>
                </a:solidFill>
                <a:effectLst/>
                <a:latin typeface="+mn-lt"/>
                <a:ea typeface="+mn-ea"/>
                <a:cs typeface="+mn-cs"/>
              </a:rPr>
              <a:t>)</a:t>
            </a:r>
            <a:r>
              <a:rPr lang="zh-CN" altLang="en-US" sz="1200" kern="1200" smtClean="0">
                <a:solidFill>
                  <a:schemeClr val="tx1"/>
                </a:solidFill>
                <a:effectLst/>
                <a:latin typeface="+mn-lt"/>
                <a:ea typeface="+mn-ea"/>
                <a:cs typeface="+mn-cs"/>
              </a:rPr>
              <a:t>平 均的方法</a:t>
            </a:r>
            <a:r>
              <a:rPr lang="en-US" altLang="zh-CN" sz="1200" kern="1200" smtClean="0">
                <a:solidFill>
                  <a:schemeClr val="tx1"/>
                </a:solidFill>
                <a:effectLst/>
                <a:latin typeface="+mn-lt"/>
                <a:ea typeface="+mn-ea"/>
                <a:cs typeface="+mn-cs"/>
              </a:rPr>
              <a:t>,</a:t>
            </a:r>
            <a:r>
              <a:rPr lang="zh-CN" altLang="en-US" sz="1200" kern="1200" smtClean="0">
                <a:solidFill>
                  <a:schemeClr val="tx1"/>
                </a:solidFill>
                <a:effectLst/>
                <a:latin typeface="+mn-lt"/>
                <a:ea typeface="+mn-ea"/>
                <a:cs typeface="+mn-cs"/>
              </a:rPr>
              <a:t>一直保持着该项记录。 </a:t>
            </a:r>
            <a:endParaRPr lang="zh-CN" altLang="en-US" smtClean="0"/>
          </a:p>
          <a:p>
            <a:endParaRPr lang="zh-CN" altLang="en-US"/>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42</a:t>
            </a:fld>
            <a:endParaRPr lang="zh-CN" altLang="en-US"/>
          </a:p>
        </p:txBody>
      </p:sp>
    </p:spTree>
    <p:extLst>
      <p:ext uri="{BB962C8B-B14F-4D97-AF65-F5344CB8AC3E}">
        <p14:creationId xmlns:p14="http://schemas.microsoft.com/office/powerpoint/2010/main" val="387830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我们在 </a:t>
            </a:r>
            <a:r>
              <a:rPr lang="en-US" altLang="zh-CN" sz="1200" kern="1200" dirty="0" smtClean="0">
                <a:solidFill>
                  <a:schemeClr val="tx1"/>
                </a:solidFill>
                <a:effectLst/>
                <a:latin typeface="+mn-lt"/>
                <a:ea typeface="+mn-ea"/>
                <a:cs typeface="+mn-cs"/>
              </a:rPr>
              <a:t>SVHN </a:t>
            </a:r>
            <a:r>
              <a:rPr lang="zh-CN" altLang="en-US" sz="1200" kern="1200" dirty="0" smtClean="0">
                <a:solidFill>
                  <a:schemeClr val="tx1"/>
                </a:solidFill>
                <a:effectLst/>
                <a:latin typeface="+mn-lt"/>
                <a:ea typeface="+mn-ea"/>
                <a:cs typeface="+mn-cs"/>
              </a:rPr>
              <a:t>数据集上</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 </a:t>
            </a:r>
            <a:r>
              <a:rPr lang="en-US" altLang="zh-CN" sz="1200" kern="1200" dirty="0" smtClean="0">
                <a:solidFill>
                  <a:schemeClr val="tx1"/>
                </a:solidFill>
                <a:effectLst/>
                <a:latin typeface="+mn-lt"/>
                <a:ea typeface="+mn-ea"/>
                <a:cs typeface="+mn-cs"/>
              </a:rPr>
              <a:t>SAPNet-32</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SAPNet-48 </a:t>
            </a:r>
            <a:r>
              <a:rPr lang="zh-CN" altLang="en-US" sz="1200" kern="1200" dirty="0" smtClean="0">
                <a:solidFill>
                  <a:schemeClr val="tx1"/>
                </a:solidFill>
                <a:effectLst/>
                <a:latin typeface="+mn-lt"/>
                <a:ea typeface="+mn-ea"/>
                <a:cs typeface="+mn-cs"/>
              </a:rPr>
              <a:t>和 </a:t>
            </a:r>
            <a:r>
              <a:rPr lang="en-US" altLang="zh-CN" sz="1200" kern="1200" dirty="0" smtClean="0">
                <a:solidFill>
                  <a:schemeClr val="tx1"/>
                </a:solidFill>
                <a:effectLst/>
                <a:latin typeface="+mn-lt"/>
                <a:ea typeface="+mn-ea"/>
                <a:cs typeface="+mn-cs"/>
              </a:rPr>
              <a:t>SAPNet-64 </a:t>
            </a:r>
            <a:r>
              <a:rPr lang="zh-CN" altLang="en-US" sz="1200" kern="1200" dirty="0" smtClean="0">
                <a:solidFill>
                  <a:schemeClr val="tx1"/>
                </a:solidFill>
                <a:effectLst/>
                <a:latin typeface="+mn-lt"/>
                <a:ea typeface="+mn-ea"/>
                <a:cs typeface="+mn-cs"/>
              </a:rPr>
              <a:t>三个具有不同参数规模的网路进行了测试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实验结果如表 </a:t>
            </a:r>
            <a:r>
              <a:rPr lang="en-US" altLang="zh-CN" sz="1200" kern="1200" dirty="0" smtClean="0">
                <a:solidFill>
                  <a:schemeClr val="tx1"/>
                </a:solidFill>
                <a:effectLst/>
                <a:latin typeface="+mn-lt"/>
                <a:ea typeface="+mn-ea"/>
                <a:cs typeface="+mn-cs"/>
              </a:rPr>
              <a:t>4.7 </a:t>
            </a:r>
            <a:r>
              <a:rPr lang="zh-CN" altLang="en-US" sz="1200" kern="1200" dirty="0" smtClean="0">
                <a:solidFill>
                  <a:schemeClr val="tx1"/>
                </a:solidFill>
                <a:effectLst/>
                <a:latin typeface="+mn-lt"/>
                <a:ea typeface="+mn-ea"/>
                <a:cs typeface="+mn-cs"/>
              </a:rPr>
              <a:t>所示。从实验结果可 以看出 </a:t>
            </a:r>
            <a:r>
              <a:rPr lang="en-US" altLang="zh-CN" sz="1200" kern="1200" dirty="0" smtClean="0">
                <a:solidFill>
                  <a:schemeClr val="tx1"/>
                </a:solidFill>
                <a:effectLst/>
                <a:latin typeface="+mn-lt"/>
                <a:ea typeface="+mn-ea"/>
                <a:cs typeface="+mn-cs"/>
              </a:rPr>
              <a:t>SAPNet-64 </a:t>
            </a:r>
            <a:r>
              <a:rPr lang="zh-CN" altLang="en-US" sz="1200" kern="1200" dirty="0" smtClean="0">
                <a:solidFill>
                  <a:schemeClr val="tx1"/>
                </a:solidFill>
                <a:effectLst/>
                <a:latin typeface="+mn-lt"/>
                <a:ea typeface="+mn-ea"/>
                <a:cs typeface="+mn-cs"/>
              </a:rPr>
              <a:t>取得了 </a:t>
            </a:r>
            <a:r>
              <a:rPr lang="en-US" altLang="zh-CN" sz="1200" kern="1200" dirty="0" smtClean="0">
                <a:solidFill>
                  <a:schemeClr val="tx1"/>
                </a:solidFill>
                <a:effectLst/>
                <a:latin typeface="+mn-lt"/>
                <a:ea typeface="+mn-ea"/>
                <a:cs typeface="+mn-cs"/>
              </a:rPr>
              <a:t>1.71% </a:t>
            </a:r>
            <a:r>
              <a:rPr lang="zh-CN" altLang="en-US" sz="1200" kern="1200" dirty="0" smtClean="0">
                <a:solidFill>
                  <a:schemeClr val="tx1"/>
                </a:solidFill>
                <a:effectLst/>
                <a:latin typeface="+mn-lt"/>
                <a:ea typeface="+mn-ea"/>
                <a:cs typeface="+mn-cs"/>
              </a:rPr>
              <a:t>的测试误差率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比 </a:t>
            </a:r>
            <a:r>
              <a:rPr lang="en-US" altLang="zh-CN" sz="1200" kern="1200" dirty="0" err="1" smtClean="0">
                <a:solidFill>
                  <a:schemeClr val="tx1"/>
                </a:solidFill>
                <a:effectLst/>
                <a:latin typeface="+mn-lt"/>
                <a:ea typeface="+mn-ea"/>
                <a:cs typeface="+mn-cs"/>
              </a:rPr>
              <a:t>Tree+Max-Avg</a:t>
            </a:r>
            <a:r>
              <a:rPr lang="en-US" altLang="zh-CN" sz="1200" kern="1200" dirty="0" smtClean="0">
                <a:solidFill>
                  <a:schemeClr val="tx1"/>
                </a:solidFill>
                <a:effectLst/>
                <a:latin typeface="+mn-lt"/>
                <a:ea typeface="+mn-ea"/>
                <a:cs typeface="+mn-cs"/>
              </a:rPr>
              <a:t>[84] </a:t>
            </a:r>
            <a:r>
              <a:rPr lang="zh-CN" altLang="en-US" sz="1200" kern="1200" dirty="0" smtClean="0">
                <a:solidFill>
                  <a:schemeClr val="tx1"/>
                </a:solidFill>
                <a:effectLst/>
                <a:latin typeface="+mn-lt"/>
                <a:ea typeface="+mn-ea"/>
                <a:cs typeface="+mn-cs"/>
              </a:rPr>
              <a:t>低了 </a:t>
            </a:r>
            <a:r>
              <a:rPr lang="en-US" altLang="zh-CN" sz="1200" kern="1200" dirty="0" smtClean="0">
                <a:solidFill>
                  <a:schemeClr val="tx1"/>
                </a:solidFill>
                <a:effectLst/>
                <a:latin typeface="+mn-lt"/>
                <a:ea typeface="+mn-ea"/>
                <a:cs typeface="+mn-cs"/>
              </a:rPr>
              <a:t>0.02%</a:t>
            </a:r>
            <a:r>
              <a:rPr lang="zh-CN" altLang="en-US" sz="1200" kern="1200" dirty="0" smtClean="0">
                <a:solidFill>
                  <a:schemeClr val="tx1"/>
                </a:solidFill>
                <a:effectLst/>
                <a:latin typeface="+mn-lt"/>
                <a:ea typeface="+mn-ea"/>
                <a:cs typeface="+mn-cs"/>
              </a:rPr>
              <a:t>。 </a:t>
            </a: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43</a:t>
            </a:fld>
            <a:endParaRPr lang="zh-CN" altLang="en-US"/>
          </a:p>
        </p:txBody>
      </p:sp>
    </p:spTree>
    <p:extLst>
      <p:ext uri="{BB962C8B-B14F-4D97-AF65-F5344CB8AC3E}">
        <p14:creationId xmlns:p14="http://schemas.microsoft.com/office/powerpoint/2010/main" val="17588328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优 越性能往往来自更深或更宽的网络结构和超大规模的计算。</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具有大规模参数的深 度卷积网络模型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在测试阶段需要消耗大量的计算资源与时间</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很难在实际生活 中得到应用与推广。因为需要消耗大量的计算资源</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应用无法部署在用户端</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部 署在服务器也很难应对大量并发的请求</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此外用户也无法接受长时间的请求等待。</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为了解决这样的问题</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早期工作主要集中于硬件相关的优化 </a:t>
            </a:r>
            <a:r>
              <a:rPr lang="en-US" altLang="zh-CN" sz="1200" kern="1200" dirty="0" smtClean="0">
                <a:solidFill>
                  <a:schemeClr val="tx1"/>
                </a:solidFill>
                <a:effectLst/>
                <a:latin typeface="+mn-lt"/>
                <a:ea typeface="+mn-ea"/>
                <a:cs typeface="+mn-cs"/>
              </a:rPr>
              <a:t>[19,79,94–96] ,</a:t>
            </a:r>
            <a:r>
              <a:rPr lang="zh-CN" altLang="en-US" sz="1200" kern="1200" dirty="0" smtClean="0">
                <a:solidFill>
                  <a:schemeClr val="tx1"/>
                </a:solidFill>
                <a:effectLst/>
                <a:latin typeface="+mn-lt"/>
                <a:ea typeface="+mn-ea"/>
                <a:cs typeface="+mn-cs"/>
              </a:rPr>
              <a:t>但是硬件的 研究进展已经无法满足人们对计算强烈需求。尤其是在如今这样一个移动互联网 时代</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智能手机和平板电脑成为人们工作生活的主流产品</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如何在一个低端 </a:t>
            </a:r>
            <a:r>
              <a:rPr lang="en-US" altLang="zh-CN" sz="1200" kern="1200" dirty="0" smtClean="0">
                <a:solidFill>
                  <a:schemeClr val="tx1"/>
                </a:solidFill>
                <a:effectLst/>
                <a:latin typeface="+mn-lt"/>
                <a:ea typeface="+mn-ea"/>
                <a:cs typeface="+mn-cs"/>
              </a:rPr>
              <a:t>CPU </a:t>
            </a:r>
            <a:r>
              <a:rPr lang="zh-CN" altLang="en-US" sz="1200" kern="1200" dirty="0" smtClean="0">
                <a:solidFill>
                  <a:schemeClr val="tx1"/>
                </a:solidFill>
                <a:effectLst/>
                <a:latin typeface="+mn-lt"/>
                <a:ea typeface="+mn-ea"/>
                <a:cs typeface="+mn-cs"/>
              </a:rPr>
              <a:t>和少量内存的 </a:t>
            </a:r>
            <a:r>
              <a:rPr lang="en-US" altLang="zh-CN" sz="1200" kern="1200" dirty="0" smtClean="0">
                <a:solidFill>
                  <a:schemeClr val="tx1"/>
                </a:solidFill>
                <a:effectLst/>
                <a:latin typeface="+mn-lt"/>
                <a:ea typeface="+mn-ea"/>
                <a:cs typeface="+mn-cs"/>
              </a:rPr>
              <a:t>GPU </a:t>
            </a:r>
            <a:r>
              <a:rPr lang="zh-CN" altLang="en-US" sz="1200" kern="1200" dirty="0" smtClean="0">
                <a:solidFill>
                  <a:schemeClr val="tx1"/>
                </a:solidFill>
                <a:effectLst/>
                <a:latin typeface="+mn-lt"/>
                <a:ea typeface="+mn-ea"/>
                <a:cs typeface="+mn-cs"/>
              </a:rPr>
              <a:t>上运行深度卷积网络模型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逐渐得到了学术界的关注。 </a:t>
            </a:r>
            <a:endParaRPr lang="zh-CN" alt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45</a:t>
            </a:fld>
            <a:endParaRPr lang="zh-CN" altLang="en-US"/>
          </a:p>
        </p:txBody>
      </p:sp>
    </p:spTree>
    <p:extLst>
      <p:ext uri="{BB962C8B-B14F-4D97-AF65-F5344CB8AC3E}">
        <p14:creationId xmlns:p14="http://schemas.microsoft.com/office/powerpoint/2010/main" val="8657431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据我们了解</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卷积模型加速的方法主要分为三个流派</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分别是</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模型压缩、知识蒸馏和硬件相关的加速方法。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模型压缩通过逐层地压缩卷积神经网络的参数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来实现模型的压缩与加速。这 种类型的方法通常由两部分组成</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首先提出一种可以减少网络计算量的压缩方法</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之后针对提出的压缩方法设计一种优化求解过程。对于优化求解</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最常用的是卷 积参数回归和数据回归两种方法。卷积参数回归</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通过回归方法直接重构卷积核 参数。数据回归</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通过回归的方式改造网络的隐层的输出响应 </a:t>
            </a:r>
            <a:r>
              <a:rPr lang="en-US" altLang="zh-CN" sz="1200" kern="1200" dirty="0" smtClean="0">
                <a:solidFill>
                  <a:schemeClr val="tx1"/>
                </a:solidFill>
                <a:effectLst/>
                <a:latin typeface="+mn-lt"/>
                <a:ea typeface="+mn-ea"/>
                <a:cs typeface="+mn-cs"/>
              </a:rPr>
              <a:t>[101] </a:t>
            </a:r>
            <a:r>
              <a:rPr lang="zh-CN" altLang="en-US" sz="1200" kern="1200" dirty="0" smtClean="0">
                <a:solidFill>
                  <a:schemeClr val="tx1"/>
                </a:solidFill>
                <a:effectLst/>
                <a:latin typeface="+mn-lt"/>
                <a:ea typeface="+mn-ea"/>
                <a:cs typeface="+mn-cs"/>
              </a:rPr>
              <a:t>。事实上</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在模 型压缩这个流派</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压缩的方法往往会受到更多的关注</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其中基于矩阵低秩分解的 方法是研究的一个热点。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smtClean="0">
                <a:solidFill>
                  <a:schemeClr val="tx1"/>
                </a:solidFill>
                <a:effectLst/>
                <a:latin typeface="+mn-lt"/>
                <a:ea typeface="+mn-ea"/>
                <a:cs typeface="+mn-cs"/>
              </a:rPr>
              <a:t>1989 </a:t>
            </a:r>
            <a:r>
              <a:rPr lang="zh-CN" altLang="en-US"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LeCun</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[105] </a:t>
            </a:r>
            <a:r>
              <a:rPr lang="zh-CN" altLang="en-US" sz="1200" kern="1200" dirty="0" smtClean="0">
                <a:solidFill>
                  <a:schemeClr val="tx1"/>
                </a:solidFill>
                <a:effectLst/>
                <a:latin typeface="+mn-lt"/>
                <a:ea typeface="+mn-ea"/>
                <a:cs typeface="+mn-cs"/>
              </a:rPr>
              <a:t>最早通过移除网络中不重要的 权值参数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来实现网络加速的目的。</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err="1" smtClean="0">
                <a:solidFill>
                  <a:schemeClr val="tx1"/>
                </a:solidFill>
                <a:effectLst/>
                <a:latin typeface="+mn-lt"/>
                <a:ea typeface="+mn-ea"/>
                <a:cs typeface="+mn-cs"/>
              </a:rPr>
              <a:t>Denil</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[97] </a:t>
            </a:r>
            <a:r>
              <a:rPr lang="zh-CN" altLang="en-US" sz="1200" kern="1200" dirty="0" smtClean="0">
                <a:solidFill>
                  <a:schemeClr val="tx1"/>
                </a:solidFill>
                <a:effectLst/>
                <a:latin typeface="+mn-lt"/>
                <a:ea typeface="+mn-ea"/>
                <a:cs typeface="+mn-cs"/>
              </a:rPr>
              <a:t>证明了深度网络模型通常存在 严重的过参数化</a:t>
            </a:r>
            <a:r>
              <a:rPr lang="en-US" altLang="zh-CN" sz="1200" kern="1200" dirty="0" smtClean="0">
                <a:solidFill>
                  <a:schemeClr val="tx1"/>
                </a:solidFill>
                <a:effectLst/>
                <a:latin typeface="+mn-lt"/>
                <a:ea typeface="+mn-ea"/>
                <a:cs typeface="+mn-cs"/>
              </a:rPr>
              <a:t>(Over-Parameterization)</a:t>
            </a:r>
            <a:r>
              <a:rPr lang="zh-CN" altLang="en-US" sz="1200" kern="1200" dirty="0" smtClean="0">
                <a:solidFill>
                  <a:schemeClr val="tx1"/>
                </a:solidFill>
                <a:effectLst/>
                <a:latin typeface="+mn-lt"/>
                <a:ea typeface="+mn-ea"/>
                <a:cs typeface="+mn-cs"/>
              </a:rPr>
              <a:t>现象</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因此可以采用网络中一小部分参数 子集去预测其他的参数。</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err="1" smtClean="0">
                <a:solidFill>
                  <a:schemeClr val="tx1"/>
                </a:solidFill>
                <a:effectLst/>
                <a:latin typeface="+mn-lt"/>
                <a:ea typeface="+mn-ea"/>
                <a:cs typeface="+mn-cs"/>
              </a:rPr>
              <a:t>Jaderberg</a:t>
            </a:r>
            <a:r>
              <a:rPr lang="en-US" altLang="zh-CN" sz="1200" kern="1200" dirty="0" smtClean="0">
                <a:solidFill>
                  <a:schemeClr val="tx1"/>
                </a:solidFill>
                <a:effectLst/>
                <a:latin typeface="+mn-lt"/>
                <a:ea typeface="+mn-ea"/>
                <a:cs typeface="+mn-cs"/>
              </a:rPr>
              <a:t>[98] </a:t>
            </a:r>
            <a:r>
              <a:rPr lang="zh-CN" altLang="en-US" sz="1200" kern="1200" dirty="0" smtClean="0">
                <a:solidFill>
                  <a:schemeClr val="tx1"/>
                </a:solidFill>
                <a:effectLst/>
                <a:latin typeface="+mn-lt"/>
                <a:ea typeface="+mn-ea"/>
                <a:cs typeface="+mn-cs"/>
              </a:rPr>
              <a:t>进一步采用矩阵的低秩分解方法对网络的卷 积层进行加速。他们采用两个秩为 </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的列向量对卷积核进行分解</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逼近原有的卷 积核。</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与此同时</a:t>
            </a:r>
            <a:r>
              <a:rPr lang="en-US" altLang="zh-CN" sz="1200" kern="1200" dirty="0" smtClean="0">
                <a:solidFill>
                  <a:schemeClr val="tx1"/>
                </a:solidFill>
                <a:effectLst/>
                <a:latin typeface="+mn-lt"/>
                <a:ea typeface="+mn-ea"/>
                <a:cs typeface="+mn-cs"/>
              </a:rPr>
              <a:t>,Denton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[99] </a:t>
            </a:r>
            <a:r>
              <a:rPr lang="zh-CN" altLang="en-US" sz="1200" kern="1200" dirty="0" smtClean="0">
                <a:solidFill>
                  <a:schemeClr val="tx1"/>
                </a:solidFill>
                <a:effectLst/>
                <a:latin typeface="+mn-lt"/>
                <a:ea typeface="+mn-ea"/>
                <a:cs typeface="+mn-cs"/>
              </a:rPr>
              <a:t>做了类似的工作</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但是他们仅仅验证了这种分解 方法在卷积网络的前两层的有效性。</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err="1" smtClean="0">
                <a:solidFill>
                  <a:schemeClr val="tx1"/>
                </a:solidFill>
                <a:effectLst/>
                <a:latin typeface="+mn-lt"/>
                <a:ea typeface="+mn-ea"/>
                <a:cs typeface="+mn-cs"/>
              </a:rPr>
              <a:t>Lebedev</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[100] </a:t>
            </a:r>
            <a:r>
              <a:rPr lang="zh-CN" altLang="en-US" sz="1200" kern="1200" dirty="0" smtClean="0">
                <a:solidFill>
                  <a:schemeClr val="tx1"/>
                </a:solidFill>
                <a:effectLst/>
                <a:latin typeface="+mn-lt"/>
                <a:ea typeface="+mn-ea"/>
                <a:cs typeface="+mn-cs"/>
              </a:rPr>
              <a:t>对四维卷积核在四个维度上 进行了低秩分解</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进一步压缩了网络的参数。</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smtClean="0">
                <a:solidFill>
                  <a:schemeClr val="tx1"/>
                </a:solidFill>
                <a:effectLst/>
                <a:latin typeface="+mn-lt"/>
                <a:ea typeface="+mn-ea"/>
                <a:cs typeface="+mn-cs"/>
              </a:rPr>
              <a:t>Zhang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[101] </a:t>
            </a:r>
            <a:r>
              <a:rPr lang="zh-CN" altLang="en-US" sz="1200" kern="1200" dirty="0" smtClean="0">
                <a:solidFill>
                  <a:schemeClr val="tx1"/>
                </a:solidFill>
                <a:effectLst/>
                <a:latin typeface="+mn-lt"/>
                <a:ea typeface="+mn-ea"/>
                <a:cs typeface="+mn-cs"/>
              </a:rPr>
              <a:t>在特征通道维度对卷 积进行了分解</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不同于以往的回归方法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对线性卷积核或线性输出响应进行回归</a:t>
            </a:r>
            <a:r>
              <a:rPr lang="en-US" altLang="zh-CN" sz="1200" kern="1200" dirty="0" smtClean="0">
                <a:solidFill>
                  <a:schemeClr val="tx1"/>
                </a:solidFill>
                <a:effectLst/>
                <a:latin typeface="+mn-lt"/>
                <a:ea typeface="+mn-ea"/>
                <a:cs typeface="+mn-cs"/>
              </a:rPr>
              <a:t>, Zhang </a:t>
            </a:r>
            <a:r>
              <a:rPr lang="zh-CN" altLang="en-US" sz="1200" kern="1200" dirty="0" smtClean="0">
                <a:solidFill>
                  <a:schemeClr val="tx1"/>
                </a:solidFill>
                <a:effectLst/>
                <a:latin typeface="+mn-lt"/>
                <a:ea typeface="+mn-ea"/>
                <a:cs typeface="+mn-cs"/>
              </a:rPr>
              <a:t>等人对网络的非线性激活响应进行回归。</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smtClean="0">
                <a:solidFill>
                  <a:schemeClr val="tx1"/>
                </a:solidFill>
                <a:effectLst/>
                <a:latin typeface="+mn-lt"/>
                <a:ea typeface="+mn-ea"/>
                <a:cs typeface="+mn-cs"/>
              </a:rPr>
              <a:t>Chen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[106] </a:t>
            </a:r>
            <a:r>
              <a:rPr lang="zh-CN" altLang="en-US" sz="1200" kern="1200" dirty="0" smtClean="0">
                <a:solidFill>
                  <a:schemeClr val="tx1"/>
                </a:solidFill>
                <a:effectLst/>
                <a:latin typeface="+mn-lt"/>
                <a:ea typeface="+mn-ea"/>
                <a:cs typeface="+mn-cs"/>
              </a:rPr>
              <a:t>提出了 </a:t>
            </a:r>
            <a:r>
              <a:rPr lang="en-US" altLang="zh-CN" sz="1200" kern="1200" dirty="0" err="1" smtClean="0">
                <a:solidFill>
                  <a:schemeClr val="tx1"/>
                </a:solidFill>
                <a:effectLst/>
                <a:latin typeface="+mn-lt"/>
                <a:ea typeface="+mn-ea"/>
                <a:cs typeface="+mn-cs"/>
              </a:rPr>
              <a:t>HashedNets</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用散列去掉网络中固有的冗余。 </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46</a:t>
            </a:fld>
            <a:endParaRPr lang="zh-CN" altLang="en-US"/>
          </a:p>
        </p:txBody>
      </p:sp>
    </p:spTree>
    <p:extLst>
      <p:ext uri="{BB962C8B-B14F-4D97-AF65-F5344CB8AC3E}">
        <p14:creationId xmlns:p14="http://schemas.microsoft.com/office/powerpoint/2010/main" val="5981078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kern="1200" dirty="0" smtClean="0">
                <a:solidFill>
                  <a:schemeClr val="tx1"/>
                </a:solidFill>
                <a:effectLst/>
                <a:latin typeface="+mn-lt"/>
                <a:ea typeface="+mn-ea"/>
                <a:cs typeface="+mn-cs"/>
              </a:rPr>
              <a:t>另一种加速网络的测试与预测时间的方法是基于知识蒸馏</a:t>
            </a:r>
            <a:r>
              <a:rPr lang="en-US" altLang="zh-CN" sz="1200" kern="1200" dirty="0" smtClean="0">
                <a:solidFill>
                  <a:schemeClr val="tx1"/>
                </a:solidFill>
                <a:effectLst/>
                <a:latin typeface="+mn-lt"/>
                <a:ea typeface="+mn-ea"/>
                <a:cs typeface="+mn-cs"/>
              </a:rPr>
              <a:t>[45] </a:t>
            </a:r>
            <a:r>
              <a:rPr lang="zh-CN" altLang="en-US" sz="1200" kern="1200" dirty="0" smtClean="0">
                <a:solidFill>
                  <a:schemeClr val="tx1"/>
                </a:solidFill>
                <a:effectLst/>
                <a:latin typeface="+mn-lt"/>
                <a:ea typeface="+mn-ea"/>
                <a:cs typeface="+mn-cs"/>
              </a:rPr>
              <a:t>的训练方法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这 种方法旨在通过用一个具有高识别率的教师网络去训练一个轻量的学生网络。</a:t>
            </a:r>
          </a:p>
          <a:p>
            <a:pPr marL="228600" indent="-228600">
              <a:buAutoNum type="arabicPeriod"/>
            </a:pPr>
            <a:r>
              <a:rPr lang="zh-CN" altLang="en-US" sz="1200" kern="1200" dirty="0" smtClean="0">
                <a:solidFill>
                  <a:schemeClr val="tx1"/>
                </a:solidFill>
                <a:effectLst/>
                <a:latin typeface="+mn-lt"/>
                <a:ea typeface="+mn-ea"/>
                <a:cs typeface="+mn-cs"/>
              </a:rPr>
              <a:t>知 识蒸馏的概念是 </a:t>
            </a:r>
            <a:r>
              <a:rPr lang="en-US" altLang="zh-CN" sz="1200" kern="1200" dirty="0" smtClean="0">
                <a:solidFill>
                  <a:schemeClr val="tx1"/>
                </a:solidFill>
                <a:effectLst/>
                <a:latin typeface="+mn-lt"/>
                <a:ea typeface="+mn-ea"/>
                <a:cs typeface="+mn-cs"/>
              </a:rPr>
              <a:t>Hinton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[45] </a:t>
            </a:r>
            <a:r>
              <a:rPr lang="zh-CN" altLang="en-US" sz="1200" kern="1200" dirty="0" smtClean="0">
                <a:solidFill>
                  <a:schemeClr val="tx1"/>
                </a:solidFill>
                <a:effectLst/>
                <a:latin typeface="+mn-lt"/>
                <a:ea typeface="+mn-ea"/>
                <a:cs typeface="+mn-cs"/>
              </a:rPr>
              <a:t>首次提出的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用于加快网络预测时间。知识蒸馏是 一种不同的训练方法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将一个具有较高识别率的网络中的“知识”进行压缩</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迁移到 要训练的目标网络。</a:t>
            </a:r>
          </a:p>
          <a:p>
            <a:pPr marL="228600" indent="-228600">
              <a:buAutoNum type="arabicPeriod"/>
            </a:pPr>
            <a:r>
              <a:rPr lang="zh-CN" altLang="en-US" sz="1200" kern="1200" dirty="0" smtClean="0">
                <a:solidFill>
                  <a:schemeClr val="tx1"/>
                </a:solidFill>
                <a:effectLst/>
                <a:latin typeface="+mn-lt"/>
                <a:ea typeface="+mn-ea"/>
                <a:cs typeface="+mn-cs"/>
              </a:rPr>
              <a:t>实际上</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相似的想法早在 </a:t>
            </a:r>
            <a:r>
              <a:rPr lang="en-US" altLang="zh-CN" sz="1200" kern="1200" dirty="0" smtClean="0">
                <a:solidFill>
                  <a:schemeClr val="tx1"/>
                </a:solidFill>
                <a:effectLst/>
                <a:latin typeface="+mn-lt"/>
                <a:ea typeface="+mn-ea"/>
                <a:cs typeface="+mn-cs"/>
              </a:rPr>
              <a:t>2006 </a:t>
            </a:r>
            <a:r>
              <a:rPr lang="zh-CN" altLang="en-US" sz="1200" kern="1200" dirty="0" smtClean="0">
                <a:solidFill>
                  <a:schemeClr val="tx1"/>
                </a:solidFill>
                <a:effectLst/>
                <a:latin typeface="+mn-lt"/>
                <a:ea typeface="+mn-ea"/>
                <a:cs typeface="+mn-cs"/>
              </a:rPr>
              <a:t>年即被 </a:t>
            </a:r>
            <a:r>
              <a:rPr lang="en-US" altLang="zh-CN" sz="1200" kern="1200" dirty="0" err="1" smtClean="0">
                <a:solidFill>
                  <a:schemeClr val="tx1"/>
                </a:solidFill>
                <a:effectLst/>
                <a:latin typeface="+mn-lt"/>
                <a:ea typeface="+mn-ea"/>
                <a:cs typeface="+mn-cs"/>
              </a:rPr>
              <a:t>Bucilu</a:t>
            </a:r>
            <a:r>
              <a:rPr lang="en-US" altLang="zh-CN" sz="1200" i="1" kern="1200" dirty="0" err="1" smtClean="0">
                <a:solidFill>
                  <a:schemeClr val="tx1"/>
                </a:solidFill>
                <a:effectLst/>
                <a:latin typeface="+mn-lt"/>
                <a:ea typeface="+mn-ea"/>
                <a:cs typeface="+mn-cs"/>
              </a:rPr>
              <a:t>a</a:t>
            </a:r>
            <a:r>
              <a:rPr lang="zh-CN" altLang="en-US" sz="1200" kern="1200" dirty="0" smtClean="0">
                <a:solidFill>
                  <a:schemeClr val="tx1"/>
                </a:solidFill>
                <a:effectLst/>
                <a:latin typeface="+mn-lt"/>
                <a:ea typeface="+mn-ea"/>
                <a:cs typeface="+mn-cs"/>
              </a:rPr>
              <a:t>ˇ 等人提及过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 他们的重要论文</a:t>
            </a:r>
            <a:r>
              <a:rPr lang="en-US" altLang="zh-CN" sz="1200" kern="1200" dirty="0" smtClean="0">
                <a:solidFill>
                  <a:schemeClr val="tx1"/>
                </a:solidFill>
                <a:effectLst/>
                <a:latin typeface="+mn-lt"/>
                <a:ea typeface="+mn-ea"/>
                <a:cs typeface="+mn-cs"/>
              </a:rPr>
              <a:t>[102] </a:t>
            </a:r>
            <a:r>
              <a:rPr lang="zh-CN" altLang="en-US" sz="1200" kern="1200" dirty="0" smtClean="0">
                <a:solidFill>
                  <a:schemeClr val="tx1"/>
                </a:solidFill>
                <a:effectLst/>
                <a:latin typeface="+mn-lt"/>
                <a:ea typeface="+mn-ea"/>
                <a:cs typeface="+mn-cs"/>
              </a:rPr>
              <a:t>中</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成功地将多个复杂模型压缩成一个小的快速模型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并且没 有引起明显的精度损失。</a:t>
            </a:r>
          </a:p>
          <a:p>
            <a:pPr marL="228600" indent="-228600">
              <a:buAutoNum type="arabicPeriod"/>
            </a:pPr>
            <a:r>
              <a:rPr lang="zh-CN" altLang="en-US" sz="1200" kern="1200" dirty="0" smtClean="0">
                <a:solidFill>
                  <a:schemeClr val="tx1"/>
                </a:solidFill>
                <a:effectLst/>
                <a:latin typeface="+mn-lt"/>
                <a:ea typeface="+mn-ea"/>
                <a:cs typeface="+mn-cs"/>
              </a:rPr>
              <a:t>与知识蒸馏类似</a:t>
            </a:r>
            <a:r>
              <a:rPr lang="en-US" altLang="zh-CN" sz="1200" kern="1200" dirty="0" smtClean="0">
                <a:solidFill>
                  <a:schemeClr val="tx1"/>
                </a:solidFill>
                <a:effectLst/>
                <a:latin typeface="+mn-lt"/>
                <a:ea typeface="+mn-ea"/>
                <a:cs typeface="+mn-cs"/>
              </a:rPr>
              <a:t>,Ba </a:t>
            </a:r>
            <a:r>
              <a:rPr lang="zh-CN" altLang="en-US" sz="1200" kern="1200" dirty="0" smtClean="0">
                <a:solidFill>
                  <a:schemeClr val="tx1"/>
                </a:solidFill>
                <a:effectLst/>
                <a:latin typeface="+mn-lt"/>
                <a:ea typeface="+mn-ea"/>
                <a:cs typeface="+mn-cs"/>
              </a:rPr>
              <a:t>和 </a:t>
            </a:r>
            <a:r>
              <a:rPr lang="en-US" altLang="zh-CN" sz="1200" kern="1200" dirty="0" err="1" smtClean="0">
                <a:solidFill>
                  <a:schemeClr val="tx1"/>
                </a:solidFill>
                <a:effectLst/>
                <a:latin typeface="+mn-lt"/>
                <a:ea typeface="+mn-ea"/>
                <a:cs typeface="+mn-cs"/>
              </a:rPr>
              <a:t>Caruana</a:t>
            </a:r>
            <a:r>
              <a:rPr lang="en-US" altLang="zh-CN" sz="1200" kern="1200" dirty="0" smtClean="0">
                <a:solidFill>
                  <a:schemeClr val="tx1"/>
                </a:solidFill>
                <a:effectLst/>
                <a:latin typeface="+mn-lt"/>
                <a:ea typeface="+mn-ea"/>
                <a:cs typeface="+mn-cs"/>
              </a:rPr>
              <a:t>[103] </a:t>
            </a:r>
            <a:r>
              <a:rPr lang="zh-CN" altLang="en-US" sz="1200" kern="1200" dirty="0" smtClean="0">
                <a:solidFill>
                  <a:schemeClr val="tx1"/>
                </a:solidFill>
                <a:effectLst/>
                <a:latin typeface="+mn-lt"/>
                <a:ea typeface="+mn-ea"/>
                <a:cs typeface="+mn-cs"/>
              </a:rPr>
              <a:t>提出一个基于教师与 学生网络体系结构的训练模型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他们证明了一个浅层网络也可以从深度网络模型 中</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学习到复杂的非线性映射关系</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取得与深度网络近似的识别精度。</a:t>
            </a:r>
          </a:p>
          <a:p>
            <a:pPr marL="228600" indent="-228600">
              <a:buAutoNum type="arabicPeriod"/>
            </a:pPr>
            <a:r>
              <a:rPr lang="en-US" altLang="zh-CN" sz="1200" kern="1200" dirty="0" smtClean="0">
                <a:solidFill>
                  <a:schemeClr val="tx1"/>
                </a:solidFill>
                <a:effectLst/>
                <a:latin typeface="+mn-lt"/>
                <a:ea typeface="+mn-ea"/>
                <a:cs typeface="+mn-cs"/>
              </a:rPr>
              <a:t>Romero [104] </a:t>
            </a:r>
            <a:r>
              <a:rPr lang="zh-CN" altLang="en-US" sz="1200" kern="1200" dirty="0" smtClean="0">
                <a:solidFill>
                  <a:schemeClr val="tx1"/>
                </a:solidFill>
                <a:effectLst/>
                <a:latin typeface="+mn-lt"/>
                <a:ea typeface="+mn-ea"/>
                <a:cs typeface="+mn-cs"/>
              </a:rPr>
              <a:t>等人在这项工作的基础上</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设计并成功训练出一个很深很瘦的网络 </a:t>
            </a:r>
            <a:r>
              <a:rPr lang="en-US" altLang="zh-CN" sz="1200" kern="1200" dirty="0" err="1" smtClean="0">
                <a:solidFill>
                  <a:schemeClr val="tx1"/>
                </a:solidFill>
                <a:effectLst/>
                <a:latin typeface="+mn-lt"/>
                <a:ea typeface="+mn-ea"/>
                <a:cs typeface="+mn-cs"/>
              </a:rPr>
              <a:t>FitNet</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他们将 知识蒸馏的理论从 </a:t>
            </a:r>
            <a:r>
              <a:rPr lang="en-US" altLang="zh-CN" sz="1200" kern="1200" dirty="0" err="1" smtClean="0">
                <a:solidFill>
                  <a:schemeClr val="tx1"/>
                </a:solidFill>
                <a:effectLst/>
                <a:latin typeface="+mn-lt"/>
                <a:ea typeface="+mn-ea"/>
                <a:cs typeface="+mn-cs"/>
              </a:rPr>
              <a:t>Softmax</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层推广到隐层</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采用卷积回归的方式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将知识从教室 网络的 </a:t>
            </a:r>
            <a:r>
              <a:rPr lang="en-US" altLang="zh-CN" sz="1200" kern="1200" dirty="0" smtClean="0">
                <a:solidFill>
                  <a:schemeClr val="tx1"/>
                </a:solidFill>
                <a:effectLst/>
                <a:latin typeface="+mn-lt"/>
                <a:ea typeface="+mn-ea"/>
                <a:cs typeface="+mn-cs"/>
              </a:rPr>
              <a:t>hint </a:t>
            </a:r>
            <a:r>
              <a:rPr lang="zh-CN" altLang="en-US" sz="1200" kern="1200" dirty="0" smtClean="0">
                <a:solidFill>
                  <a:schemeClr val="tx1"/>
                </a:solidFill>
                <a:effectLst/>
                <a:latin typeface="+mn-lt"/>
                <a:ea typeface="+mn-ea"/>
                <a:cs typeface="+mn-cs"/>
              </a:rPr>
              <a:t>层</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迁移到学生网络的 </a:t>
            </a:r>
            <a:r>
              <a:rPr lang="en-US" altLang="zh-CN" sz="1200" kern="1200" dirty="0" smtClean="0">
                <a:solidFill>
                  <a:schemeClr val="tx1"/>
                </a:solidFill>
                <a:effectLst/>
                <a:latin typeface="+mn-lt"/>
                <a:ea typeface="+mn-ea"/>
                <a:cs typeface="+mn-cs"/>
              </a:rPr>
              <a:t>guided </a:t>
            </a:r>
            <a:r>
              <a:rPr lang="zh-CN" altLang="en-US" sz="1200" kern="1200" dirty="0" smtClean="0">
                <a:solidFill>
                  <a:schemeClr val="tx1"/>
                </a:solidFill>
                <a:effectLst/>
                <a:latin typeface="+mn-lt"/>
                <a:ea typeface="+mn-ea"/>
                <a:cs typeface="+mn-cs"/>
              </a:rPr>
              <a:t>层</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提出了基于 </a:t>
            </a:r>
            <a:r>
              <a:rPr lang="en-US" altLang="zh-CN" sz="1200" kern="1200" dirty="0" smtClean="0">
                <a:solidFill>
                  <a:schemeClr val="tx1"/>
                </a:solidFill>
                <a:effectLst/>
                <a:latin typeface="+mn-lt"/>
                <a:ea typeface="+mn-ea"/>
                <a:cs typeface="+mn-cs"/>
              </a:rPr>
              <a:t>hint/guided </a:t>
            </a:r>
            <a:r>
              <a:rPr lang="zh-CN" altLang="en-US" sz="1200" kern="1200" dirty="0" smtClean="0">
                <a:solidFill>
                  <a:schemeClr val="tx1"/>
                </a:solidFill>
                <a:effectLst/>
                <a:latin typeface="+mn-lt"/>
                <a:ea typeface="+mn-ea"/>
                <a:cs typeface="+mn-cs"/>
              </a:rPr>
              <a:t>结构的训练 方法。 </a:t>
            </a: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47</a:t>
            </a:fld>
            <a:endParaRPr lang="zh-CN" altLang="en-US"/>
          </a:p>
        </p:txBody>
      </p:sp>
    </p:spTree>
    <p:extLst>
      <p:ext uri="{BB962C8B-B14F-4D97-AF65-F5344CB8AC3E}">
        <p14:creationId xmlns:p14="http://schemas.microsoft.com/office/powerpoint/2010/main" val="1678874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kern="1200" dirty="0" smtClean="0">
                <a:solidFill>
                  <a:schemeClr val="tx1"/>
                </a:solidFill>
                <a:effectLst/>
                <a:latin typeface="+mn-lt"/>
                <a:ea typeface="+mn-ea"/>
                <a:cs typeface="+mn-cs"/>
              </a:rPr>
              <a:t>除此之外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与硬件相关的优化方法也可以加速网络</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减少网络的预测时间。 </a:t>
            </a:r>
          </a:p>
          <a:p>
            <a:pPr marL="228600" indent="-228600">
              <a:buAutoNum type="arabicPeriod"/>
            </a:pPr>
            <a:r>
              <a:rPr lang="en-US" altLang="zh-CN" sz="1200" kern="1200" dirty="0" err="1" smtClean="0">
                <a:solidFill>
                  <a:schemeClr val="tx1"/>
                </a:solidFill>
                <a:effectLst/>
                <a:latin typeface="+mn-lt"/>
                <a:ea typeface="+mn-ea"/>
                <a:cs typeface="+mn-cs"/>
              </a:rPr>
              <a:t>Vanhoucke</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[94] </a:t>
            </a:r>
            <a:r>
              <a:rPr lang="zh-CN" altLang="en-US" sz="1200" kern="1200" dirty="0" smtClean="0">
                <a:solidFill>
                  <a:schemeClr val="tx1"/>
                </a:solidFill>
                <a:effectLst/>
                <a:latin typeface="+mn-lt"/>
                <a:ea typeface="+mn-ea"/>
                <a:cs typeface="+mn-cs"/>
              </a:rPr>
              <a:t>在低成本的</a:t>
            </a:r>
            <a:r>
              <a:rPr lang="en-US" altLang="zh-CN" sz="1200" kern="1200" dirty="0" smtClean="0">
                <a:solidFill>
                  <a:schemeClr val="tx1"/>
                </a:solidFill>
                <a:effectLst/>
                <a:latin typeface="+mn-lt"/>
                <a:ea typeface="+mn-ea"/>
                <a:cs typeface="+mn-cs"/>
              </a:rPr>
              <a:t>x86CPU</a:t>
            </a:r>
            <a:r>
              <a:rPr lang="zh-CN" altLang="en-US" sz="1200" kern="1200" dirty="0" smtClean="0">
                <a:solidFill>
                  <a:schemeClr val="tx1"/>
                </a:solidFill>
                <a:effectLst/>
                <a:latin typeface="+mn-lt"/>
                <a:ea typeface="+mn-ea"/>
                <a:cs typeface="+mn-cs"/>
              </a:rPr>
              <a:t>上做了很多的优化工作</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用于加速大规模矩 阵运算。</a:t>
            </a:r>
          </a:p>
          <a:p>
            <a:pPr marL="228600" indent="-228600">
              <a:buAutoNum type="arabicPeriod"/>
            </a:pPr>
            <a:r>
              <a:rPr lang="en-US" altLang="zh-CN" sz="1200" kern="1200" dirty="0" err="1" smtClean="0">
                <a:solidFill>
                  <a:schemeClr val="tx1"/>
                </a:solidFill>
                <a:effectLst/>
                <a:latin typeface="+mn-lt"/>
                <a:ea typeface="+mn-ea"/>
                <a:cs typeface="+mn-cs"/>
              </a:rPr>
              <a:t>Farabet</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[95] </a:t>
            </a:r>
            <a:r>
              <a:rPr lang="zh-CN" altLang="en-US" sz="1200" kern="1200" dirty="0" smtClean="0">
                <a:solidFill>
                  <a:schemeClr val="tx1"/>
                </a:solidFill>
                <a:effectLst/>
                <a:latin typeface="+mn-lt"/>
                <a:ea typeface="+mn-ea"/>
                <a:cs typeface="+mn-cs"/>
              </a:rPr>
              <a:t>设计了适用于卷积运算的大规模</a:t>
            </a:r>
            <a:r>
              <a:rPr lang="en-US" altLang="zh-CN" sz="1200" kern="1200" dirty="0" smtClean="0">
                <a:solidFill>
                  <a:schemeClr val="tx1"/>
                </a:solidFill>
                <a:effectLst/>
                <a:latin typeface="+mn-lt"/>
                <a:ea typeface="+mn-ea"/>
                <a:cs typeface="+mn-cs"/>
              </a:rPr>
              <a:t>FPGA</a:t>
            </a:r>
            <a:r>
              <a:rPr lang="zh-CN" altLang="en-US" sz="1200" kern="1200" dirty="0" smtClean="0">
                <a:solidFill>
                  <a:schemeClr val="tx1"/>
                </a:solidFill>
                <a:effectLst/>
                <a:latin typeface="+mn-lt"/>
                <a:ea typeface="+mn-ea"/>
                <a:cs typeface="+mn-cs"/>
              </a:rPr>
              <a:t>集群。</a:t>
            </a:r>
            <a:r>
              <a:rPr lang="en-US" altLang="zh-CN" sz="1200" kern="1200" dirty="0" err="1" smtClean="0">
                <a:solidFill>
                  <a:schemeClr val="tx1"/>
                </a:solidFill>
                <a:effectLst/>
                <a:latin typeface="+mn-lt"/>
                <a:ea typeface="+mn-ea"/>
                <a:cs typeface="+mn-cs"/>
              </a:rPr>
              <a:t>Krizhevsky</a:t>
            </a:r>
            <a:r>
              <a:rPr lang="en-US" altLang="zh-CN" sz="1200" kern="1200" dirty="0" smtClean="0">
                <a:solidFill>
                  <a:schemeClr val="tx1"/>
                </a:solidFill>
                <a:effectLst/>
                <a:latin typeface="+mn-lt"/>
                <a:ea typeface="+mn-ea"/>
                <a:cs typeface="+mn-cs"/>
              </a:rPr>
              <a:t>[96] </a:t>
            </a:r>
            <a:r>
              <a:rPr lang="zh-CN" altLang="en-US" sz="1200" kern="1200" dirty="0" smtClean="0">
                <a:solidFill>
                  <a:schemeClr val="tx1"/>
                </a:solidFill>
                <a:effectLst/>
                <a:latin typeface="+mn-lt"/>
                <a:ea typeface="+mn-ea"/>
                <a:cs typeface="+mn-cs"/>
              </a:rPr>
              <a:t>提出了一种新的适用于多 </a:t>
            </a:r>
            <a:r>
              <a:rPr lang="en-US" altLang="zh-CN" sz="1200" kern="1200" dirty="0" smtClean="0">
                <a:solidFill>
                  <a:schemeClr val="tx1"/>
                </a:solidFill>
                <a:effectLst/>
                <a:latin typeface="+mn-lt"/>
                <a:ea typeface="+mn-ea"/>
                <a:cs typeface="+mn-cs"/>
              </a:rPr>
              <a:t>GPU </a:t>
            </a:r>
            <a:r>
              <a:rPr lang="zh-CN" altLang="en-US" sz="1200" kern="1200" dirty="0" smtClean="0">
                <a:solidFill>
                  <a:schemeClr val="tx1"/>
                </a:solidFill>
                <a:effectLst/>
                <a:latin typeface="+mn-lt"/>
                <a:ea typeface="+mn-ea"/>
                <a:cs typeface="+mn-cs"/>
              </a:rPr>
              <a:t>并行训练的并行化方法。</a:t>
            </a:r>
          </a:p>
          <a:p>
            <a:pPr marL="228600" indent="-228600">
              <a:buAutoNum type="arabicPeriod"/>
            </a:pPr>
            <a:r>
              <a:rPr lang="en-US" altLang="zh-CN" sz="1200" kern="1200" dirty="0" err="1" smtClean="0">
                <a:solidFill>
                  <a:schemeClr val="tx1"/>
                </a:solidFill>
                <a:effectLst/>
                <a:latin typeface="+mn-lt"/>
                <a:ea typeface="+mn-ea"/>
                <a:cs typeface="+mn-cs"/>
              </a:rPr>
              <a:t>cuda-convnet</a:t>
            </a:r>
            <a:r>
              <a:rPr lang="en-US" altLang="zh-CN" sz="1200" kern="1200" dirty="0" smtClean="0">
                <a:solidFill>
                  <a:schemeClr val="tx1"/>
                </a:solidFill>
                <a:effectLst/>
                <a:latin typeface="+mn-lt"/>
                <a:ea typeface="+mn-ea"/>
                <a:cs typeface="+mn-cs"/>
              </a:rPr>
              <a:t>[19] </a:t>
            </a:r>
            <a:r>
              <a:rPr lang="zh-CN" altLang="en-US" sz="1200" kern="1200" dirty="0" smtClean="0">
                <a:solidFill>
                  <a:schemeClr val="tx1"/>
                </a:solidFill>
                <a:effectLst/>
                <a:latin typeface="+mn-lt"/>
                <a:ea typeface="+mn-ea"/>
                <a:cs typeface="+mn-cs"/>
              </a:rPr>
              <a:t>和 </a:t>
            </a:r>
            <a:r>
              <a:rPr lang="en-US" altLang="zh-CN" sz="1200" kern="1200" dirty="0" err="1" smtClean="0">
                <a:solidFill>
                  <a:schemeClr val="tx1"/>
                </a:solidFill>
                <a:effectLst/>
                <a:latin typeface="+mn-lt"/>
                <a:ea typeface="+mn-ea"/>
                <a:cs typeface="+mn-cs"/>
              </a:rPr>
              <a:t>caffe</a:t>
            </a:r>
            <a:r>
              <a:rPr lang="en-US" altLang="zh-CN" sz="1200" kern="1200" dirty="0" smtClean="0">
                <a:solidFill>
                  <a:schemeClr val="tx1"/>
                </a:solidFill>
                <a:effectLst/>
                <a:latin typeface="+mn-lt"/>
                <a:ea typeface="+mn-ea"/>
                <a:cs typeface="+mn-cs"/>
              </a:rPr>
              <a:t>[79], </a:t>
            </a:r>
            <a:r>
              <a:rPr lang="zh-CN" altLang="en-US" sz="1200" kern="1200" dirty="0" smtClean="0">
                <a:solidFill>
                  <a:schemeClr val="tx1"/>
                </a:solidFill>
                <a:effectLst/>
                <a:latin typeface="+mn-lt"/>
                <a:ea typeface="+mn-ea"/>
                <a:cs typeface="+mn-cs"/>
              </a:rPr>
              <a:t>两个开源的卷积神经网络计算框架</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都提供了有效的 </a:t>
            </a:r>
            <a:r>
              <a:rPr lang="en-US" altLang="zh-CN" sz="1200" kern="1200" dirty="0" smtClean="0">
                <a:solidFill>
                  <a:schemeClr val="tx1"/>
                </a:solidFill>
                <a:effectLst/>
                <a:latin typeface="+mn-lt"/>
                <a:ea typeface="+mn-ea"/>
                <a:cs typeface="+mn-cs"/>
              </a:rPr>
              <a:t>GPU </a:t>
            </a:r>
            <a:r>
              <a:rPr lang="zh-CN" altLang="en-US" sz="1200" kern="1200" dirty="0" smtClean="0">
                <a:solidFill>
                  <a:schemeClr val="tx1"/>
                </a:solidFill>
                <a:effectLst/>
                <a:latin typeface="+mn-lt"/>
                <a:ea typeface="+mn-ea"/>
                <a:cs typeface="+mn-cs"/>
              </a:rPr>
              <a:t>加速实现。</a:t>
            </a:r>
          </a:p>
          <a:p>
            <a:pPr marL="228600" indent="-228600">
              <a:buAutoNum type="arabicPeriod"/>
            </a:pPr>
            <a:r>
              <a:rPr lang="zh-CN" altLang="en-US" sz="1200" kern="1200" dirty="0" smtClean="0">
                <a:solidFill>
                  <a:schemeClr val="tx1"/>
                </a:solidFill>
                <a:effectLst/>
                <a:latin typeface="+mn-lt"/>
                <a:ea typeface="+mn-ea"/>
                <a:cs typeface="+mn-cs"/>
              </a:rPr>
              <a:t>此外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基于 傅里叶变换</a:t>
            </a:r>
            <a:r>
              <a:rPr lang="en-US" altLang="zh-CN" sz="1200" kern="1200" dirty="0" smtClean="0">
                <a:solidFill>
                  <a:schemeClr val="tx1"/>
                </a:solidFill>
                <a:effectLst/>
                <a:latin typeface="+mn-lt"/>
                <a:ea typeface="+mn-ea"/>
                <a:cs typeface="+mn-cs"/>
              </a:rPr>
              <a:t>,Mathieu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[107] </a:t>
            </a:r>
            <a:r>
              <a:rPr lang="zh-CN" altLang="en-US" sz="1200" kern="1200" dirty="0" smtClean="0">
                <a:solidFill>
                  <a:schemeClr val="tx1"/>
                </a:solidFill>
                <a:effectLst/>
                <a:latin typeface="+mn-lt"/>
                <a:ea typeface="+mn-ea"/>
                <a:cs typeface="+mn-cs"/>
              </a:rPr>
              <a:t>将卷积操作从时域转换到频域</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使得卷积操作加快 了接近两倍。 </a:t>
            </a: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48</a:t>
            </a:fld>
            <a:endParaRPr lang="zh-CN" altLang="en-US"/>
          </a:p>
        </p:txBody>
      </p:sp>
    </p:spTree>
    <p:extLst>
      <p:ext uri="{BB962C8B-B14F-4D97-AF65-F5344CB8AC3E}">
        <p14:creationId xmlns:p14="http://schemas.microsoft.com/office/powerpoint/2010/main" val="15411673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smtClean="0">
                <a:solidFill>
                  <a:schemeClr val="tx1"/>
                </a:solidFill>
                <a:effectLst/>
                <a:latin typeface="+mn-lt"/>
                <a:ea typeface="+mn-ea"/>
                <a:cs typeface="+mn-cs"/>
              </a:rPr>
              <a:t>DK </a:t>
            </a:r>
            <a:r>
              <a:rPr lang="zh-CN" altLang="en-US" sz="1200" kern="1200" dirty="0" smtClean="0">
                <a:solidFill>
                  <a:schemeClr val="tx1"/>
                </a:solidFill>
                <a:effectLst/>
                <a:latin typeface="+mn-lt"/>
                <a:ea typeface="+mn-ea"/>
                <a:cs typeface="+mn-cs"/>
              </a:rPr>
              <a:t>分解将传统的卷积操作分解为特征提取和特征组合两个过程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在特征提取 的过程中</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对于每个输入图像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我们仅仅选择具有主导作用的一个或多个卷积核 对其进行特征提取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在特征组合的过程中</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我们允许所有的特征同时参与特征的 组合。</a:t>
            </a:r>
            <a:r>
              <a:rPr lang="en-US" altLang="zh-CN" sz="1200" kern="1200" dirty="0" smtClean="0">
                <a:solidFill>
                  <a:schemeClr val="tx1"/>
                </a:solidFill>
                <a:effectLst/>
                <a:latin typeface="+mn-lt"/>
                <a:ea typeface="+mn-ea"/>
                <a:cs typeface="+mn-cs"/>
              </a:rPr>
              <a:t>DK </a:t>
            </a:r>
            <a:r>
              <a:rPr lang="zh-CN" altLang="en-US" sz="1200" kern="1200" dirty="0" smtClean="0">
                <a:solidFill>
                  <a:schemeClr val="tx1"/>
                </a:solidFill>
                <a:effectLst/>
                <a:latin typeface="+mn-lt"/>
                <a:ea typeface="+mn-ea"/>
                <a:cs typeface="+mn-cs"/>
              </a:rPr>
              <a:t>分解可以将卷积层的参数和计算量压缩为大约原来的 </a:t>
            </a:r>
            <a:r>
              <a:rPr lang="en-US" altLang="zh-CN" sz="1200" kern="1200" dirty="0" smtClean="0">
                <a:solidFill>
                  <a:schemeClr val="tx1"/>
                </a:solidFill>
                <a:effectLst/>
                <a:latin typeface="+mn-lt"/>
                <a:ea typeface="+mn-ea"/>
                <a:cs typeface="+mn-cs"/>
              </a:rPr>
              <a:t>12%,</a:t>
            </a:r>
            <a:r>
              <a:rPr lang="zh-CN" altLang="en-US" sz="1200" kern="1200" dirty="0" smtClean="0">
                <a:solidFill>
                  <a:schemeClr val="tx1"/>
                </a:solidFill>
                <a:effectLst/>
                <a:latin typeface="+mn-lt"/>
                <a:ea typeface="+mn-ea"/>
                <a:cs typeface="+mn-cs"/>
              </a:rPr>
              <a:t>极大地提高 网络的预测速度。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我们以</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比 </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情况下的主导卷积核分解为例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传统的卷积处理方式如左图，对每个输入特征图，需要大量的卷积核对其进行卷积。</a:t>
            </a:r>
            <a:r>
              <a:rPr lang="en-US" altLang="zh-CN" sz="1200" kern="1200" dirty="0" smtClean="0">
                <a:solidFill>
                  <a:schemeClr val="tx1"/>
                </a:solidFill>
                <a:effectLst/>
                <a:latin typeface="+mn-lt"/>
                <a:ea typeface="+mn-ea"/>
                <a:cs typeface="+mn-cs"/>
              </a:rPr>
              <a:t>DK</a:t>
            </a:r>
            <a:r>
              <a:rPr lang="zh-CN" altLang="en-US" sz="1200" kern="1200" dirty="0" smtClean="0">
                <a:solidFill>
                  <a:schemeClr val="tx1"/>
                </a:solidFill>
                <a:effectLst/>
                <a:latin typeface="+mn-lt"/>
                <a:ea typeface="+mn-ea"/>
                <a:cs typeface="+mn-cs"/>
              </a:rPr>
              <a:t>分解中对于每张输入特征图</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我们只选择一个卷积核对其进行特征提取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再通过对所有特征进行线性加权的方 式进行特征组合。特征提取可以通过分组卷积的方式实现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而特征选择可以通过 使用具有 </a:t>
            </a:r>
            <a:r>
              <a:rPr lang="en-US" altLang="zh-CN" sz="1200" kern="1200" dirty="0" smtClean="0">
                <a:solidFill>
                  <a:schemeClr val="tx1"/>
                </a:solidFill>
                <a:effectLst/>
                <a:latin typeface="+mn-lt"/>
                <a:ea typeface="+mn-ea"/>
                <a:cs typeface="+mn-cs"/>
              </a:rPr>
              <a:t>1 × 1 </a:t>
            </a:r>
            <a:r>
              <a:rPr lang="zh-CN" altLang="en-US" sz="1200" kern="1200" dirty="0" smtClean="0">
                <a:solidFill>
                  <a:schemeClr val="tx1"/>
                </a:solidFill>
                <a:effectLst/>
                <a:latin typeface="+mn-lt"/>
                <a:ea typeface="+mn-ea"/>
                <a:cs typeface="+mn-cs"/>
              </a:rPr>
              <a:t>感受野大小的卷积操作实现。 </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49</a:t>
            </a:fld>
            <a:endParaRPr lang="zh-CN" altLang="en-US"/>
          </a:p>
        </p:txBody>
      </p:sp>
    </p:spTree>
    <p:extLst>
      <p:ext uri="{BB962C8B-B14F-4D97-AF65-F5344CB8AC3E}">
        <p14:creationId xmlns:p14="http://schemas.microsoft.com/office/powerpoint/2010/main" val="15244212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上述过程可以推广到 </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比 </a:t>
            </a:r>
            <a:r>
              <a:rPr lang="en-US" altLang="zh-CN" sz="1200" kern="1200" dirty="0" smtClean="0">
                <a:solidFill>
                  <a:schemeClr val="tx1"/>
                </a:solidFill>
                <a:effectLst/>
                <a:latin typeface="+mn-lt"/>
                <a:ea typeface="+mn-ea"/>
                <a:cs typeface="+mn-cs"/>
              </a:rPr>
              <a:t>2 (</a:t>
            </a:r>
            <a:r>
              <a:rPr lang="zh-CN" altLang="en-US" sz="1200" kern="1200" dirty="0" smtClean="0">
                <a:solidFill>
                  <a:schemeClr val="tx1"/>
                </a:solidFill>
                <a:effectLst/>
                <a:latin typeface="+mn-lt"/>
                <a:ea typeface="+mn-ea"/>
                <a:cs typeface="+mn-cs"/>
              </a:rPr>
              <a:t>如图 </a:t>
            </a:r>
            <a:r>
              <a:rPr lang="en-US" altLang="zh-CN" sz="1200" kern="1200" dirty="0" smtClean="0">
                <a:solidFill>
                  <a:schemeClr val="tx1"/>
                </a:solidFill>
                <a:effectLst/>
                <a:latin typeface="+mn-lt"/>
                <a:ea typeface="+mn-ea"/>
                <a:cs typeface="+mn-cs"/>
              </a:rPr>
              <a:t>4.2 (c)),1 </a:t>
            </a:r>
            <a:r>
              <a:rPr lang="zh-CN" altLang="en-US" sz="1200" kern="1200" dirty="0" smtClean="0">
                <a:solidFill>
                  <a:schemeClr val="tx1"/>
                </a:solidFill>
                <a:effectLst/>
                <a:latin typeface="+mn-lt"/>
                <a:ea typeface="+mn-ea"/>
                <a:cs typeface="+mn-cs"/>
              </a:rPr>
              <a:t>比 </a:t>
            </a:r>
            <a:r>
              <a:rPr lang="en-US" altLang="zh-CN" sz="1200" i="1" kern="1200" dirty="0" smtClean="0">
                <a:solidFill>
                  <a:schemeClr val="tx1"/>
                </a:solidFill>
                <a:effectLst/>
                <a:latin typeface="+mn-lt"/>
                <a:ea typeface="+mn-ea"/>
                <a:cs typeface="+mn-cs"/>
              </a:rPr>
              <a:t>n</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如图 </a:t>
            </a:r>
            <a:r>
              <a:rPr lang="en-US" altLang="zh-CN" sz="1200" kern="1200" dirty="0" smtClean="0">
                <a:solidFill>
                  <a:schemeClr val="tx1"/>
                </a:solidFill>
                <a:effectLst/>
                <a:latin typeface="+mn-lt"/>
                <a:ea typeface="+mn-ea"/>
                <a:cs typeface="+mn-cs"/>
              </a:rPr>
              <a:t>4.2 (d))</a:t>
            </a:r>
            <a:r>
              <a:rPr lang="zh-CN" altLang="en-US" sz="1200" kern="1200" dirty="0" smtClean="0">
                <a:solidFill>
                  <a:schemeClr val="tx1"/>
                </a:solidFill>
                <a:effectLst/>
                <a:latin typeface="+mn-lt"/>
                <a:ea typeface="+mn-ea"/>
                <a:cs typeface="+mn-cs"/>
              </a:rPr>
              <a:t>的情况</a:t>
            </a:r>
            <a:r>
              <a:rPr lang="en-US" altLang="zh-CN" sz="1200" kern="1200" dirty="0" smtClean="0">
                <a:solidFill>
                  <a:schemeClr val="tx1"/>
                </a:solidFill>
                <a:effectLst/>
                <a:latin typeface="+mn-lt"/>
                <a:ea typeface="+mn-ea"/>
                <a:cs typeface="+mn-cs"/>
              </a:rPr>
              <a:t>,</a:t>
            </a:r>
            <a:endParaRPr lang="zh-CN" altLang="en-US" sz="1200" kern="1200" dirty="0" smtClean="0">
              <a:solidFill>
                <a:schemeClr val="tx1"/>
              </a:solidFill>
              <a:effectLst/>
              <a:latin typeface="+mn-lt"/>
              <a:ea typeface="+mn-ea"/>
              <a:cs typeface="+mn-cs"/>
            </a:endParaRPr>
          </a:p>
          <a:p>
            <a:r>
              <a:rPr lang="zh-CN" altLang="en-US" dirty="0" smtClean="0"/>
              <a:t>对于</a:t>
            </a:r>
            <a:r>
              <a:rPr lang="en-US" altLang="zh-CN" dirty="0" smtClean="0"/>
              <a:t>3</a:t>
            </a:r>
            <a:r>
              <a:rPr lang="zh-CN" altLang="en-US" dirty="0" smtClean="0"/>
              <a:t>*</a:t>
            </a:r>
            <a:r>
              <a:rPr lang="en-US" altLang="zh-CN" dirty="0" smtClean="0"/>
              <a:t>3</a:t>
            </a:r>
            <a:r>
              <a:rPr lang="zh-CN" altLang="en-US" dirty="0" smtClean="0"/>
              <a:t>的卷积和，</a:t>
            </a:r>
            <a:r>
              <a:rPr lang="en-US" altLang="zh-CN" dirty="0" smtClean="0"/>
              <a:t>n=9</a:t>
            </a:r>
            <a:r>
              <a:rPr lang="zh-CN" altLang="en-US" dirty="0" smtClean="0"/>
              <a:t>时，理论上与卷积操作等价。</a:t>
            </a: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50</a:t>
            </a:fld>
            <a:endParaRPr lang="zh-CN" altLang="en-US"/>
          </a:p>
        </p:txBody>
      </p:sp>
    </p:spTree>
    <p:extLst>
      <p:ext uri="{BB962C8B-B14F-4D97-AF65-F5344CB8AC3E}">
        <p14:creationId xmlns:p14="http://schemas.microsoft.com/office/powerpoint/2010/main" val="10932294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kern="1200" dirty="0" smtClean="0">
                <a:solidFill>
                  <a:schemeClr val="tx1"/>
                </a:solidFill>
                <a:effectLst/>
                <a:latin typeface="+mn-lt"/>
                <a:ea typeface="+mn-ea"/>
                <a:cs typeface="+mn-cs"/>
              </a:rPr>
              <a:t>尽管主导卷积核也是基于矩阵低秩分解的方法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但 是与 </a:t>
            </a:r>
            <a:r>
              <a:rPr lang="en-US" altLang="zh-CN" sz="1200" kern="1200" dirty="0" err="1" smtClean="0">
                <a:solidFill>
                  <a:schemeClr val="tx1"/>
                </a:solidFill>
                <a:effectLst/>
                <a:latin typeface="+mn-lt"/>
                <a:ea typeface="+mn-ea"/>
                <a:cs typeface="+mn-cs"/>
              </a:rPr>
              <a:t>Jaderberg</a:t>
            </a:r>
            <a:r>
              <a:rPr lang="en-US" altLang="zh-CN" sz="1200" kern="1200" dirty="0" smtClean="0">
                <a:solidFill>
                  <a:schemeClr val="tx1"/>
                </a:solidFill>
                <a:effectLst/>
                <a:latin typeface="+mn-lt"/>
                <a:ea typeface="+mn-ea"/>
                <a:cs typeface="+mn-cs"/>
              </a:rPr>
              <a:t>[98] </a:t>
            </a:r>
            <a:r>
              <a:rPr lang="zh-CN" altLang="en-US" sz="1200" kern="1200" dirty="0" smtClean="0">
                <a:solidFill>
                  <a:schemeClr val="tx1"/>
                </a:solidFill>
                <a:effectLst/>
                <a:latin typeface="+mn-lt"/>
                <a:ea typeface="+mn-ea"/>
                <a:cs typeface="+mn-cs"/>
              </a:rPr>
              <a:t>和 </a:t>
            </a:r>
            <a:r>
              <a:rPr lang="en-US" altLang="zh-CN" sz="1200" kern="1200" dirty="0" smtClean="0">
                <a:solidFill>
                  <a:schemeClr val="tx1"/>
                </a:solidFill>
                <a:effectLst/>
                <a:latin typeface="+mn-lt"/>
                <a:ea typeface="+mn-ea"/>
                <a:cs typeface="+mn-cs"/>
              </a:rPr>
              <a:t>Zhang[101] </a:t>
            </a:r>
            <a:r>
              <a:rPr lang="zh-CN" altLang="en-US" sz="1200" kern="1200" dirty="0" smtClean="0">
                <a:solidFill>
                  <a:schemeClr val="tx1"/>
                </a:solidFill>
                <a:effectLst/>
                <a:latin typeface="+mn-lt"/>
                <a:ea typeface="+mn-ea"/>
                <a:cs typeface="+mn-cs"/>
              </a:rPr>
              <a:t>的方法不同</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如图 </a:t>
            </a:r>
            <a:r>
              <a:rPr lang="en-US" altLang="zh-CN" sz="1200" kern="1200" dirty="0" smtClean="0">
                <a:solidFill>
                  <a:schemeClr val="tx1"/>
                </a:solidFill>
                <a:effectLst/>
                <a:latin typeface="+mn-lt"/>
                <a:ea typeface="+mn-ea"/>
                <a:cs typeface="+mn-cs"/>
              </a:rPr>
              <a:t>4.4</a:t>
            </a:r>
            <a:r>
              <a:rPr lang="zh-CN" altLang="en-US" sz="1200" kern="1200" dirty="0" smtClean="0">
                <a:solidFill>
                  <a:schemeClr val="tx1"/>
                </a:solidFill>
                <a:effectLst/>
                <a:latin typeface="+mn-lt"/>
                <a:ea typeface="+mn-ea"/>
                <a:cs typeface="+mn-cs"/>
              </a:rPr>
              <a:t>所示。</a:t>
            </a:r>
          </a:p>
          <a:p>
            <a:pPr marL="228600" indent="-228600">
              <a:buAutoNum type="arabicPeriod"/>
            </a:pPr>
            <a:r>
              <a:rPr lang="en-US" altLang="zh-CN" sz="1200" kern="1200" dirty="0" err="1" smtClean="0">
                <a:solidFill>
                  <a:schemeClr val="tx1"/>
                </a:solidFill>
                <a:effectLst/>
                <a:latin typeface="+mn-lt"/>
                <a:ea typeface="+mn-ea"/>
                <a:cs typeface="+mn-cs"/>
              </a:rPr>
              <a:t>Jaderberg</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等人将传统的 卷积操作分解为两次低秩线性映射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即对于原始的输入图像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分别采用具有 </a:t>
            </a:r>
            <a:r>
              <a:rPr lang="en-US" altLang="zh-CN" sz="1200" kern="1200" dirty="0" smtClean="0">
                <a:solidFill>
                  <a:schemeClr val="tx1"/>
                </a:solidFill>
                <a:effectLst/>
                <a:latin typeface="+mn-lt"/>
                <a:ea typeface="+mn-ea"/>
                <a:cs typeface="+mn-cs"/>
              </a:rPr>
              <a:t>1×</a:t>
            </a:r>
            <a:r>
              <a:rPr lang="en-US" altLang="zh-CN" sz="1200" i="1" kern="1200" dirty="0" smtClean="0">
                <a:solidFill>
                  <a:schemeClr val="tx1"/>
                </a:solidFill>
                <a:effectLst/>
                <a:latin typeface="+mn-lt"/>
                <a:ea typeface="+mn-ea"/>
                <a:cs typeface="+mn-cs"/>
              </a:rPr>
              <a:t>d </a:t>
            </a:r>
            <a:r>
              <a:rPr lang="zh-CN" altLang="en-US" sz="1200" kern="1200" dirty="0" smtClean="0">
                <a:solidFill>
                  <a:schemeClr val="tx1"/>
                </a:solidFill>
                <a:effectLst/>
                <a:latin typeface="+mn-lt"/>
                <a:ea typeface="+mn-ea"/>
                <a:cs typeface="+mn-cs"/>
              </a:rPr>
              <a:t>和 </a:t>
            </a:r>
            <a:r>
              <a:rPr lang="en-US" altLang="zh-CN" sz="1200" i="1" kern="1200" dirty="0" smtClean="0">
                <a:solidFill>
                  <a:schemeClr val="tx1"/>
                </a:solidFill>
                <a:effectLst/>
                <a:latin typeface="+mn-lt"/>
                <a:ea typeface="+mn-ea"/>
                <a:cs typeface="+mn-cs"/>
              </a:rPr>
              <a:t>d</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感受野大小的卷积核对其卷积参数进行分解。</a:t>
            </a:r>
          </a:p>
          <a:p>
            <a:pPr marL="228600" indent="-228600">
              <a:buAutoNum type="arabicPeriod"/>
            </a:pPr>
            <a:r>
              <a:rPr lang="en-US" altLang="zh-CN" sz="1200" kern="1200" dirty="0" smtClean="0">
                <a:solidFill>
                  <a:schemeClr val="tx1"/>
                </a:solidFill>
                <a:effectLst/>
                <a:latin typeface="+mn-lt"/>
                <a:ea typeface="+mn-ea"/>
                <a:cs typeface="+mn-cs"/>
              </a:rPr>
              <a:t>Zhang </a:t>
            </a:r>
            <a:r>
              <a:rPr lang="zh-CN" altLang="en-US" sz="1200" kern="1200" dirty="0" smtClean="0">
                <a:solidFill>
                  <a:schemeClr val="tx1"/>
                </a:solidFill>
                <a:effectLst/>
                <a:latin typeface="+mn-lt"/>
                <a:ea typeface="+mn-ea"/>
                <a:cs typeface="+mn-cs"/>
              </a:rPr>
              <a:t>等人也采用两步分解</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不 同的是他们在通道上对卷积核进行了低秩分解。</a:t>
            </a:r>
          </a:p>
          <a:p>
            <a:pPr marL="228600" indent="-228600">
              <a:buAutoNum type="arabicPeriod"/>
            </a:pPr>
            <a:r>
              <a:rPr lang="zh-CN" altLang="en-US" sz="1200" kern="1200" dirty="0" smtClean="0">
                <a:solidFill>
                  <a:schemeClr val="tx1"/>
                </a:solidFill>
                <a:effectLst/>
                <a:latin typeface="+mn-lt"/>
                <a:ea typeface="+mn-ea"/>
                <a:cs typeface="+mn-cs"/>
              </a:rPr>
              <a:t>我们提出的主导卷积核如图</a:t>
            </a:r>
            <a:r>
              <a:rPr lang="en-US" altLang="zh-CN" sz="1200" kern="1200" dirty="0" smtClean="0">
                <a:solidFill>
                  <a:schemeClr val="tx1"/>
                </a:solidFill>
                <a:effectLst/>
                <a:latin typeface="+mn-lt"/>
                <a:ea typeface="+mn-ea"/>
                <a:cs typeface="+mn-cs"/>
              </a:rPr>
              <a:t>4.4(d) </a:t>
            </a:r>
            <a:r>
              <a:rPr lang="zh-CN" altLang="en-US" sz="1200" kern="1200" dirty="0" smtClean="0">
                <a:solidFill>
                  <a:schemeClr val="tx1"/>
                </a:solidFill>
                <a:effectLst/>
                <a:latin typeface="+mn-lt"/>
                <a:ea typeface="+mn-ea"/>
                <a:cs typeface="+mn-cs"/>
              </a:rPr>
              <a:t>所示</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与 </a:t>
            </a:r>
            <a:r>
              <a:rPr lang="en-US" altLang="zh-CN" sz="1200" kern="1200" dirty="0" smtClean="0">
                <a:solidFill>
                  <a:schemeClr val="tx1"/>
                </a:solidFill>
                <a:effectLst/>
                <a:latin typeface="+mn-lt"/>
                <a:ea typeface="+mn-ea"/>
                <a:cs typeface="+mn-cs"/>
              </a:rPr>
              <a:t>Zhang </a:t>
            </a:r>
            <a:r>
              <a:rPr lang="zh-CN" altLang="en-US" sz="1200" kern="1200" dirty="0" smtClean="0">
                <a:solidFill>
                  <a:schemeClr val="tx1"/>
                </a:solidFill>
                <a:effectLst/>
                <a:latin typeface="+mn-lt"/>
                <a:ea typeface="+mn-ea"/>
                <a:cs typeface="+mn-cs"/>
              </a:rPr>
              <a:t>等人的方法类似</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也是在通道上对卷积核进行分解</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与其不同的 是</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我们采用分组卷积的方式来降低特征维度</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减少卷积参数与计算量。 </a:t>
            </a: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51</a:t>
            </a:fld>
            <a:endParaRPr lang="zh-CN" altLang="en-US"/>
          </a:p>
        </p:txBody>
      </p:sp>
    </p:spTree>
    <p:extLst>
      <p:ext uri="{BB962C8B-B14F-4D97-AF65-F5344CB8AC3E}">
        <p14:creationId xmlns:p14="http://schemas.microsoft.com/office/powerpoint/2010/main" val="6270570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kern="1200" dirty="0" smtClean="0">
                <a:solidFill>
                  <a:schemeClr val="tx1"/>
                </a:solidFill>
                <a:effectLst/>
                <a:latin typeface="+mn-lt"/>
                <a:ea typeface="+mn-ea"/>
                <a:cs typeface="+mn-cs"/>
              </a:rPr>
              <a:t>尽管主导卷积核也是基于矩阵低秩分解的方法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但 是与 </a:t>
            </a:r>
            <a:r>
              <a:rPr lang="en-US" altLang="zh-CN" sz="1200" kern="1200" dirty="0" err="1" smtClean="0">
                <a:solidFill>
                  <a:schemeClr val="tx1"/>
                </a:solidFill>
                <a:effectLst/>
                <a:latin typeface="+mn-lt"/>
                <a:ea typeface="+mn-ea"/>
                <a:cs typeface="+mn-cs"/>
              </a:rPr>
              <a:t>Jaderberg</a:t>
            </a:r>
            <a:r>
              <a:rPr lang="en-US" altLang="zh-CN" sz="1200" kern="1200" dirty="0" smtClean="0">
                <a:solidFill>
                  <a:schemeClr val="tx1"/>
                </a:solidFill>
                <a:effectLst/>
                <a:latin typeface="+mn-lt"/>
                <a:ea typeface="+mn-ea"/>
                <a:cs typeface="+mn-cs"/>
              </a:rPr>
              <a:t>[98] </a:t>
            </a:r>
            <a:r>
              <a:rPr lang="zh-CN" altLang="en-US" sz="1200" kern="1200" dirty="0" smtClean="0">
                <a:solidFill>
                  <a:schemeClr val="tx1"/>
                </a:solidFill>
                <a:effectLst/>
                <a:latin typeface="+mn-lt"/>
                <a:ea typeface="+mn-ea"/>
                <a:cs typeface="+mn-cs"/>
              </a:rPr>
              <a:t>和 </a:t>
            </a:r>
            <a:r>
              <a:rPr lang="en-US" altLang="zh-CN" sz="1200" kern="1200" dirty="0" smtClean="0">
                <a:solidFill>
                  <a:schemeClr val="tx1"/>
                </a:solidFill>
                <a:effectLst/>
                <a:latin typeface="+mn-lt"/>
                <a:ea typeface="+mn-ea"/>
                <a:cs typeface="+mn-cs"/>
              </a:rPr>
              <a:t>Zhang[101] </a:t>
            </a:r>
            <a:r>
              <a:rPr lang="zh-CN" altLang="en-US" sz="1200" kern="1200" dirty="0" smtClean="0">
                <a:solidFill>
                  <a:schemeClr val="tx1"/>
                </a:solidFill>
                <a:effectLst/>
                <a:latin typeface="+mn-lt"/>
                <a:ea typeface="+mn-ea"/>
                <a:cs typeface="+mn-cs"/>
              </a:rPr>
              <a:t>的方法不同</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如图 </a:t>
            </a:r>
            <a:r>
              <a:rPr lang="en-US" altLang="zh-CN" sz="1200" kern="1200" dirty="0" smtClean="0">
                <a:solidFill>
                  <a:schemeClr val="tx1"/>
                </a:solidFill>
                <a:effectLst/>
                <a:latin typeface="+mn-lt"/>
                <a:ea typeface="+mn-ea"/>
                <a:cs typeface="+mn-cs"/>
              </a:rPr>
              <a:t>4.4</a:t>
            </a:r>
            <a:r>
              <a:rPr lang="zh-CN" altLang="en-US" sz="1200" kern="1200" dirty="0" smtClean="0">
                <a:solidFill>
                  <a:schemeClr val="tx1"/>
                </a:solidFill>
                <a:effectLst/>
                <a:latin typeface="+mn-lt"/>
                <a:ea typeface="+mn-ea"/>
                <a:cs typeface="+mn-cs"/>
              </a:rPr>
              <a:t>所示。</a:t>
            </a:r>
          </a:p>
          <a:p>
            <a:pPr marL="228600" indent="-228600">
              <a:buAutoNum type="arabicPeriod"/>
            </a:pPr>
            <a:r>
              <a:rPr lang="en-US" altLang="zh-CN" sz="1200" kern="1200" dirty="0" err="1" smtClean="0">
                <a:solidFill>
                  <a:schemeClr val="tx1"/>
                </a:solidFill>
                <a:effectLst/>
                <a:latin typeface="+mn-lt"/>
                <a:ea typeface="+mn-ea"/>
                <a:cs typeface="+mn-cs"/>
              </a:rPr>
              <a:t>Jaderberg</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等人将传统的 卷积操作分解为两次低秩线性映射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即对于原始的输入图像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分别采用具有 </a:t>
            </a:r>
            <a:r>
              <a:rPr lang="en-US" altLang="zh-CN" sz="1200" kern="1200" dirty="0" smtClean="0">
                <a:solidFill>
                  <a:schemeClr val="tx1"/>
                </a:solidFill>
                <a:effectLst/>
                <a:latin typeface="+mn-lt"/>
                <a:ea typeface="+mn-ea"/>
                <a:cs typeface="+mn-cs"/>
              </a:rPr>
              <a:t>1×</a:t>
            </a:r>
            <a:r>
              <a:rPr lang="en-US" altLang="zh-CN" sz="1200" i="1" kern="1200" dirty="0" smtClean="0">
                <a:solidFill>
                  <a:schemeClr val="tx1"/>
                </a:solidFill>
                <a:effectLst/>
                <a:latin typeface="+mn-lt"/>
                <a:ea typeface="+mn-ea"/>
                <a:cs typeface="+mn-cs"/>
              </a:rPr>
              <a:t>d </a:t>
            </a:r>
            <a:r>
              <a:rPr lang="zh-CN" altLang="en-US" sz="1200" kern="1200" dirty="0" smtClean="0">
                <a:solidFill>
                  <a:schemeClr val="tx1"/>
                </a:solidFill>
                <a:effectLst/>
                <a:latin typeface="+mn-lt"/>
                <a:ea typeface="+mn-ea"/>
                <a:cs typeface="+mn-cs"/>
              </a:rPr>
              <a:t>和 </a:t>
            </a:r>
            <a:r>
              <a:rPr lang="en-US" altLang="zh-CN" sz="1200" i="1" kern="1200" dirty="0" smtClean="0">
                <a:solidFill>
                  <a:schemeClr val="tx1"/>
                </a:solidFill>
                <a:effectLst/>
                <a:latin typeface="+mn-lt"/>
                <a:ea typeface="+mn-ea"/>
                <a:cs typeface="+mn-cs"/>
              </a:rPr>
              <a:t>d</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感受野大小的卷积核对其卷积参数进行分解。</a:t>
            </a:r>
          </a:p>
          <a:p>
            <a:pPr marL="228600" indent="-228600">
              <a:buAutoNum type="arabicPeriod"/>
            </a:pPr>
            <a:r>
              <a:rPr lang="en-US" altLang="zh-CN" sz="1200" kern="1200" dirty="0" smtClean="0">
                <a:solidFill>
                  <a:schemeClr val="tx1"/>
                </a:solidFill>
                <a:effectLst/>
                <a:latin typeface="+mn-lt"/>
                <a:ea typeface="+mn-ea"/>
                <a:cs typeface="+mn-cs"/>
              </a:rPr>
              <a:t>Zhang </a:t>
            </a:r>
            <a:r>
              <a:rPr lang="zh-CN" altLang="en-US" sz="1200" kern="1200" dirty="0" smtClean="0">
                <a:solidFill>
                  <a:schemeClr val="tx1"/>
                </a:solidFill>
                <a:effectLst/>
                <a:latin typeface="+mn-lt"/>
                <a:ea typeface="+mn-ea"/>
                <a:cs typeface="+mn-cs"/>
              </a:rPr>
              <a:t>等人也采用两步分解</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不 同的是他们在通道上对卷积核进行了低秩分解。</a:t>
            </a:r>
          </a:p>
          <a:p>
            <a:pPr marL="228600" indent="-228600">
              <a:buAutoNum type="arabicPeriod"/>
            </a:pPr>
            <a:r>
              <a:rPr lang="zh-CN" altLang="en-US" sz="1200" kern="1200" dirty="0" smtClean="0">
                <a:solidFill>
                  <a:schemeClr val="tx1"/>
                </a:solidFill>
                <a:effectLst/>
                <a:latin typeface="+mn-lt"/>
                <a:ea typeface="+mn-ea"/>
                <a:cs typeface="+mn-cs"/>
              </a:rPr>
              <a:t>我们提出的主导卷积核如图</a:t>
            </a:r>
            <a:r>
              <a:rPr lang="en-US" altLang="zh-CN" sz="1200" kern="1200" dirty="0" smtClean="0">
                <a:solidFill>
                  <a:schemeClr val="tx1"/>
                </a:solidFill>
                <a:effectLst/>
                <a:latin typeface="+mn-lt"/>
                <a:ea typeface="+mn-ea"/>
                <a:cs typeface="+mn-cs"/>
              </a:rPr>
              <a:t>4.4(d) </a:t>
            </a:r>
            <a:r>
              <a:rPr lang="zh-CN" altLang="en-US" sz="1200" kern="1200" dirty="0" smtClean="0">
                <a:solidFill>
                  <a:schemeClr val="tx1"/>
                </a:solidFill>
                <a:effectLst/>
                <a:latin typeface="+mn-lt"/>
                <a:ea typeface="+mn-ea"/>
                <a:cs typeface="+mn-cs"/>
              </a:rPr>
              <a:t>所示</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与 </a:t>
            </a:r>
            <a:r>
              <a:rPr lang="en-US" altLang="zh-CN" sz="1200" kern="1200" dirty="0" smtClean="0">
                <a:solidFill>
                  <a:schemeClr val="tx1"/>
                </a:solidFill>
                <a:effectLst/>
                <a:latin typeface="+mn-lt"/>
                <a:ea typeface="+mn-ea"/>
                <a:cs typeface="+mn-cs"/>
              </a:rPr>
              <a:t>Zhang </a:t>
            </a:r>
            <a:r>
              <a:rPr lang="zh-CN" altLang="en-US" sz="1200" kern="1200" dirty="0" smtClean="0">
                <a:solidFill>
                  <a:schemeClr val="tx1"/>
                </a:solidFill>
                <a:effectLst/>
                <a:latin typeface="+mn-lt"/>
                <a:ea typeface="+mn-ea"/>
                <a:cs typeface="+mn-cs"/>
              </a:rPr>
              <a:t>等人的方法类似</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也是在通道上对卷积核进行分解</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与其不同的 是</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我们采用分组卷积的方式来降低特征维度</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减少卷积参数与计算量。 </a:t>
            </a: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52</a:t>
            </a:fld>
            <a:endParaRPr lang="zh-CN" altLang="en-US"/>
          </a:p>
        </p:txBody>
      </p:sp>
    </p:spTree>
    <p:extLst>
      <p:ext uri="{BB962C8B-B14F-4D97-AF65-F5344CB8AC3E}">
        <p14:creationId xmlns:p14="http://schemas.microsoft.com/office/powerpoint/2010/main" val="339760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卷积神经网络是受生物视觉皮层认知机制启发而来。</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1975</a:t>
            </a:r>
            <a:r>
              <a:rPr lang="zh-CN" altLang="en-US"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日本学者 </a:t>
            </a:r>
            <a:r>
              <a:rPr lang="en-US" altLang="zh-CN" sz="1200" kern="1200" dirty="0" smtClean="0">
                <a:solidFill>
                  <a:schemeClr val="tx1"/>
                </a:solidFill>
                <a:effectLst/>
                <a:latin typeface="+mn-lt"/>
                <a:ea typeface="+mn-ea"/>
                <a:cs typeface="+mn-cs"/>
              </a:rPr>
              <a:t>Fukushima </a:t>
            </a:r>
            <a:r>
              <a:rPr lang="zh-CN" altLang="en-US" sz="1200" kern="1200" dirty="0" smtClean="0">
                <a:solidFill>
                  <a:schemeClr val="tx1"/>
                </a:solidFill>
                <a:effectLst/>
                <a:latin typeface="+mn-lt"/>
                <a:ea typeface="+mn-ea"/>
                <a:cs typeface="+mn-cs"/>
              </a:rPr>
              <a:t>提出了认知机</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Cognitron</a:t>
            </a:r>
            <a:r>
              <a:rPr lang="en-US" altLang="zh-CN" sz="1200" kern="1200" dirty="0" smtClean="0">
                <a:solidFill>
                  <a:schemeClr val="tx1"/>
                </a:solidFill>
                <a:effectLst/>
                <a:latin typeface="+mn-lt"/>
                <a:ea typeface="+mn-ea"/>
                <a:cs typeface="+mn-cs"/>
              </a:rPr>
              <a:t>)[15] </a:t>
            </a:r>
            <a:r>
              <a:rPr lang="zh-CN" altLang="en-US" sz="1200" kern="1200" dirty="0" smtClean="0">
                <a:solidFill>
                  <a:schemeClr val="tx1"/>
                </a:solidFill>
                <a:effectLst/>
                <a:latin typeface="+mn-lt"/>
                <a:ea typeface="+mn-ea"/>
                <a:cs typeface="+mn-cs"/>
              </a:rPr>
              <a:t>和神经认知机</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Neocognitron</a:t>
            </a:r>
            <a:r>
              <a:rPr lang="en-US" altLang="zh-CN" sz="1200" kern="1200" dirty="0" smtClean="0">
                <a:solidFill>
                  <a:schemeClr val="tx1"/>
                </a:solidFill>
                <a:effectLst/>
                <a:latin typeface="+mn-lt"/>
                <a:ea typeface="+mn-ea"/>
                <a:cs typeface="+mn-cs"/>
              </a:rPr>
              <a:t>) [16] </a:t>
            </a:r>
            <a:r>
              <a:rPr lang="zh-CN" altLang="en-US" sz="1200" kern="1200" dirty="0" smtClean="0">
                <a:solidFill>
                  <a:schemeClr val="tx1"/>
                </a:solidFill>
                <a:effectLst/>
                <a:latin typeface="+mn-lt"/>
                <a:ea typeface="+mn-ea"/>
                <a:cs typeface="+mn-cs"/>
              </a:rPr>
              <a:t>的计算模型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通常被认识是最早卷积神经网络原型。</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1989 </a:t>
            </a:r>
            <a:r>
              <a:rPr lang="zh-CN" altLang="en-US"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LeCun</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[17,18] </a:t>
            </a:r>
            <a:r>
              <a:rPr lang="zh-CN" altLang="en-US" sz="1200" kern="1200" dirty="0" smtClean="0">
                <a:solidFill>
                  <a:schemeClr val="tx1"/>
                </a:solidFill>
                <a:effectLst/>
                <a:latin typeface="+mn-lt"/>
                <a:ea typeface="+mn-ea"/>
                <a:cs typeface="+mn-cs"/>
              </a:rPr>
              <a:t>将误差反向传播算法引入到神经认知机模型中</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提出了著名的 </a:t>
            </a:r>
            <a:r>
              <a:rPr lang="en-US" altLang="zh-CN" sz="1200" kern="1200" dirty="0" smtClean="0">
                <a:solidFill>
                  <a:schemeClr val="tx1"/>
                </a:solidFill>
                <a:effectLst/>
                <a:latin typeface="+mn-lt"/>
                <a:ea typeface="+mn-ea"/>
                <a:cs typeface="+mn-cs"/>
              </a:rPr>
              <a:t>LeNet-5 </a:t>
            </a:r>
            <a:r>
              <a:rPr lang="zh-CN" altLang="en-US" sz="1200" kern="1200" dirty="0" smtClean="0">
                <a:solidFill>
                  <a:schemeClr val="tx1"/>
                </a:solidFill>
                <a:effectLst/>
                <a:latin typeface="+mn-lt"/>
                <a:ea typeface="+mn-ea"/>
                <a:cs typeface="+mn-cs"/>
              </a:rPr>
              <a:t>网络</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如 图 </a:t>
            </a:r>
            <a:r>
              <a:rPr lang="en-US" altLang="zh-CN" sz="1200" kern="1200" dirty="0" smtClean="0">
                <a:solidFill>
                  <a:schemeClr val="tx1"/>
                </a:solidFill>
                <a:effectLst/>
                <a:latin typeface="+mn-lt"/>
                <a:ea typeface="+mn-ea"/>
                <a:cs typeface="+mn-cs"/>
              </a:rPr>
              <a:t>1.2</a:t>
            </a:r>
            <a:r>
              <a:rPr lang="zh-CN" altLang="en-US" sz="1200" kern="1200" dirty="0" smtClean="0">
                <a:solidFill>
                  <a:schemeClr val="tx1"/>
                </a:solidFill>
                <a:effectLst/>
                <a:latin typeface="+mn-lt"/>
                <a:ea typeface="+mn-ea"/>
                <a:cs typeface="+mn-cs"/>
              </a:rPr>
              <a:t>所示</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奠定了现代卷积神经网络的计算框架。</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但由于当时训练数据规模和计 算机计算能力的限制</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卷积神经网络并没有受到广泛的关注。</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2012 </a:t>
            </a:r>
            <a:r>
              <a:rPr lang="zh-CN" altLang="en-US"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AlexNet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的提出，在</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ImageNet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大规模视觉识别比赛中一举夺冠,掀起</a:t>
            </a:r>
            <a:r>
              <a:rPr lang="en-US" sz="1200" kern="1200" dirty="0" smtClean="0">
                <a:solidFill>
                  <a:schemeClr val="tx1"/>
                </a:solidFill>
                <a:effectLst/>
                <a:latin typeface="+mn-lt"/>
                <a:ea typeface="+mn-ea"/>
                <a:cs typeface="+mn-cs"/>
              </a:rPr>
              <a:t> 了卷积神经网络的研究热潮。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卷积、池化、非线性激活函数、正则化、损失函数和网络训练方法。我 们按照卷积神经网络的构成对卷积神经网络进行简要的综述。 </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5</a:t>
            </a:fld>
            <a:endParaRPr lang="zh-CN" altLang="en-US"/>
          </a:p>
        </p:txBody>
      </p:sp>
    </p:spTree>
    <p:extLst>
      <p:ext uri="{BB962C8B-B14F-4D97-AF65-F5344CB8AC3E}">
        <p14:creationId xmlns:p14="http://schemas.microsoft.com/office/powerpoint/2010/main" val="20094813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kern="1200" dirty="0" smtClean="0">
                <a:solidFill>
                  <a:schemeClr val="tx1"/>
                </a:solidFill>
                <a:effectLst/>
                <a:latin typeface="+mn-lt"/>
                <a:ea typeface="+mn-ea"/>
                <a:cs typeface="+mn-cs"/>
              </a:rPr>
              <a:t>尽管主导卷积核也是基于矩阵低秩分解的方法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但 是与 </a:t>
            </a:r>
            <a:r>
              <a:rPr lang="en-US" altLang="zh-CN" sz="1200" kern="1200" dirty="0" err="1" smtClean="0">
                <a:solidFill>
                  <a:schemeClr val="tx1"/>
                </a:solidFill>
                <a:effectLst/>
                <a:latin typeface="+mn-lt"/>
                <a:ea typeface="+mn-ea"/>
                <a:cs typeface="+mn-cs"/>
              </a:rPr>
              <a:t>Jaderberg</a:t>
            </a:r>
            <a:r>
              <a:rPr lang="en-US" altLang="zh-CN" sz="1200" kern="1200" dirty="0" smtClean="0">
                <a:solidFill>
                  <a:schemeClr val="tx1"/>
                </a:solidFill>
                <a:effectLst/>
                <a:latin typeface="+mn-lt"/>
                <a:ea typeface="+mn-ea"/>
                <a:cs typeface="+mn-cs"/>
              </a:rPr>
              <a:t>[98] </a:t>
            </a:r>
            <a:r>
              <a:rPr lang="zh-CN" altLang="en-US" sz="1200" kern="1200" dirty="0" smtClean="0">
                <a:solidFill>
                  <a:schemeClr val="tx1"/>
                </a:solidFill>
                <a:effectLst/>
                <a:latin typeface="+mn-lt"/>
                <a:ea typeface="+mn-ea"/>
                <a:cs typeface="+mn-cs"/>
              </a:rPr>
              <a:t>和 </a:t>
            </a:r>
            <a:r>
              <a:rPr lang="en-US" altLang="zh-CN" sz="1200" kern="1200" dirty="0" smtClean="0">
                <a:solidFill>
                  <a:schemeClr val="tx1"/>
                </a:solidFill>
                <a:effectLst/>
                <a:latin typeface="+mn-lt"/>
                <a:ea typeface="+mn-ea"/>
                <a:cs typeface="+mn-cs"/>
              </a:rPr>
              <a:t>Zhang[101] </a:t>
            </a:r>
            <a:r>
              <a:rPr lang="zh-CN" altLang="en-US" sz="1200" kern="1200" dirty="0" smtClean="0">
                <a:solidFill>
                  <a:schemeClr val="tx1"/>
                </a:solidFill>
                <a:effectLst/>
                <a:latin typeface="+mn-lt"/>
                <a:ea typeface="+mn-ea"/>
                <a:cs typeface="+mn-cs"/>
              </a:rPr>
              <a:t>的方法不同</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如图 </a:t>
            </a:r>
            <a:r>
              <a:rPr lang="en-US" altLang="zh-CN" sz="1200" kern="1200" dirty="0" smtClean="0">
                <a:solidFill>
                  <a:schemeClr val="tx1"/>
                </a:solidFill>
                <a:effectLst/>
                <a:latin typeface="+mn-lt"/>
                <a:ea typeface="+mn-ea"/>
                <a:cs typeface="+mn-cs"/>
              </a:rPr>
              <a:t>4.4</a:t>
            </a:r>
            <a:r>
              <a:rPr lang="zh-CN" altLang="en-US" sz="1200" kern="1200" dirty="0" smtClean="0">
                <a:solidFill>
                  <a:schemeClr val="tx1"/>
                </a:solidFill>
                <a:effectLst/>
                <a:latin typeface="+mn-lt"/>
                <a:ea typeface="+mn-ea"/>
                <a:cs typeface="+mn-cs"/>
              </a:rPr>
              <a:t>所示。</a:t>
            </a:r>
          </a:p>
          <a:p>
            <a:pPr marL="228600" indent="-228600">
              <a:buAutoNum type="arabicPeriod"/>
            </a:pPr>
            <a:r>
              <a:rPr lang="en-US" altLang="zh-CN" sz="1200" kern="1200" dirty="0" err="1" smtClean="0">
                <a:solidFill>
                  <a:schemeClr val="tx1"/>
                </a:solidFill>
                <a:effectLst/>
                <a:latin typeface="+mn-lt"/>
                <a:ea typeface="+mn-ea"/>
                <a:cs typeface="+mn-cs"/>
              </a:rPr>
              <a:t>Jaderberg</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等人将传统的 卷积操作分解为两次低秩线性映射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即对于原始的输入图像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分别采用具有 </a:t>
            </a:r>
            <a:r>
              <a:rPr lang="en-US" altLang="zh-CN" sz="1200" kern="1200" dirty="0" smtClean="0">
                <a:solidFill>
                  <a:schemeClr val="tx1"/>
                </a:solidFill>
                <a:effectLst/>
                <a:latin typeface="+mn-lt"/>
                <a:ea typeface="+mn-ea"/>
                <a:cs typeface="+mn-cs"/>
              </a:rPr>
              <a:t>1×</a:t>
            </a:r>
            <a:r>
              <a:rPr lang="en-US" altLang="zh-CN" sz="1200" i="1" kern="1200" dirty="0" smtClean="0">
                <a:solidFill>
                  <a:schemeClr val="tx1"/>
                </a:solidFill>
                <a:effectLst/>
                <a:latin typeface="+mn-lt"/>
                <a:ea typeface="+mn-ea"/>
                <a:cs typeface="+mn-cs"/>
              </a:rPr>
              <a:t>d </a:t>
            </a:r>
            <a:r>
              <a:rPr lang="zh-CN" altLang="en-US" sz="1200" kern="1200" dirty="0" smtClean="0">
                <a:solidFill>
                  <a:schemeClr val="tx1"/>
                </a:solidFill>
                <a:effectLst/>
                <a:latin typeface="+mn-lt"/>
                <a:ea typeface="+mn-ea"/>
                <a:cs typeface="+mn-cs"/>
              </a:rPr>
              <a:t>和 </a:t>
            </a:r>
            <a:r>
              <a:rPr lang="en-US" altLang="zh-CN" sz="1200" i="1" kern="1200" dirty="0" smtClean="0">
                <a:solidFill>
                  <a:schemeClr val="tx1"/>
                </a:solidFill>
                <a:effectLst/>
                <a:latin typeface="+mn-lt"/>
                <a:ea typeface="+mn-ea"/>
                <a:cs typeface="+mn-cs"/>
              </a:rPr>
              <a:t>d</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感受野大小的卷积核对其卷积参数进行分解。</a:t>
            </a:r>
          </a:p>
          <a:p>
            <a:pPr marL="228600" indent="-228600">
              <a:buAutoNum type="arabicPeriod"/>
            </a:pPr>
            <a:r>
              <a:rPr lang="en-US" altLang="zh-CN" sz="1200" kern="1200" dirty="0" smtClean="0">
                <a:solidFill>
                  <a:schemeClr val="tx1"/>
                </a:solidFill>
                <a:effectLst/>
                <a:latin typeface="+mn-lt"/>
                <a:ea typeface="+mn-ea"/>
                <a:cs typeface="+mn-cs"/>
              </a:rPr>
              <a:t>Zhang </a:t>
            </a:r>
            <a:r>
              <a:rPr lang="zh-CN" altLang="en-US" sz="1200" kern="1200" dirty="0" smtClean="0">
                <a:solidFill>
                  <a:schemeClr val="tx1"/>
                </a:solidFill>
                <a:effectLst/>
                <a:latin typeface="+mn-lt"/>
                <a:ea typeface="+mn-ea"/>
                <a:cs typeface="+mn-cs"/>
              </a:rPr>
              <a:t>等人也采用两步分解</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不 同的是他们在通道上对卷积核进行了低秩分解。</a:t>
            </a:r>
          </a:p>
          <a:p>
            <a:pPr marL="228600" indent="-228600">
              <a:buAutoNum type="arabicPeriod"/>
            </a:pPr>
            <a:r>
              <a:rPr lang="zh-CN" altLang="en-US" sz="1200" kern="1200" dirty="0" smtClean="0">
                <a:solidFill>
                  <a:schemeClr val="tx1"/>
                </a:solidFill>
                <a:effectLst/>
                <a:latin typeface="+mn-lt"/>
                <a:ea typeface="+mn-ea"/>
                <a:cs typeface="+mn-cs"/>
              </a:rPr>
              <a:t>我们提出的主导卷积核如图</a:t>
            </a:r>
            <a:r>
              <a:rPr lang="en-US" altLang="zh-CN" sz="1200" kern="1200" dirty="0" smtClean="0">
                <a:solidFill>
                  <a:schemeClr val="tx1"/>
                </a:solidFill>
                <a:effectLst/>
                <a:latin typeface="+mn-lt"/>
                <a:ea typeface="+mn-ea"/>
                <a:cs typeface="+mn-cs"/>
              </a:rPr>
              <a:t>4.4(d) </a:t>
            </a:r>
            <a:r>
              <a:rPr lang="zh-CN" altLang="en-US" sz="1200" kern="1200" dirty="0" smtClean="0">
                <a:solidFill>
                  <a:schemeClr val="tx1"/>
                </a:solidFill>
                <a:effectLst/>
                <a:latin typeface="+mn-lt"/>
                <a:ea typeface="+mn-ea"/>
                <a:cs typeface="+mn-cs"/>
              </a:rPr>
              <a:t>所示</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与 </a:t>
            </a:r>
            <a:r>
              <a:rPr lang="en-US" altLang="zh-CN" sz="1200" kern="1200" dirty="0" smtClean="0">
                <a:solidFill>
                  <a:schemeClr val="tx1"/>
                </a:solidFill>
                <a:effectLst/>
                <a:latin typeface="+mn-lt"/>
                <a:ea typeface="+mn-ea"/>
                <a:cs typeface="+mn-cs"/>
              </a:rPr>
              <a:t>Zhang </a:t>
            </a:r>
            <a:r>
              <a:rPr lang="zh-CN" altLang="en-US" sz="1200" kern="1200" dirty="0" smtClean="0">
                <a:solidFill>
                  <a:schemeClr val="tx1"/>
                </a:solidFill>
                <a:effectLst/>
                <a:latin typeface="+mn-lt"/>
                <a:ea typeface="+mn-ea"/>
                <a:cs typeface="+mn-cs"/>
              </a:rPr>
              <a:t>等人的方法类似</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也是在通道上对卷积核进行分解</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与其不同的 是</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我们采用分组卷积的方式来降低特征维度</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减少卷积参数与计算量。 </a:t>
            </a: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53</a:t>
            </a:fld>
            <a:endParaRPr lang="zh-CN" altLang="en-US"/>
          </a:p>
        </p:txBody>
      </p:sp>
    </p:spTree>
    <p:extLst>
      <p:ext uri="{BB962C8B-B14F-4D97-AF65-F5344CB8AC3E}">
        <p14:creationId xmlns:p14="http://schemas.microsoft.com/office/powerpoint/2010/main" val="8024565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kern="1200" dirty="0" smtClean="0">
                <a:solidFill>
                  <a:schemeClr val="tx1"/>
                </a:solidFill>
                <a:effectLst/>
                <a:latin typeface="+mn-lt"/>
                <a:ea typeface="+mn-ea"/>
                <a:cs typeface="+mn-cs"/>
              </a:rPr>
              <a:t>识蒸馏是最近由 </a:t>
            </a:r>
            <a:r>
              <a:rPr lang="en-US" altLang="zh-CN" sz="1200" kern="1200" dirty="0" smtClean="0">
                <a:solidFill>
                  <a:schemeClr val="tx1"/>
                </a:solidFill>
                <a:effectLst/>
                <a:latin typeface="+mn-lt"/>
                <a:ea typeface="+mn-ea"/>
                <a:cs typeface="+mn-cs"/>
              </a:rPr>
              <a:t>Hinton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[45] </a:t>
            </a:r>
            <a:r>
              <a:rPr lang="zh-CN" altLang="en-US" sz="1200" kern="1200" dirty="0" smtClean="0">
                <a:solidFill>
                  <a:schemeClr val="tx1"/>
                </a:solidFill>
                <a:effectLst/>
                <a:latin typeface="+mn-lt"/>
                <a:ea typeface="+mn-ea"/>
                <a:cs typeface="+mn-cs"/>
              </a:rPr>
              <a:t>提出</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用于将教师网络中的知识进行压缩</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迁移到学生网络的新型网络训练方法。</a:t>
            </a:r>
          </a:p>
          <a:p>
            <a:pPr marL="228600" indent="-228600">
              <a:buAutoNum type="arabicPeriod"/>
            </a:pPr>
            <a:r>
              <a:rPr lang="zh-CN" altLang="en-US" sz="1200" kern="1200" dirty="0" smtClean="0">
                <a:solidFill>
                  <a:schemeClr val="tx1"/>
                </a:solidFill>
                <a:effectLst/>
                <a:latin typeface="+mn-lt"/>
                <a:ea typeface="+mn-ea"/>
                <a:cs typeface="+mn-cs"/>
              </a:rPr>
              <a:t>网络的知识通常以网络参数的形式存储于 卷积神经网络中</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 太过于抽象以至于很难进行知识的迁移。</a:t>
            </a:r>
            <a:r>
              <a:rPr lang="en-US" altLang="zh-CN" sz="1200" kern="1200" dirty="0" smtClean="0">
                <a:solidFill>
                  <a:schemeClr val="tx1"/>
                </a:solidFill>
                <a:effectLst/>
                <a:latin typeface="+mn-lt"/>
                <a:ea typeface="+mn-ea"/>
                <a:cs typeface="+mn-cs"/>
              </a:rPr>
              <a:t>Hinton </a:t>
            </a:r>
            <a:r>
              <a:rPr lang="zh-CN" altLang="en-US" sz="1200" kern="1200" dirty="0" smtClean="0">
                <a:solidFill>
                  <a:schemeClr val="tx1"/>
                </a:solidFill>
                <a:effectLst/>
                <a:latin typeface="+mn-lt"/>
                <a:ea typeface="+mn-ea"/>
                <a:cs typeface="+mn-cs"/>
              </a:rPr>
              <a:t>等人将知识定义为一种从输入图像到目标类别概率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即 </a:t>
            </a:r>
            <a:r>
              <a:rPr lang="en-US" altLang="zh-CN" sz="1200" kern="1200" dirty="0" err="1" smtClean="0">
                <a:solidFill>
                  <a:schemeClr val="tx1"/>
                </a:solidFill>
                <a:effectLst/>
                <a:latin typeface="+mn-lt"/>
                <a:ea typeface="+mn-ea"/>
                <a:cs typeface="+mn-cs"/>
              </a:rPr>
              <a:t>Softmax</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层的输出</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的非 线性映射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知识迁移的一个初步的方式就是</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将教师网络得到的概率分布迁移到 学生网络。</a:t>
            </a:r>
          </a:p>
          <a:p>
            <a:pPr marL="228600" indent="-228600">
              <a:buAutoNum type="arabicPeriod"/>
            </a:pPr>
            <a:r>
              <a:rPr lang="en-US" altLang="zh-CN" sz="1200" kern="1200" dirty="0" smtClean="0">
                <a:solidFill>
                  <a:schemeClr val="tx1"/>
                </a:solidFill>
                <a:effectLst/>
                <a:latin typeface="+mn-lt"/>
                <a:ea typeface="+mn-ea"/>
                <a:cs typeface="+mn-cs"/>
              </a:rPr>
              <a:t>Romero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[104] </a:t>
            </a:r>
            <a:r>
              <a:rPr lang="zh-CN" altLang="en-US" sz="1200" kern="1200" dirty="0" smtClean="0">
                <a:solidFill>
                  <a:schemeClr val="tx1"/>
                </a:solidFill>
                <a:effectLst/>
                <a:latin typeface="+mn-lt"/>
                <a:ea typeface="+mn-ea"/>
                <a:cs typeface="+mn-cs"/>
              </a:rPr>
              <a:t>将这样的思想扩展到教师网络与学生网络的中间层即 隐层</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采用卷积回归的方式匹配特征维度</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再通过 </a:t>
            </a:r>
            <a:r>
              <a:rPr lang="en-US" altLang="zh-CN" sz="1200" kern="1200" dirty="0" smtClean="0">
                <a:solidFill>
                  <a:schemeClr val="tx1"/>
                </a:solidFill>
                <a:effectLst/>
                <a:latin typeface="+mn-lt"/>
                <a:ea typeface="+mn-ea"/>
                <a:cs typeface="+mn-cs"/>
              </a:rPr>
              <a:t>L2 </a:t>
            </a:r>
            <a:r>
              <a:rPr lang="zh-CN" altLang="en-US" sz="1200" kern="1200" dirty="0" smtClean="0">
                <a:solidFill>
                  <a:schemeClr val="tx1"/>
                </a:solidFill>
                <a:effectLst/>
                <a:latin typeface="+mn-lt"/>
                <a:ea typeface="+mn-ea"/>
                <a:cs typeface="+mn-cs"/>
              </a:rPr>
              <a:t>损失函数来回归对应隐层的 激活响应。但是存在的问题是收敛很慢，甚至不收敛，在</a:t>
            </a:r>
            <a:r>
              <a:rPr lang="en-US" altLang="zh-CN" sz="1200" kern="1200" dirty="0" smtClean="0">
                <a:solidFill>
                  <a:schemeClr val="tx1"/>
                </a:solidFill>
                <a:effectLst/>
                <a:latin typeface="+mn-lt"/>
                <a:ea typeface="+mn-ea"/>
                <a:cs typeface="+mn-cs"/>
              </a:rPr>
              <a:t>Romero</a:t>
            </a:r>
            <a:r>
              <a:rPr lang="zh-CN" altLang="en-US" sz="1200" kern="1200" dirty="0" smtClean="0">
                <a:solidFill>
                  <a:schemeClr val="tx1"/>
                </a:solidFill>
                <a:effectLst/>
                <a:latin typeface="+mn-lt"/>
                <a:ea typeface="+mn-ea"/>
                <a:cs typeface="+mn-cs"/>
              </a:rPr>
              <a:t>自己的论文里也提及了多次失败的例子。</a:t>
            </a: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54</a:t>
            </a:fld>
            <a:endParaRPr lang="zh-CN" altLang="en-US"/>
          </a:p>
        </p:txBody>
      </p:sp>
    </p:spTree>
    <p:extLst>
      <p:ext uri="{BB962C8B-B14F-4D97-AF65-F5344CB8AC3E}">
        <p14:creationId xmlns:p14="http://schemas.microsoft.com/office/powerpoint/2010/main" val="8504101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kern="1200" dirty="0" smtClean="0">
                <a:solidFill>
                  <a:schemeClr val="tx1"/>
                </a:solidFill>
                <a:effectLst/>
                <a:latin typeface="+mn-lt"/>
                <a:ea typeface="+mn-ea"/>
                <a:cs typeface="+mn-cs"/>
              </a:rPr>
              <a:t>在此工作的基础上</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本节提出了知识预回归的方式对教师网络和学生 网络隐层的知识。与 </a:t>
            </a:r>
            <a:r>
              <a:rPr lang="en-US" altLang="zh-CN" sz="1200" kern="1200" dirty="0" smtClean="0">
                <a:solidFill>
                  <a:schemeClr val="tx1"/>
                </a:solidFill>
                <a:effectLst/>
                <a:latin typeface="+mn-lt"/>
                <a:ea typeface="+mn-ea"/>
                <a:cs typeface="+mn-cs"/>
              </a:rPr>
              <a:t>Romero </a:t>
            </a:r>
            <a:r>
              <a:rPr lang="zh-CN" altLang="en-US" sz="1200" kern="1200" dirty="0" smtClean="0">
                <a:solidFill>
                  <a:schemeClr val="tx1"/>
                </a:solidFill>
                <a:effectLst/>
                <a:latin typeface="+mn-lt"/>
                <a:ea typeface="+mn-ea"/>
                <a:cs typeface="+mn-cs"/>
              </a:rPr>
              <a:t>不同的是</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我们在教师网络的隐层增加了一个额外的 分类器</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用于生成目标类别的概率分布</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进一步地采用交叉熵损失函数为优化目 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对学生网络参数进行回归</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如图 </a:t>
            </a:r>
            <a:r>
              <a:rPr lang="en-US" altLang="zh-CN" sz="1200" kern="1200" dirty="0" smtClean="0">
                <a:solidFill>
                  <a:schemeClr val="tx1"/>
                </a:solidFill>
                <a:effectLst/>
                <a:latin typeface="+mn-lt"/>
                <a:ea typeface="+mn-ea"/>
                <a:cs typeface="+mn-cs"/>
              </a:rPr>
              <a:t>4.3</a:t>
            </a:r>
            <a:r>
              <a:rPr lang="zh-CN" altLang="en-US" sz="1200" kern="1200" dirty="0" smtClean="0">
                <a:solidFill>
                  <a:schemeClr val="tx1"/>
                </a:solidFill>
                <a:effectLst/>
                <a:latin typeface="+mn-lt"/>
                <a:ea typeface="+mn-ea"/>
                <a:cs typeface="+mn-cs"/>
              </a:rPr>
              <a:t>所示。实验结果表明</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知识预回归相对于 </a:t>
            </a:r>
            <a:r>
              <a:rPr lang="en-US" altLang="zh-CN" sz="1200" kern="1200" dirty="0" err="1" smtClean="0">
                <a:solidFill>
                  <a:schemeClr val="tx1"/>
                </a:solidFill>
                <a:effectLst/>
                <a:latin typeface="+mn-lt"/>
                <a:ea typeface="+mn-ea"/>
                <a:cs typeface="+mn-cs"/>
              </a:rPr>
              <a:t>FitNet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更加稳定鲁棒</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具有更快的收敛速度</a:t>
            </a:r>
          </a:p>
          <a:p>
            <a:pPr marL="0" indent="0">
              <a:buNone/>
            </a:pPr>
            <a:r>
              <a:rPr lang="zh-CN" altLang="en-US" sz="1200" kern="1200" dirty="0" smtClean="0">
                <a:solidFill>
                  <a:schemeClr val="tx1"/>
                </a:solidFill>
                <a:effectLst/>
                <a:latin typeface="+mn-lt"/>
                <a:ea typeface="+mn-ea"/>
                <a:cs typeface="+mn-cs"/>
              </a:rPr>
              <a:t> </a:t>
            </a: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55</a:t>
            </a:fld>
            <a:endParaRPr lang="zh-CN" altLang="en-US"/>
          </a:p>
        </p:txBody>
      </p:sp>
    </p:spTree>
    <p:extLst>
      <p:ext uri="{BB962C8B-B14F-4D97-AF65-F5344CB8AC3E}">
        <p14:creationId xmlns:p14="http://schemas.microsoft.com/office/powerpoint/2010/main" val="806688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收到</a:t>
            </a:r>
            <a:r>
              <a:rPr lang="en-US" altLang="zh-CN" sz="1200" kern="1200" dirty="0" smtClean="0">
                <a:solidFill>
                  <a:schemeClr val="tx1"/>
                </a:solidFill>
                <a:effectLst/>
                <a:latin typeface="+mn-lt"/>
                <a:ea typeface="+mn-ea"/>
                <a:cs typeface="+mn-cs"/>
              </a:rPr>
              <a:t>DSN[86] </a:t>
            </a:r>
            <a:r>
              <a:rPr lang="zh-CN" altLang="en-US" sz="1200" kern="1200" dirty="0" smtClean="0">
                <a:solidFill>
                  <a:schemeClr val="tx1"/>
                </a:solidFill>
                <a:effectLst/>
                <a:latin typeface="+mn-lt"/>
                <a:ea typeface="+mn-ea"/>
                <a:cs typeface="+mn-cs"/>
              </a:rPr>
              <a:t>网络模型的启发</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但是他们具有不同的含义。</a:t>
            </a:r>
            <a:r>
              <a:rPr lang="en-US" altLang="zh-CN" sz="1200" kern="1200" dirty="0" smtClean="0">
                <a:solidFill>
                  <a:schemeClr val="tx1"/>
                </a:solidFill>
                <a:effectLst/>
                <a:latin typeface="+mn-lt"/>
                <a:ea typeface="+mn-ea"/>
                <a:cs typeface="+mn-cs"/>
              </a:rPr>
              <a:t>DSN </a:t>
            </a:r>
            <a:r>
              <a:rPr lang="zh-CN" altLang="en-US" sz="1200" kern="1200" dirty="0" smtClean="0">
                <a:solidFill>
                  <a:schemeClr val="tx1"/>
                </a:solidFill>
                <a:effectLst/>
                <a:latin typeface="+mn-lt"/>
                <a:ea typeface="+mn-ea"/>
                <a:cs typeface="+mn-cs"/>
              </a:rPr>
              <a:t>通过在隐层引入所谓的伴随优 化目标来提高单个网络的识别性能</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而我们的知识预回归更多的关注于教师网络 知识的压缩提取与迁移。 </a:t>
            </a:r>
            <a:endParaRPr lang="zh-CN" altLang="en-US" dirty="0" smtClean="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56</a:t>
            </a:fld>
            <a:endParaRPr lang="zh-CN" altLang="en-US"/>
          </a:p>
        </p:txBody>
      </p:sp>
    </p:spTree>
    <p:extLst>
      <p:ext uri="{BB962C8B-B14F-4D97-AF65-F5344CB8AC3E}">
        <p14:creationId xmlns:p14="http://schemas.microsoft.com/office/powerpoint/2010/main" val="12642148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57</a:t>
            </a:fld>
            <a:endParaRPr lang="zh-CN" altLang="en-US"/>
          </a:p>
        </p:txBody>
      </p:sp>
    </p:spTree>
    <p:extLst>
      <p:ext uri="{BB962C8B-B14F-4D97-AF65-F5344CB8AC3E}">
        <p14:creationId xmlns:p14="http://schemas.microsoft.com/office/powerpoint/2010/main" val="10403714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首先</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我们通过一组对比实验来测试第 </a:t>
            </a:r>
            <a:r>
              <a:rPr lang="en-US" altLang="zh-CN" sz="1200" kern="1200" dirty="0" smtClean="0">
                <a:solidFill>
                  <a:schemeClr val="tx1"/>
                </a:solidFill>
                <a:effectLst/>
                <a:latin typeface="+mn-lt"/>
                <a:ea typeface="+mn-ea"/>
                <a:cs typeface="+mn-cs"/>
              </a:rPr>
              <a:t>4.3.1</a:t>
            </a:r>
            <a:r>
              <a:rPr lang="zh-CN" altLang="en-US" sz="1200" kern="1200" dirty="0" smtClean="0">
                <a:solidFill>
                  <a:schemeClr val="tx1"/>
                </a:solidFill>
                <a:effectLst/>
                <a:latin typeface="+mn-lt"/>
                <a:ea typeface="+mn-ea"/>
                <a:cs typeface="+mn-cs"/>
              </a:rPr>
              <a:t>节中主导卷积核分解对网络识别 能力的影响</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如表 </a:t>
            </a:r>
            <a:r>
              <a:rPr lang="en-US" altLang="zh-CN" sz="1200" kern="1200" dirty="0" smtClean="0">
                <a:solidFill>
                  <a:schemeClr val="tx1"/>
                </a:solidFill>
                <a:effectLst/>
                <a:latin typeface="+mn-lt"/>
                <a:ea typeface="+mn-ea"/>
                <a:cs typeface="+mn-cs"/>
              </a:rPr>
              <a:t>4.1 </a:t>
            </a:r>
            <a:r>
              <a:rPr lang="zh-CN" altLang="en-US" sz="1200" kern="1200" dirty="0" smtClean="0">
                <a:solidFill>
                  <a:schemeClr val="tx1"/>
                </a:solidFill>
                <a:effectLst/>
                <a:latin typeface="+mn-lt"/>
                <a:ea typeface="+mn-ea"/>
                <a:cs typeface="+mn-cs"/>
              </a:rPr>
              <a:t>所示。</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其中网络 </a:t>
            </a:r>
            <a:r>
              <a:rPr lang="en-US" altLang="zh-CN" sz="1200" kern="1200" dirty="0" smtClean="0">
                <a:solidFill>
                  <a:schemeClr val="tx1"/>
                </a:solidFill>
                <a:effectLst/>
                <a:latin typeface="+mn-lt"/>
                <a:ea typeface="+mn-ea"/>
                <a:cs typeface="+mn-cs"/>
              </a:rPr>
              <a:t>CNN-96 </a:t>
            </a:r>
            <a:r>
              <a:rPr lang="zh-CN" altLang="en-US" sz="1200" kern="1200" dirty="0" smtClean="0">
                <a:solidFill>
                  <a:schemeClr val="tx1"/>
                </a:solidFill>
                <a:effectLst/>
                <a:latin typeface="+mn-lt"/>
                <a:ea typeface="+mn-ea"/>
                <a:cs typeface="+mn-cs"/>
              </a:rPr>
              <a:t>是本组对比实验的基准网络</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该网 络也是后文中将要用到的教师网络</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具有不同压缩比的 </a:t>
            </a:r>
            <a:r>
              <a:rPr lang="en-US" altLang="zh-CN" sz="1200" kern="1200" dirty="0" smtClean="0">
                <a:solidFill>
                  <a:schemeClr val="tx1"/>
                </a:solidFill>
                <a:effectLst/>
                <a:latin typeface="+mn-lt"/>
                <a:ea typeface="+mn-ea"/>
                <a:cs typeface="+mn-cs"/>
              </a:rPr>
              <a:t>DK2PNet-96 </a:t>
            </a:r>
            <a:r>
              <a:rPr lang="zh-CN" altLang="en-US" sz="1200" kern="1200" dirty="0" smtClean="0">
                <a:solidFill>
                  <a:schemeClr val="tx1"/>
                </a:solidFill>
                <a:effectLst/>
                <a:latin typeface="+mn-lt"/>
                <a:ea typeface="+mn-ea"/>
                <a:cs typeface="+mn-cs"/>
              </a:rPr>
              <a:t>作为对比研究 对象。</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我们对九组 </a:t>
            </a:r>
            <a:r>
              <a:rPr lang="en-US" altLang="zh-CN" sz="1200" kern="1200" dirty="0" smtClean="0">
                <a:solidFill>
                  <a:schemeClr val="tx1"/>
                </a:solidFill>
                <a:effectLst/>
                <a:latin typeface="+mn-lt"/>
                <a:ea typeface="+mn-ea"/>
                <a:cs typeface="+mn-cs"/>
              </a:rPr>
              <a:t>DK2PNet-96 </a:t>
            </a:r>
            <a:r>
              <a:rPr lang="zh-CN" altLang="en-US" sz="1200" kern="1200" dirty="0" smtClean="0">
                <a:solidFill>
                  <a:schemeClr val="tx1"/>
                </a:solidFill>
                <a:effectLst/>
                <a:latin typeface="+mn-lt"/>
                <a:ea typeface="+mn-ea"/>
                <a:cs typeface="+mn-cs"/>
              </a:rPr>
              <a:t>进行了测试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为了对比的公平</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所有十个网络模型 采用梯度下降算法进行训练</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而没有引入知识预回归的训练策略</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这里我们将采 用梯度下降方法训练的 </a:t>
            </a:r>
            <a:r>
              <a:rPr lang="en-US" altLang="zh-CN" sz="1200" kern="1200" dirty="0" smtClean="0">
                <a:solidFill>
                  <a:schemeClr val="tx1"/>
                </a:solidFill>
                <a:effectLst/>
                <a:latin typeface="+mn-lt"/>
                <a:ea typeface="+mn-ea"/>
                <a:cs typeface="+mn-cs"/>
              </a:rPr>
              <a:t>DK2PNet-96 </a:t>
            </a:r>
            <a:r>
              <a:rPr lang="zh-CN" altLang="en-US" sz="1200" kern="1200" dirty="0" smtClean="0">
                <a:solidFill>
                  <a:schemeClr val="tx1"/>
                </a:solidFill>
                <a:effectLst/>
                <a:latin typeface="+mn-lt"/>
                <a:ea typeface="+mn-ea"/>
                <a:cs typeface="+mn-cs"/>
              </a:rPr>
              <a:t>记为 </a:t>
            </a:r>
            <a:r>
              <a:rPr lang="en-US" altLang="zh-CN" sz="1200" kern="1200" dirty="0" smtClean="0">
                <a:solidFill>
                  <a:schemeClr val="tx1"/>
                </a:solidFill>
                <a:effectLst/>
                <a:latin typeface="+mn-lt"/>
                <a:ea typeface="+mn-ea"/>
                <a:cs typeface="+mn-cs"/>
              </a:rPr>
              <a:t>DK2PNet-96(SGD)</a:t>
            </a:r>
            <a:r>
              <a:rPr lang="zh-CN" altLang="en-US" sz="1200" kern="1200" dirty="0" smtClean="0">
                <a:solidFill>
                  <a:schemeClr val="tx1"/>
                </a:solidFill>
                <a:effectLst/>
                <a:latin typeface="+mn-lt"/>
                <a:ea typeface="+mn-ea"/>
                <a:cs typeface="+mn-cs"/>
              </a:rPr>
              <a:t>。实验结果如表 </a:t>
            </a:r>
            <a:r>
              <a:rPr lang="en-US" altLang="zh-CN" sz="1200" kern="1200" dirty="0" smtClean="0">
                <a:solidFill>
                  <a:schemeClr val="tx1"/>
                </a:solidFill>
                <a:effectLst/>
                <a:latin typeface="+mn-lt"/>
                <a:ea typeface="+mn-ea"/>
                <a:cs typeface="+mn-cs"/>
              </a:rPr>
              <a:t>4.1 </a:t>
            </a:r>
            <a:r>
              <a:rPr lang="zh-CN" altLang="en-US" sz="1200" kern="1200" dirty="0" smtClean="0">
                <a:solidFill>
                  <a:schemeClr val="tx1"/>
                </a:solidFill>
                <a:effectLst/>
                <a:latin typeface="+mn-lt"/>
                <a:ea typeface="+mn-ea"/>
                <a:cs typeface="+mn-cs"/>
              </a:rPr>
              <a:t>所 示</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其中具有 </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比 </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压缩比的 </a:t>
            </a:r>
            <a:r>
              <a:rPr lang="en-US" altLang="zh-CN" sz="1200" kern="1200" dirty="0" smtClean="0">
                <a:solidFill>
                  <a:schemeClr val="tx1"/>
                </a:solidFill>
                <a:effectLst/>
                <a:latin typeface="+mn-lt"/>
                <a:ea typeface="+mn-ea"/>
                <a:cs typeface="+mn-cs"/>
              </a:rPr>
              <a:t>DK2PNet-96 </a:t>
            </a:r>
            <a:r>
              <a:rPr lang="zh-CN" altLang="en-US" sz="1200" kern="1200" dirty="0" smtClean="0">
                <a:solidFill>
                  <a:schemeClr val="tx1"/>
                </a:solidFill>
                <a:effectLst/>
                <a:latin typeface="+mn-lt"/>
                <a:ea typeface="+mn-ea"/>
                <a:cs typeface="+mn-cs"/>
              </a:rPr>
              <a:t>仅仅采用 </a:t>
            </a:r>
            <a:r>
              <a:rPr lang="en-US" altLang="zh-CN" sz="1200" kern="1200" dirty="0" smtClean="0">
                <a:solidFill>
                  <a:schemeClr val="tx1"/>
                </a:solidFill>
                <a:effectLst/>
                <a:latin typeface="+mn-lt"/>
                <a:ea typeface="+mn-ea"/>
                <a:cs typeface="+mn-cs"/>
              </a:rPr>
              <a:t>0.09M </a:t>
            </a:r>
            <a:r>
              <a:rPr lang="zh-CN" altLang="en-US" sz="1200" kern="1200" dirty="0" smtClean="0">
                <a:solidFill>
                  <a:schemeClr val="tx1"/>
                </a:solidFill>
                <a:effectLst/>
                <a:latin typeface="+mn-lt"/>
                <a:ea typeface="+mn-ea"/>
                <a:cs typeface="+mn-cs"/>
              </a:rPr>
              <a:t>参数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即达到了 </a:t>
            </a:r>
            <a:r>
              <a:rPr lang="en-US" altLang="zh-CN" sz="1200" kern="1200" dirty="0" smtClean="0">
                <a:solidFill>
                  <a:schemeClr val="tx1"/>
                </a:solidFill>
                <a:effectLst/>
                <a:latin typeface="+mn-lt"/>
                <a:ea typeface="+mn-ea"/>
                <a:cs typeface="+mn-cs"/>
              </a:rPr>
              <a:t>9.59%</a:t>
            </a:r>
            <a:r>
              <a:rPr lang="zh-CN" altLang="en-US" sz="1200" kern="1200" dirty="0" smtClean="0">
                <a:solidFill>
                  <a:schemeClr val="tx1"/>
                </a:solidFill>
                <a:effectLst/>
                <a:latin typeface="+mn-lt"/>
                <a:ea typeface="+mn-ea"/>
                <a:cs typeface="+mn-cs"/>
              </a:rPr>
              <a:t>的测试错误率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这有可能是 </a:t>
            </a:r>
            <a:r>
              <a:rPr lang="en-US" altLang="zh-CN" sz="1200" kern="1200" dirty="0" smtClean="0">
                <a:solidFill>
                  <a:schemeClr val="tx1"/>
                </a:solidFill>
                <a:effectLst/>
                <a:latin typeface="+mn-lt"/>
                <a:ea typeface="+mn-ea"/>
                <a:cs typeface="+mn-cs"/>
              </a:rPr>
              <a:t>CIFAR-10 </a:t>
            </a:r>
            <a:r>
              <a:rPr lang="zh-CN" altLang="en-US" sz="1200" kern="1200" dirty="0" smtClean="0">
                <a:solidFill>
                  <a:schemeClr val="tx1"/>
                </a:solidFill>
                <a:effectLst/>
                <a:latin typeface="+mn-lt"/>
                <a:ea typeface="+mn-ea"/>
                <a:cs typeface="+mn-cs"/>
              </a:rPr>
              <a:t>上测试误差低于 </a:t>
            </a:r>
            <a:r>
              <a:rPr lang="en-US" altLang="zh-CN" sz="1200" kern="1200" dirty="0" smtClean="0">
                <a:solidFill>
                  <a:schemeClr val="tx1"/>
                </a:solidFill>
                <a:effectLst/>
                <a:latin typeface="+mn-lt"/>
                <a:ea typeface="+mn-ea"/>
                <a:cs typeface="+mn-cs"/>
              </a:rPr>
              <a:t>10% </a:t>
            </a:r>
            <a:r>
              <a:rPr lang="zh-CN" altLang="en-US" sz="1200" kern="1200" dirty="0" smtClean="0">
                <a:solidFill>
                  <a:schemeClr val="tx1"/>
                </a:solidFill>
                <a:effectLst/>
                <a:latin typeface="+mn-lt"/>
                <a:ea typeface="+mn-ea"/>
                <a:cs typeface="+mn-cs"/>
              </a:rPr>
              <a:t>的最小模型。 </a:t>
            </a:r>
            <a:endParaRPr lang="zh-CN" alt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通过增 大主导卷积核的个数降低压缩比</a:t>
            </a:r>
            <a:r>
              <a:rPr lang="en-US" altLang="zh-CN" sz="1200" kern="1200" dirty="0" smtClean="0">
                <a:solidFill>
                  <a:schemeClr val="tx1"/>
                </a:solidFill>
                <a:effectLst/>
                <a:latin typeface="+mn-lt"/>
                <a:ea typeface="+mn-ea"/>
                <a:cs typeface="+mn-cs"/>
              </a:rPr>
              <a:t>,DK2PNet-96 </a:t>
            </a:r>
            <a:r>
              <a:rPr lang="zh-CN" altLang="en-US" sz="1200" kern="1200" dirty="0" smtClean="0">
                <a:solidFill>
                  <a:schemeClr val="tx1"/>
                </a:solidFill>
                <a:effectLst/>
                <a:latin typeface="+mn-lt"/>
                <a:ea typeface="+mn-ea"/>
                <a:cs typeface="+mn-cs"/>
              </a:rPr>
              <a:t>的识别率会逐渐提高</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最好的压缩 比率是 </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比 </a:t>
            </a:r>
            <a:r>
              <a:rPr lang="en-US" altLang="zh-CN"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此时 </a:t>
            </a:r>
            <a:r>
              <a:rPr lang="en-US" altLang="zh-CN" sz="1200" kern="1200" dirty="0" smtClean="0">
                <a:solidFill>
                  <a:schemeClr val="tx1"/>
                </a:solidFill>
                <a:effectLst/>
                <a:latin typeface="+mn-lt"/>
                <a:ea typeface="+mn-ea"/>
                <a:cs typeface="+mn-cs"/>
              </a:rPr>
              <a:t>DK2PNet-96 </a:t>
            </a:r>
            <a:r>
              <a:rPr lang="zh-CN" altLang="en-US" sz="1200" kern="1200" dirty="0" smtClean="0">
                <a:solidFill>
                  <a:schemeClr val="tx1"/>
                </a:solidFill>
                <a:effectLst/>
                <a:latin typeface="+mn-lt"/>
                <a:ea typeface="+mn-ea"/>
                <a:cs typeface="+mn-cs"/>
              </a:rPr>
              <a:t>取得了 </a:t>
            </a:r>
            <a:r>
              <a:rPr lang="en-US" altLang="zh-CN" sz="1200" kern="1200" dirty="0" smtClean="0">
                <a:solidFill>
                  <a:schemeClr val="tx1"/>
                </a:solidFill>
                <a:effectLst/>
                <a:latin typeface="+mn-lt"/>
                <a:ea typeface="+mn-ea"/>
                <a:cs typeface="+mn-cs"/>
              </a:rPr>
              <a:t>7.98% </a:t>
            </a:r>
            <a:r>
              <a:rPr lang="zh-CN" altLang="en-US" sz="1200" kern="1200" dirty="0" smtClean="0">
                <a:solidFill>
                  <a:schemeClr val="tx1"/>
                </a:solidFill>
                <a:effectLst/>
                <a:latin typeface="+mn-lt"/>
                <a:ea typeface="+mn-ea"/>
                <a:cs typeface="+mn-cs"/>
              </a:rPr>
              <a:t>的测试错误率 </a:t>
            </a:r>
            <a:endParaRPr lang="zh-CN" alt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理论上 与 </a:t>
            </a:r>
            <a:r>
              <a:rPr lang="en-US" altLang="zh-CN" sz="1200" kern="1200" dirty="0" smtClean="0">
                <a:solidFill>
                  <a:schemeClr val="tx1"/>
                </a:solidFill>
                <a:effectLst/>
                <a:latin typeface="+mn-lt"/>
                <a:ea typeface="+mn-ea"/>
                <a:cs typeface="+mn-cs"/>
              </a:rPr>
              <a:t>CNN-96 </a:t>
            </a:r>
            <a:r>
              <a:rPr lang="zh-CN" altLang="en-US" sz="1200" kern="1200" dirty="0" smtClean="0">
                <a:solidFill>
                  <a:schemeClr val="tx1"/>
                </a:solidFill>
                <a:effectLst/>
                <a:latin typeface="+mn-lt"/>
                <a:ea typeface="+mn-ea"/>
                <a:cs typeface="+mn-cs"/>
              </a:rPr>
              <a:t>等价</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参数数量比 </a:t>
            </a:r>
            <a:r>
              <a:rPr lang="en-US" altLang="zh-CN" sz="1200" kern="1200" dirty="0" smtClean="0">
                <a:solidFill>
                  <a:schemeClr val="tx1"/>
                </a:solidFill>
                <a:effectLst/>
                <a:latin typeface="+mn-lt"/>
                <a:ea typeface="+mn-ea"/>
                <a:cs typeface="+mn-cs"/>
              </a:rPr>
              <a:t>CNN-96 </a:t>
            </a:r>
            <a:r>
              <a:rPr lang="zh-CN" altLang="en-US" sz="1200" kern="1200" dirty="0" smtClean="0">
                <a:solidFill>
                  <a:schemeClr val="tx1"/>
                </a:solidFill>
                <a:effectLst/>
                <a:latin typeface="+mn-lt"/>
                <a:ea typeface="+mn-ea"/>
                <a:cs typeface="+mn-cs"/>
              </a:rPr>
              <a:t>还要多的具有 </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比 </a:t>
            </a:r>
            <a:r>
              <a:rPr lang="en-US" altLang="zh-CN" sz="1200" kern="1200" dirty="0" smtClean="0">
                <a:solidFill>
                  <a:schemeClr val="tx1"/>
                </a:solidFill>
                <a:effectLst/>
                <a:latin typeface="+mn-lt"/>
                <a:ea typeface="+mn-ea"/>
                <a:cs typeface="+mn-cs"/>
              </a:rPr>
              <a:t>9 </a:t>
            </a:r>
            <a:r>
              <a:rPr lang="zh-CN" altLang="en-US" sz="1200" kern="1200" dirty="0" smtClean="0">
                <a:solidFill>
                  <a:schemeClr val="tx1"/>
                </a:solidFill>
                <a:effectLst/>
                <a:latin typeface="+mn-lt"/>
                <a:ea typeface="+mn-ea"/>
                <a:cs typeface="+mn-cs"/>
              </a:rPr>
              <a:t>压缩比的 </a:t>
            </a:r>
            <a:r>
              <a:rPr lang="en-US" altLang="zh-CN" sz="1200" kern="1200" dirty="0" smtClean="0">
                <a:solidFill>
                  <a:schemeClr val="tx1"/>
                </a:solidFill>
                <a:effectLst/>
                <a:latin typeface="+mn-lt"/>
                <a:ea typeface="+mn-ea"/>
                <a:cs typeface="+mn-cs"/>
              </a:rPr>
              <a:t>DK2PNet-96, </a:t>
            </a:r>
            <a:r>
              <a:rPr lang="zh-CN" altLang="en-US" sz="1200" kern="1200" dirty="0" smtClean="0">
                <a:solidFill>
                  <a:schemeClr val="tx1"/>
                </a:solidFill>
                <a:effectLst/>
                <a:latin typeface="+mn-lt"/>
                <a:ea typeface="+mn-ea"/>
                <a:cs typeface="+mn-cs"/>
              </a:rPr>
              <a:t>识别能力反而不如 </a:t>
            </a:r>
            <a:r>
              <a:rPr lang="en-US" altLang="zh-CN" sz="1200" kern="1200" dirty="0" smtClean="0">
                <a:solidFill>
                  <a:schemeClr val="tx1"/>
                </a:solidFill>
                <a:effectLst/>
                <a:latin typeface="+mn-lt"/>
                <a:ea typeface="+mn-ea"/>
                <a:cs typeface="+mn-cs"/>
              </a:rPr>
              <a:t>CNN-96,</a:t>
            </a:r>
            <a:r>
              <a:rPr lang="zh-CN" altLang="en-US" sz="1200" kern="1200" dirty="0" smtClean="0">
                <a:solidFill>
                  <a:schemeClr val="tx1"/>
                </a:solidFill>
                <a:effectLst/>
                <a:latin typeface="+mn-lt"/>
                <a:ea typeface="+mn-ea"/>
                <a:cs typeface="+mn-cs"/>
              </a:rPr>
              <a:t>我们猜测这可能是由网络参数冗余而产生的过拟合问 题</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影响了网络的泛化能力 </a:t>
            </a:r>
            <a:endParaRPr lang="zh-CN" alt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58</a:t>
            </a:fld>
            <a:endParaRPr lang="zh-CN" altLang="en-US"/>
          </a:p>
        </p:txBody>
      </p:sp>
    </p:spTree>
    <p:extLst>
      <p:ext uri="{BB962C8B-B14F-4D97-AF65-F5344CB8AC3E}">
        <p14:creationId xmlns:p14="http://schemas.microsoft.com/office/powerpoint/2010/main" val="14499886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我们将知识预回归方法与批量随机梯度下降方法进行了对比</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实 验结果如表 </a:t>
            </a:r>
            <a:r>
              <a:rPr lang="en-US" altLang="zh-CN" sz="1200" kern="1200" dirty="0" smtClean="0">
                <a:solidFill>
                  <a:schemeClr val="tx1"/>
                </a:solidFill>
                <a:effectLst/>
                <a:latin typeface="+mn-lt"/>
                <a:ea typeface="+mn-ea"/>
                <a:cs typeface="+mn-cs"/>
              </a:rPr>
              <a:t>4.2 </a:t>
            </a:r>
            <a:r>
              <a:rPr lang="zh-CN" altLang="en-US" sz="1200" kern="1200" dirty="0" smtClean="0">
                <a:solidFill>
                  <a:schemeClr val="tx1"/>
                </a:solidFill>
                <a:effectLst/>
                <a:latin typeface="+mn-lt"/>
                <a:ea typeface="+mn-ea"/>
                <a:cs typeface="+mn-cs"/>
              </a:rPr>
              <a:t>所示。表 </a:t>
            </a:r>
            <a:r>
              <a:rPr lang="en-US" altLang="zh-CN" sz="1200" kern="1200" dirty="0" smtClean="0">
                <a:solidFill>
                  <a:schemeClr val="tx1"/>
                </a:solidFill>
                <a:effectLst/>
                <a:latin typeface="+mn-lt"/>
                <a:ea typeface="+mn-ea"/>
                <a:cs typeface="+mn-cs"/>
              </a:rPr>
              <a:t>4.2 </a:t>
            </a:r>
            <a:r>
              <a:rPr lang="zh-CN" altLang="en-US" sz="1200" kern="1200" dirty="0" smtClean="0">
                <a:solidFill>
                  <a:schemeClr val="tx1"/>
                </a:solidFill>
                <a:effectLst/>
                <a:latin typeface="+mn-lt"/>
                <a:ea typeface="+mn-ea"/>
                <a:cs typeface="+mn-cs"/>
              </a:rPr>
              <a:t>中</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四个具有不同压缩比和参数规模的 </a:t>
            </a:r>
            <a:r>
              <a:rPr lang="en-US" altLang="zh-CN" sz="1200" kern="1200" dirty="0" smtClean="0">
                <a:solidFill>
                  <a:schemeClr val="tx1"/>
                </a:solidFill>
                <a:effectLst/>
                <a:latin typeface="+mn-lt"/>
                <a:ea typeface="+mn-ea"/>
                <a:cs typeface="+mn-cs"/>
              </a:rPr>
              <a:t>DK2PNet </a:t>
            </a:r>
            <a:r>
              <a:rPr lang="zh-CN" altLang="en-US" sz="1200" kern="1200" dirty="0" smtClean="0">
                <a:solidFill>
                  <a:schemeClr val="tx1"/>
                </a:solidFill>
                <a:effectLst/>
                <a:latin typeface="+mn-lt"/>
                <a:ea typeface="+mn-ea"/>
                <a:cs typeface="+mn-cs"/>
              </a:rPr>
              <a:t>网络 分别采用梯度下降法和知识预回归法进行训练。</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对于知识预回归训练方法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 选取了测试误差率为 </a:t>
            </a:r>
            <a:r>
              <a:rPr lang="en-US" altLang="zh-CN" sz="1200" kern="1200" dirty="0" smtClean="0">
                <a:solidFill>
                  <a:schemeClr val="tx1"/>
                </a:solidFill>
                <a:effectLst/>
                <a:latin typeface="+mn-lt"/>
                <a:ea typeface="+mn-ea"/>
                <a:cs typeface="+mn-cs"/>
              </a:rPr>
              <a:t>7.82% </a:t>
            </a:r>
            <a:r>
              <a:rPr lang="zh-CN" altLang="en-US" sz="1200" kern="1200" dirty="0" smtClean="0">
                <a:solidFill>
                  <a:schemeClr val="tx1"/>
                </a:solidFill>
                <a:effectLst/>
                <a:latin typeface="+mn-lt"/>
                <a:ea typeface="+mn-ea"/>
                <a:cs typeface="+mn-cs"/>
              </a:rPr>
              <a:t>和 </a:t>
            </a:r>
            <a:r>
              <a:rPr lang="en-US" altLang="zh-CN" sz="1200" kern="1200" dirty="0" smtClean="0">
                <a:solidFill>
                  <a:schemeClr val="tx1"/>
                </a:solidFill>
                <a:effectLst/>
                <a:latin typeface="+mn-lt"/>
                <a:ea typeface="+mn-ea"/>
                <a:cs typeface="+mn-cs"/>
              </a:rPr>
              <a:t>12.18% </a:t>
            </a:r>
            <a:r>
              <a:rPr lang="zh-CN" altLang="en-US" sz="1200" kern="1200" dirty="0" smtClean="0">
                <a:solidFill>
                  <a:schemeClr val="tx1"/>
                </a:solidFill>
                <a:effectLst/>
                <a:latin typeface="+mn-lt"/>
                <a:ea typeface="+mn-ea"/>
                <a:cs typeface="+mn-cs"/>
              </a:rPr>
              <a:t>的两个教师网络分别训练学生网络。</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实验结 果表明</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 </a:t>
            </a:r>
            <a:r>
              <a:rPr lang="en-US" altLang="zh-CN" sz="1200" kern="1200" dirty="0" smtClean="0">
                <a:solidFill>
                  <a:schemeClr val="tx1"/>
                </a:solidFill>
                <a:effectLst/>
                <a:latin typeface="+mn-lt"/>
                <a:ea typeface="+mn-ea"/>
                <a:cs typeface="+mn-cs"/>
              </a:rPr>
              <a:t>4 </a:t>
            </a:r>
            <a:r>
              <a:rPr lang="zh-CN" altLang="en-US" sz="1200" kern="1200" dirty="0" smtClean="0">
                <a:solidFill>
                  <a:schemeClr val="tx1"/>
                </a:solidFill>
                <a:effectLst/>
                <a:latin typeface="+mn-lt"/>
                <a:ea typeface="+mn-ea"/>
                <a:cs typeface="+mn-cs"/>
              </a:rPr>
              <a:t>这个模型上</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采用知识预回归的方法训练出的网络在最终的识别能 力上都强于随机梯度下降的训练结果。</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对于具有 </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比 </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压缩比的 </a:t>
            </a:r>
            <a:r>
              <a:rPr lang="en-US" altLang="zh-CN" sz="1200" kern="1200" dirty="0" smtClean="0">
                <a:solidFill>
                  <a:schemeClr val="tx1"/>
                </a:solidFill>
                <a:effectLst/>
                <a:latin typeface="+mn-lt"/>
                <a:ea typeface="+mn-ea"/>
                <a:cs typeface="+mn-cs"/>
              </a:rPr>
              <a:t>DK2PNet,</a:t>
            </a:r>
            <a:r>
              <a:rPr lang="zh-CN" altLang="en-US" sz="1200" kern="1200" dirty="0" smtClean="0">
                <a:solidFill>
                  <a:schemeClr val="tx1"/>
                </a:solidFill>
                <a:effectLst/>
                <a:latin typeface="+mn-lt"/>
                <a:ea typeface="+mn-ea"/>
                <a:cs typeface="+mn-cs"/>
              </a:rPr>
              <a:t>知识 预回归训练对其精度的提升非常有限</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这是因为网络参数规模太小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网络的识别 能力和泛化能力很难进一步提升。当测试网络的参数逐渐增加时</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知识预回归对 网络性能提升的幅度也会提高。</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此外我们还发现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相比于随机梯度下降法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即使 我们用一个相对识别率较低的教师网络去训练学生网络</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学生网络的识别率是会 受到影响的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高性能的教师网络对学生网络的帮助更大。 </a:t>
            </a:r>
            <a:endParaRPr lang="zh-CN" altLang="en-US" dirty="0" smtClean="0"/>
          </a:p>
          <a:p>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59</a:t>
            </a:fld>
            <a:endParaRPr lang="zh-CN" altLang="en-US"/>
          </a:p>
        </p:txBody>
      </p:sp>
    </p:spTree>
    <p:extLst>
      <p:ext uri="{BB962C8B-B14F-4D97-AF65-F5344CB8AC3E}">
        <p14:creationId xmlns:p14="http://schemas.microsoft.com/office/powerpoint/2010/main" val="13814872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正则化方法对网络的性能具有至关重要的影响</a:t>
            </a:r>
            <a:r>
              <a:rPr lang="en-US" altLang="zh-CN" sz="1200" kern="1200" dirty="0" smtClean="0">
                <a:solidFill>
                  <a:schemeClr val="tx1"/>
                </a:solidFill>
                <a:effectLst/>
                <a:latin typeface="+mn-lt"/>
                <a:ea typeface="+mn-ea"/>
                <a:cs typeface="+mn-cs"/>
              </a:rPr>
              <a:t>,DK2PNet </a:t>
            </a:r>
            <a:r>
              <a:rPr lang="zh-CN" altLang="en-US" sz="1200" kern="1200" dirty="0" smtClean="0">
                <a:solidFill>
                  <a:schemeClr val="tx1"/>
                </a:solidFill>
                <a:effectLst/>
                <a:latin typeface="+mn-lt"/>
                <a:ea typeface="+mn-ea"/>
                <a:cs typeface="+mn-cs"/>
              </a:rPr>
              <a:t>可以在参数很少的 情况下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取得如此卓越的识别能力</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很大程度上要归功于批正则化</a:t>
            </a:r>
            <a:r>
              <a:rPr lang="en-US" altLang="zh-CN" sz="1200" kern="1200" dirty="0" smtClean="0">
                <a:solidFill>
                  <a:schemeClr val="tx1"/>
                </a:solidFill>
                <a:effectLst/>
                <a:latin typeface="+mn-lt"/>
                <a:ea typeface="+mn-ea"/>
                <a:cs typeface="+mn-cs"/>
              </a:rPr>
              <a:t>(Batch Normal- </a:t>
            </a:r>
            <a:r>
              <a:rPr lang="en-US" altLang="zh-CN" sz="1200" kern="1200" dirty="0" err="1" smtClean="0">
                <a:solidFill>
                  <a:schemeClr val="tx1"/>
                </a:solidFill>
                <a:effectLst/>
                <a:latin typeface="+mn-lt"/>
                <a:ea typeface="+mn-ea"/>
                <a:cs typeface="+mn-cs"/>
              </a:rPr>
              <a:t>ization,BN</a:t>
            </a:r>
            <a:r>
              <a:rPr lang="en-US" altLang="zh-CN" sz="1200" kern="1200" dirty="0" smtClean="0">
                <a:solidFill>
                  <a:schemeClr val="tx1"/>
                </a:solidFill>
                <a:effectLst/>
                <a:latin typeface="+mn-lt"/>
                <a:ea typeface="+mn-ea"/>
                <a:cs typeface="+mn-cs"/>
              </a:rPr>
              <a:t>)[51] </a:t>
            </a:r>
            <a:r>
              <a:rPr lang="zh-CN" altLang="en-US" sz="1200" kern="1200" dirty="0" smtClean="0">
                <a:solidFill>
                  <a:schemeClr val="tx1"/>
                </a:solidFill>
                <a:effectLst/>
                <a:latin typeface="+mn-lt"/>
                <a:ea typeface="+mn-ea"/>
                <a:cs typeface="+mn-cs"/>
              </a:rPr>
              <a:t>方法 </a:t>
            </a:r>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60</a:t>
            </a:fld>
            <a:endParaRPr lang="zh-CN" altLang="en-US"/>
          </a:p>
        </p:txBody>
      </p:sp>
    </p:spTree>
    <p:extLst>
      <p:ext uri="{BB962C8B-B14F-4D97-AF65-F5344CB8AC3E}">
        <p14:creationId xmlns:p14="http://schemas.microsoft.com/office/powerpoint/2010/main" val="15156107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没有数据増广的情况下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我们对 </a:t>
            </a:r>
            <a:r>
              <a:rPr lang="en-US" altLang="zh-CN" sz="1200" kern="1200" dirty="0" smtClean="0">
                <a:solidFill>
                  <a:schemeClr val="tx1"/>
                </a:solidFill>
                <a:effectLst/>
                <a:latin typeface="+mn-lt"/>
                <a:ea typeface="+mn-ea"/>
                <a:cs typeface="+mn-cs"/>
              </a:rPr>
              <a:t>DK2PNet </a:t>
            </a:r>
            <a:r>
              <a:rPr lang="zh-CN" altLang="en-US" sz="1200" kern="1200" dirty="0" smtClean="0">
                <a:solidFill>
                  <a:schemeClr val="tx1"/>
                </a:solidFill>
                <a:effectLst/>
                <a:latin typeface="+mn-lt"/>
                <a:ea typeface="+mn-ea"/>
                <a:cs typeface="+mn-cs"/>
              </a:rPr>
              <a:t>与其他优秀模型进行了实 验对比。</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首先</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我们训练了一个具有 </a:t>
            </a:r>
            <a:r>
              <a:rPr lang="en-US" altLang="zh-CN" sz="1200" kern="1200" dirty="0" smtClean="0">
                <a:solidFill>
                  <a:schemeClr val="tx1"/>
                </a:solidFill>
                <a:effectLst/>
                <a:latin typeface="+mn-lt"/>
                <a:ea typeface="+mn-ea"/>
                <a:cs typeface="+mn-cs"/>
              </a:rPr>
              <a:t>0.75M </a:t>
            </a:r>
            <a:r>
              <a:rPr lang="zh-CN" altLang="en-US" sz="1200" kern="1200" dirty="0" smtClean="0">
                <a:solidFill>
                  <a:schemeClr val="tx1"/>
                </a:solidFill>
                <a:effectLst/>
                <a:latin typeface="+mn-lt"/>
                <a:ea typeface="+mn-ea"/>
                <a:cs typeface="+mn-cs"/>
              </a:rPr>
              <a:t>参数的教师网络 </a:t>
            </a:r>
            <a:r>
              <a:rPr lang="en-US" altLang="zh-CN" sz="1200" kern="1200" dirty="0" smtClean="0">
                <a:solidFill>
                  <a:schemeClr val="tx1"/>
                </a:solidFill>
                <a:effectLst/>
                <a:latin typeface="+mn-lt"/>
                <a:ea typeface="+mn-ea"/>
                <a:cs typeface="+mn-cs"/>
              </a:rPr>
              <a:t>CNN-96,</a:t>
            </a:r>
            <a:r>
              <a:rPr lang="zh-CN" altLang="en-US" sz="1200" kern="1200" dirty="0" smtClean="0">
                <a:solidFill>
                  <a:schemeClr val="tx1"/>
                </a:solidFill>
                <a:effectLst/>
                <a:latin typeface="+mn-lt"/>
                <a:ea typeface="+mn-ea"/>
                <a:cs typeface="+mn-cs"/>
              </a:rPr>
              <a:t>此教师网络 的测试错误率为 </a:t>
            </a:r>
            <a:r>
              <a:rPr lang="en-US" altLang="zh-CN" sz="1200" kern="1200" dirty="0" smtClean="0">
                <a:solidFill>
                  <a:schemeClr val="tx1"/>
                </a:solidFill>
                <a:effectLst/>
                <a:latin typeface="+mn-lt"/>
                <a:ea typeface="+mn-ea"/>
                <a:cs typeface="+mn-cs"/>
              </a:rPr>
              <a:t>7.82%</a:t>
            </a:r>
            <a:r>
              <a:rPr lang="zh-CN" altLang="en-US" sz="1200" kern="1200" dirty="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之后</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我们采用主导卷积核分解的方法对 </a:t>
            </a:r>
            <a:r>
              <a:rPr lang="en-US" altLang="zh-CN" sz="1200" kern="1200" dirty="0" smtClean="0">
                <a:solidFill>
                  <a:schemeClr val="tx1"/>
                </a:solidFill>
                <a:effectLst/>
                <a:latin typeface="+mn-lt"/>
                <a:ea typeface="+mn-ea"/>
                <a:cs typeface="+mn-cs"/>
              </a:rPr>
              <a:t>CNN-96 </a:t>
            </a:r>
            <a:r>
              <a:rPr lang="zh-CN" altLang="en-US" sz="1200" kern="1200" dirty="0" smtClean="0">
                <a:solidFill>
                  <a:schemeClr val="tx1"/>
                </a:solidFill>
                <a:effectLst/>
                <a:latin typeface="+mn-lt"/>
                <a:ea typeface="+mn-ea"/>
                <a:cs typeface="+mn-cs"/>
              </a:rPr>
              <a:t>进行压 缩</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得到 </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比 </a:t>
            </a:r>
            <a:r>
              <a:rPr lang="en-US" altLang="zh-CN" sz="1200" kern="1200" dirty="0" smtClean="0">
                <a:solidFill>
                  <a:schemeClr val="tx1"/>
                </a:solidFill>
                <a:effectLst/>
                <a:latin typeface="+mn-lt"/>
                <a:ea typeface="+mn-ea"/>
                <a:cs typeface="+mn-cs"/>
              </a:rPr>
              <a:t>2 </a:t>
            </a:r>
            <a:r>
              <a:rPr lang="zh-CN" altLang="en-US" sz="1200" kern="1200" dirty="0" smtClean="0">
                <a:solidFill>
                  <a:schemeClr val="tx1"/>
                </a:solidFill>
                <a:effectLst/>
                <a:latin typeface="+mn-lt"/>
                <a:ea typeface="+mn-ea"/>
                <a:cs typeface="+mn-cs"/>
              </a:rPr>
              <a:t>情况下的学生网络 </a:t>
            </a:r>
            <a:r>
              <a:rPr lang="en-US" altLang="zh-CN" sz="1200" kern="1200" dirty="0" smtClean="0">
                <a:solidFill>
                  <a:schemeClr val="tx1"/>
                </a:solidFill>
                <a:effectLst/>
                <a:latin typeface="+mn-lt"/>
                <a:ea typeface="+mn-ea"/>
                <a:cs typeface="+mn-cs"/>
              </a:rPr>
              <a:t>DK2PNet-96,</a:t>
            </a:r>
            <a:r>
              <a:rPr lang="zh-CN" altLang="en-US" sz="1200" kern="1200" dirty="0" smtClean="0">
                <a:solidFill>
                  <a:schemeClr val="tx1"/>
                </a:solidFill>
                <a:effectLst/>
                <a:latin typeface="+mn-lt"/>
                <a:ea typeface="+mn-ea"/>
                <a:cs typeface="+mn-cs"/>
              </a:rPr>
              <a:t>并采用知识预回归的方法对学生 网络进行训练</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实验结果如表 </a:t>
            </a:r>
            <a:r>
              <a:rPr lang="en-US" altLang="zh-CN" sz="1200" kern="1200" dirty="0" smtClean="0">
                <a:solidFill>
                  <a:schemeClr val="tx1"/>
                </a:solidFill>
                <a:effectLst/>
                <a:latin typeface="+mn-lt"/>
                <a:ea typeface="+mn-ea"/>
                <a:cs typeface="+mn-cs"/>
              </a:rPr>
              <a:t>4.4,DK2PNet-96(1 </a:t>
            </a:r>
            <a:r>
              <a:rPr lang="zh-CN" altLang="en-US" sz="1200" kern="1200" dirty="0" smtClean="0">
                <a:solidFill>
                  <a:schemeClr val="tx1"/>
                </a:solidFill>
                <a:effectLst/>
                <a:latin typeface="+mn-lt"/>
                <a:ea typeface="+mn-ea"/>
                <a:cs typeface="+mn-cs"/>
              </a:rPr>
              <a:t>比 </a:t>
            </a:r>
            <a:r>
              <a:rPr lang="en-US" altLang="zh-CN"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在只有 </a:t>
            </a:r>
            <a:r>
              <a:rPr lang="en-US" altLang="zh-CN" sz="1200" kern="1200" dirty="0" smtClean="0">
                <a:solidFill>
                  <a:schemeClr val="tx1"/>
                </a:solidFill>
                <a:effectLst/>
                <a:latin typeface="+mn-lt"/>
                <a:ea typeface="+mn-ea"/>
                <a:cs typeface="+mn-cs"/>
              </a:rPr>
              <a:t>0.19M </a:t>
            </a:r>
            <a:r>
              <a:rPr lang="zh-CN" altLang="en-US" sz="1200" kern="1200" dirty="0" smtClean="0">
                <a:solidFill>
                  <a:schemeClr val="tx1"/>
                </a:solidFill>
                <a:effectLst/>
                <a:latin typeface="+mn-lt"/>
                <a:ea typeface="+mn-ea"/>
                <a:cs typeface="+mn-cs"/>
              </a:rPr>
              <a:t>参数的情 况下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取得了 </a:t>
            </a:r>
            <a:r>
              <a:rPr lang="en-US" altLang="zh-CN" sz="1200" kern="1200" dirty="0" smtClean="0">
                <a:solidFill>
                  <a:schemeClr val="tx1"/>
                </a:solidFill>
                <a:effectLst/>
                <a:latin typeface="+mn-lt"/>
                <a:ea typeface="+mn-ea"/>
                <a:cs typeface="+mn-cs"/>
              </a:rPr>
              <a:t>8.73% </a:t>
            </a:r>
            <a:r>
              <a:rPr lang="zh-CN" altLang="en-US" sz="1200" kern="1200" dirty="0" smtClean="0">
                <a:solidFill>
                  <a:schemeClr val="tx1"/>
                </a:solidFill>
                <a:effectLst/>
                <a:latin typeface="+mn-lt"/>
                <a:ea typeface="+mn-ea"/>
                <a:cs typeface="+mn-cs"/>
              </a:rPr>
              <a:t>的测试错误率。</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之后</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我们对 </a:t>
            </a:r>
            <a:r>
              <a:rPr lang="en-US" altLang="zh-CN" sz="1200" kern="1200" dirty="0" smtClean="0">
                <a:solidFill>
                  <a:schemeClr val="tx1"/>
                </a:solidFill>
                <a:effectLst/>
                <a:latin typeface="+mn-lt"/>
                <a:ea typeface="+mn-ea"/>
                <a:cs typeface="+mn-cs"/>
              </a:rPr>
              <a:t>DK2PNet-96(1 </a:t>
            </a:r>
            <a:r>
              <a:rPr lang="zh-CN" altLang="en-US" sz="1200" kern="1200" dirty="0" smtClean="0">
                <a:solidFill>
                  <a:schemeClr val="tx1"/>
                </a:solidFill>
                <a:effectLst/>
                <a:latin typeface="+mn-lt"/>
                <a:ea typeface="+mn-ea"/>
                <a:cs typeface="+mn-cs"/>
              </a:rPr>
              <a:t>比 </a:t>
            </a:r>
            <a:r>
              <a:rPr lang="en-US" altLang="zh-CN"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进行了扩 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在每层加入了更多的隐层节点</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得到的 </a:t>
            </a:r>
            <a:r>
              <a:rPr lang="en-US" altLang="zh-CN" sz="1200" kern="1200" dirty="0" smtClean="0">
                <a:solidFill>
                  <a:schemeClr val="tx1"/>
                </a:solidFill>
                <a:effectLst/>
                <a:latin typeface="+mn-lt"/>
                <a:ea typeface="+mn-ea"/>
                <a:cs typeface="+mn-cs"/>
              </a:rPr>
              <a:t>DK2PNet-160(1 </a:t>
            </a:r>
            <a:r>
              <a:rPr lang="zh-CN" altLang="en-US" sz="1200" kern="1200" dirty="0" smtClean="0">
                <a:solidFill>
                  <a:schemeClr val="tx1"/>
                </a:solidFill>
                <a:effectLst/>
                <a:latin typeface="+mn-lt"/>
                <a:ea typeface="+mn-ea"/>
                <a:cs typeface="+mn-cs"/>
              </a:rPr>
              <a:t>比 </a:t>
            </a:r>
            <a:r>
              <a:rPr lang="en-US" altLang="zh-CN"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在 </a:t>
            </a:r>
            <a:r>
              <a:rPr lang="en-US" altLang="zh-CN" sz="1200" kern="1200" dirty="0" smtClean="0">
                <a:solidFill>
                  <a:schemeClr val="tx1"/>
                </a:solidFill>
                <a:effectLst/>
                <a:latin typeface="+mn-lt"/>
                <a:ea typeface="+mn-ea"/>
                <a:cs typeface="+mn-cs"/>
              </a:rPr>
              <a:t>0.49M </a:t>
            </a:r>
            <a:r>
              <a:rPr lang="zh-CN" altLang="en-US" sz="1200" kern="1200" dirty="0" smtClean="0">
                <a:solidFill>
                  <a:schemeClr val="tx1"/>
                </a:solidFill>
                <a:effectLst/>
                <a:latin typeface="+mn-lt"/>
                <a:ea typeface="+mn-ea"/>
                <a:cs typeface="+mn-cs"/>
              </a:rPr>
              <a:t>参数 规模的情况下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得到了 </a:t>
            </a:r>
            <a:r>
              <a:rPr lang="en-US" altLang="zh-CN" sz="1200" kern="1200" dirty="0" smtClean="0">
                <a:solidFill>
                  <a:schemeClr val="tx1"/>
                </a:solidFill>
                <a:effectLst/>
                <a:latin typeface="+mn-lt"/>
                <a:ea typeface="+mn-ea"/>
                <a:cs typeface="+mn-cs"/>
              </a:rPr>
              <a:t>7.60% </a:t>
            </a:r>
            <a:r>
              <a:rPr lang="zh-CN" altLang="en-US" sz="1200" kern="1200" dirty="0" smtClean="0">
                <a:solidFill>
                  <a:schemeClr val="tx1"/>
                </a:solidFill>
                <a:effectLst/>
                <a:latin typeface="+mn-lt"/>
                <a:ea typeface="+mn-ea"/>
                <a:cs typeface="+mn-cs"/>
              </a:rPr>
              <a:t>的测试错误率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此网络的性能甚至超过了教师网络。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我们对 </a:t>
            </a:r>
            <a:r>
              <a:rPr lang="en-US" altLang="zh-CN" sz="1200" kern="1200" dirty="0" smtClean="0">
                <a:solidFill>
                  <a:schemeClr val="tx1"/>
                </a:solidFill>
                <a:effectLst/>
                <a:latin typeface="+mn-lt"/>
                <a:ea typeface="+mn-ea"/>
                <a:cs typeface="+mn-cs"/>
              </a:rPr>
              <a:t>CIFAR-10 </a:t>
            </a:r>
            <a:r>
              <a:rPr lang="zh-CN" altLang="en-US" sz="1200" kern="1200" dirty="0" smtClean="0">
                <a:solidFill>
                  <a:schemeClr val="tx1"/>
                </a:solidFill>
                <a:effectLst/>
                <a:latin typeface="+mn-lt"/>
                <a:ea typeface="+mn-ea"/>
                <a:cs typeface="+mn-cs"/>
              </a:rPr>
              <a:t>进行了具有平移和水平翻转的数据増广</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并在此情况 下对 </a:t>
            </a:r>
            <a:r>
              <a:rPr lang="en-US" altLang="zh-CN" sz="1200" kern="1200" dirty="0" smtClean="0">
                <a:solidFill>
                  <a:schemeClr val="tx1"/>
                </a:solidFill>
                <a:effectLst/>
                <a:latin typeface="+mn-lt"/>
                <a:ea typeface="+mn-ea"/>
                <a:cs typeface="+mn-cs"/>
              </a:rPr>
              <a:t>DK2PNet </a:t>
            </a:r>
            <a:r>
              <a:rPr lang="zh-CN" altLang="en-US" sz="1200" kern="1200" dirty="0" smtClean="0">
                <a:solidFill>
                  <a:schemeClr val="tx1"/>
                </a:solidFill>
                <a:effectLst/>
                <a:latin typeface="+mn-lt"/>
                <a:ea typeface="+mn-ea"/>
                <a:cs typeface="+mn-cs"/>
              </a:rPr>
              <a:t>进行了测试。具有 </a:t>
            </a:r>
            <a:r>
              <a:rPr lang="en-US" altLang="zh-CN" sz="1200" kern="1200" dirty="0" smtClean="0">
                <a:solidFill>
                  <a:schemeClr val="tx1"/>
                </a:solidFill>
                <a:effectLst/>
                <a:latin typeface="+mn-lt"/>
                <a:ea typeface="+mn-ea"/>
                <a:cs typeface="+mn-cs"/>
              </a:rPr>
              <a:t>0.09M </a:t>
            </a:r>
            <a:r>
              <a:rPr lang="zh-CN" altLang="en-US" sz="1200" kern="1200" dirty="0" smtClean="0">
                <a:solidFill>
                  <a:schemeClr val="tx1"/>
                </a:solidFill>
                <a:effectLst/>
                <a:latin typeface="+mn-lt"/>
                <a:ea typeface="+mn-ea"/>
                <a:cs typeface="+mn-cs"/>
              </a:rPr>
              <a:t>参数的 </a:t>
            </a:r>
            <a:r>
              <a:rPr lang="en-US" altLang="zh-CN" sz="1200" kern="1200" dirty="0" smtClean="0">
                <a:solidFill>
                  <a:schemeClr val="tx1"/>
                </a:solidFill>
                <a:effectLst/>
                <a:latin typeface="+mn-lt"/>
                <a:ea typeface="+mn-ea"/>
                <a:cs typeface="+mn-cs"/>
              </a:rPr>
              <a:t>DK2PNet-96(1 </a:t>
            </a:r>
            <a:r>
              <a:rPr lang="zh-CN" altLang="en-US" sz="1200" kern="1200" dirty="0" smtClean="0">
                <a:solidFill>
                  <a:schemeClr val="tx1"/>
                </a:solidFill>
                <a:effectLst/>
                <a:latin typeface="+mn-lt"/>
                <a:ea typeface="+mn-ea"/>
                <a:cs typeface="+mn-cs"/>
              </a:rPr>
              <a:t>比 </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取得了 </a:t>
            </a:r>
            <a:r>
              <a:rPr lang="en-US" altLang="zh-CN" sz="1200" kern="1200" dirty="0" smtClean="0">
                <a:solidFill>
                  <a:schemeClr val="tx1"/>
                </a:solidFill>
                <a:effectLst/>
                <a:latin typeface="+mn-lt"/>
                <a:ea typeface="+mn-ea"/>
                <a:cs typeface="+mn-cs"/>
              </a:rPr>
              <a:t>8.78% </a:t>
            </a:r>
            <a:r>
              <a:rPr lang="zh-CN" altLang="en-US" sz="1200" kern="1200" dirty="0" smtClean="0">
                <a:solidFill>
                  <a:schemeClr val="tx1"/>
                </a:solidFill>
                <a:effectLst/>
                <a:latin typeface="+mn-lt"/>
                <a:ea typeface="+mn-ea"/>
                <a:cs typeface="+mn-cs"/>
              </a:rPr>
              <a:t>的测试错误 率</a:t>
            </a:r>
            <a:r>
              <a:rPr lang="en-US" altLang="zh-CN" sz="1200" kern="1200" dirty="0" smtClean="0">
                <a:solidFill>
                  <a:schemeClr val="tx1"/>
                </a:solidFill>
                <a:effectLst/>
                <a:latin typeface="+mn-lt"/>
                <a:ea typeface="+mn-ea"/>
                <a:cs typeface="+mn-cs"/>
              </a:rPr>
              <a:t>,DK2PNet-256(1 </a:t>
            </a:r>
            <a:r>
              <a:rPr lang="zh-CN" altLang="en-US" sz="1200" kern="1200" dirty="0" smtClean="0">
                <a:solidFill>
                  <a:schemeClr val="tx1"/>
                </a:solidFill>
                <a:effectLst/>
                <a:latin typeface="+mn-lt"/>
                <a:ea typeface="+mn-ea"/>
                <a:cs typeface="+mn-cs"/>
              </a:rPr>
              <a:t>比 </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仅仅采用 </a:t>
            </a:r>
            <a:r>
              <a:rPr lang="en-US" altLang="zh-CN" sz="1200" kern="1200" dirty="0" smtClean="0">
                <a:solidFill>
                  <a:schemeClr val="tx1"/>
                </a:solidFill>
                <a:effectLst/>
                <a:latin typeface="+mn-lt"/>
                <a:ea typeface="+mn-ea"/>
                <a:cs typeface="+mn-cs"/>
              </a:rPr>
              <a:t>0.62M </a:t>
            </a:r>
            <a:r>
              <a:rPr lang="zh-CN" altLang="en-US" sz="1200" kern="1200" dirty="0" smtClean="0">
                <a:solidFill>
                  <a:schemeClr val="tx1"/>
                </a:solidFill>
                <a:effectLst/>
                <a:latin typeface="+mn-lt"/>
                <a:ea typeface="+mn-ea"/>
                <a:cs typeface="+mn-cs"/>
              </a:rPr>
              <a:t>的参数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即取得了与具有 </a:t>
            </a:r>
            <a:r>
              <a:rPr lang="en-US" altLang="zh-CN" sz="1200" kern="1200" dirty="0" smtClean="0">
                <a:solidFill>
                  <a:schemeClr val="tx1"/>
                </a:solidFill>
                <a:effectLst/>
                <a:latin typeface="+mn-lt"/>
                <a:ea typeface="+mn-ea"/>
                <a:cs typeface="+mn-cs"/>
              </a:rPr>
              <a:t>100 </a:t>
            </a:r>
            <a:r>
              <a:rPr lang="zh-CN" altLang="en-US" sz="1200" kern="1200" dirty="0" smtClean="0">
                <a:solidFill>
                  <a:schemeClr val="tx1"/>
                </a:solidFill>
                <a:effectLst/>
                <a:latin typeface="+mn-lt"/>
                <a:ea typeface="+mn-ea"/>
                <a:cs typeface="+mn-cs"/>
              </a:rPr>
              <a:t>层之深 的 </a:t>
            </a:r>
            <a:r>
              <a:rPr lang="en-US" altLang="zh-CN" sz="1200" kern="1200" dirty="0" err="1" smtClean="0">
                <a:solidFill>
                  <a:schemeClr val="tx1"/>
                </a:solidFill>
                <a:effectLst/>
                <a:latin typeface="+mn-lt"/>
                <a:ea typeface="+mn-ea"/>
                <a:cs typeface="+mn-cs"/>
              </a:rPr>
              <a:t>ResNet</a:t>
            </a:r>
            <a:r>
              <a:rPr lang="en-US" altLang="zh-CN" sz="1200" kern="1200" dirty="0" smtClean="0">
                <a:solidFill>
                  <a:schemeClr val="tx1"/>
                </a:solidFill>
                <a:effectLst/>
                <a:latin typeface="+mn-lt"/>
                <a:ea typeface="+mn-ea"/>
                <a:cs typeface="+mn-cs"/>
              </a:rPr>
              <a:t>[62] </a:t>
            </a:r>
            <a:r>
              <a:rPr lang="zh-CN" altLang="en-US" sz="1200" kern="1200" dirty="0" smtClean="0">
                <a:solidFill>
                  <a:schemeClr val="tx1"/>
                </a:solidFill>
                <a:effectLst/>
                <a:latin typeface="+mn-lt"/>
                <a:ea typeface="+mn-ea"/>
                <a:cs typeface="+mn-cs"/>
              </a:rPr>
              <a:t>相当的测试错误率。 </a:t>
            </a:r>
            <a:endParaRPr lang="zh-CN" alt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61</a:t>
            </a:fld>
            <a:endParaRPr lang="zh-CN" altLang="en-US"/>
          </a:p>
        </p:txBody>
      </p:sp>
    </p:spTree>
    <p:extLst>
      <p:ext uri="{BB962C8B-B14F-4D97-AF65-F5344CB8AC3E}">
        <p14:creationId xmlns:p14="http://schemas.microsoft.com/office/powerpoint/2010/main" val="8954376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CIFAR-100 </a:t>
            </a:r>
            <a:r>
              <a:rPr lang="zh-CN" altLang="en-US" sz="1200" kern="1200" dirty="0" smtClean="0">
                <a:solidFill>
                  <a:schemeClr val="tx1"/>
                </a:solidFill>
                <a:effectLst/>
                <a:latin typeface="+mn-lt"/>
                <a:ea typeface="+mn-ea"/>
                <a:cs typeface="+mn-cs"/>
              </a:rPr>
              <a:t>上实验 结果如表 </a:t>
            </a:r>
            <a:r>
              <a:rPr lang="en-US" altLang="zh-CN" sz="1200" kern="1200" dirty="0" smtClean="0">
                <a:solidFill>
                  <a:schemeClr val="tx1"/>
                </a:solidFill>
                <a:effectLst/>
                <a:latin typeface="+mn-lt"/>
                <a:ea typeface="+mn-ea"/>
                <a:cs typeface="+mn-cs"/>
              </a:rPr>
              <a:t>4.5 </a:t>
            </a:r>
            <a:r>
              <a:rPr lang="zh-CN" altLang="en-US" sz="1200" kern="1200" dirty="0" smtClean="0">
                <a:solidFill>
                  <a:schemeClr val="tx1"/>
                </a:solidFill>
                <a:effectLst/>
                <a:latin typeface="+mn-lt"/>
                <a:ea typeface="+mn-ea"/>
                <a:cs typeface="+mn-cs"/>
              </a:rPr>
              <a:t>所示。从实验结果可以看出</a:t>
            </a:r>
            <a:r>
              <a:rPr lang="en-US" altLang="zh-CN" sz="1200" kern="1200" dirty="0" smtClean="0">
                <a:solidFill>
                  <a:schemeClr val="tx1"/>
                </a:solidFill>
                <a:effectLst/>
                <a:latin typeface="+mn-lt"/>
                <a:ea typeface="+mn-ea"/>
                <a:cs typeface="+mn-cs"/>
              </a:rPr>
              <a:t>,DK2PNet-160(1 </a:t>
            </a:r>
            <a:r>
              <a:rPr lang="zh-CN" altLang="en-US" sz="1200" kern="1200" dirty="0" smtClean="0">
                <a:solidFill>
                  <a:schemeClr val="tx1"/>
                </a:solidFill>
                <a:effectLst/>
                <a:latin typeface="+mn-lt"/>
                <a:ea typeface="+mn-ea"/>
                <a:cs typeface="+mn-cs"/>
              </a:rPr>
              <a:t>比 </a:t>
            </a:r>
            <a:r>
              <a:rPr lang="en-US" altLang="zh-CN"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在没有数据増 广的情况下取得了 </a:t>
            </a:r>
            <a:r>
              <a:rPr lang="en-US" altLang="zh-CN" sz="1200" kern="1200" dirty="0" smtClean="0">
                <a:solidFill>
                  <a:schemeClr val="tx1"/>
                </a:solidFill>
                <a:effectLst/>
                <a:latin typeface="+mn-lt"/>
                <a:ea typeface="+mn-ea"/>
                <a:cs typeface="+mn-cs"/>
              </a:rPr>
              <a:t>31.39% </a:t>
            </a:r>
            <a:r>
              <a:rPr lang="zh-CN" altLang="en-US" sz="1200" kern="1200" dirty="0" smtClean="0">
                <a:solidFill>
                  <a:schemeClr val="tx1"/>
                </a:solidFill>
                <a:effectLst/>
                <a:latin typeface="+mn-lt"/>
                <a:ea typeface="+mn-ea"/>
                <a:cs typeface="+mn-cs"/>
              </a:rPr>
              <a:t>的测试错误率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但是仅仅采用了 </a:t>
            </a:r>
            <a:r>
              <a:rPr lang="en-US" altLang="zh-CN" sz="1200" kern="1200" dirty="0" smtClean="0">
                <a:solidFill>
                  <a:schemeClr val="tx1"/>
                </a:solidFill>
                <a:effectLst/>
                <a:latin typeface="+mn-lt"/>
                <a:ea typeface="+mn-ea"/>
                <a:cs typeface="+mn-cs"/>
              </a:rPr>
              <a:t>0.49M </a:t>
            </a:r>
            <a:r>
              <a:rPr lang="zh-CN" altLang="en-US" sz="1200" kern="1200" dirty="0" smtClean="0">
                <a:solidFill>
                  <a:schemeClr val="tx1"/>
                </a:solidFill>
                <a:effectLst/>
                <a:latin typeface="+mn-lt"/>
                <a:ea typeface="+mn-ea"/>
                <a:cs typeface="+mn-cs"/>
              </a:rPr>
              <a:t>的参数数量。 </a:t>
            </a:r>
            <a:r>
              <a:rPr lang="en-US" altLang="zh-CN" sz="1200" kern="1200" dirty="0" smtClean="0">
                <a:solidFill>
                  <a:schemeClr val="tx1"/>
                </a:solidFill>
                <a:effectLst/>
                <a:latin typeface="+mn-lt"/>
                <a:ea typeface="+mn-ea"/>
                <a:cs typeface="+mn-cs"/>
              </a:rPr>
              <a:t>DK2PNet-160(1 </a:t>
            </a:r>
            <a:r>
              <a:rPr lang="zh-CN" altLang="en-US" sz="1200" kern="1200" dirty="0" smtClean="0">
                <a:solidFill>
                  <a:schemeClr val="tx1"/>
                </a:solidFill>
                <a:effectLst/>
                <a:latin typeface="+mn-lt"/>
                <a:ea typeface="+mn-ea"/>
                <a:cs typeface="+mn-cs"/>
              </a:rPr>
              <a:t>比 </a:t>
            </a:r>
            <a:r>
              <a:rPr lang="en-US" altLang="zh-CN"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取得了比 </a:t>
            </a:r>
            <a:r>
              <a:rPr lang="en-US" altLang="zh-CN" sz="1200" kern="1200" dirty="0" smtClean="0">
                <a:solidFill>
                  <a:schemeClr val="tx1"/>
                </a:solidFill>
                <a:effectLst/>
                <a:latin typeface="+mn-lt"/>
                <a:ea typeface="+mn-ea"/>
                <a:cs typeface="+mn-cs"/>
              </a:rPr>
              <a:t>RCNN[75] </a:t>
            </a:r>
            <a:r>
              <a:rPr lang="zh-CN" altLang="en-US" sz="1200" kern="1200" dirty="0" smtClean="0">
                <a:solidFill>
                  <a:schemeClr val="tx1"/>
                </a:solidFill>
                <a:effectLst/>
                <a:latin typeface="+mn-lt"/>
                <a:ea typeface="+mn-ea"/>
                <a:cs typeface="+mn-cs"/>
              </a:rPr>
              <a:t>更好的识别率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但是却仅仅采用了相对 于 </a:t>
            </a:r>
            <a:r>
              <a:rPr lang="en-US" altLang="zh-CN" sz="1200" kern="1200" dirty="0" smtClean="0">
                <a:solidFill>
                  <a:schemeClr val="tx1"/>
                </a:solidFill>
                <a:effectLst/>
                <a:latin typeface="+mn-lt"/>
                <a:ea typeface="+mn-ea"/>
                <a:cs typeface="+mn-cs"/>
              </a:rPr>
              <a:t>RCNN 26% </a:t>
            </a:r>
            <a:r>
              <a:rPr lang="zh-CN" altLang="en-US" sz="1200" kern="1200" dirty="0" smtClean="0">
                <a:solidFill>
                  <a:schemeClr val="tx1"/>
                </a:solidFill>
                <a:effectLst/>
                <a:latin typeface="+mn-lt"/>
                <a:ea typeface="+mn-ea"/>
                <a:cs typeface="+mn-cs"/>
              </a:rPr>
              <a:t>的参数规模。 </a:t>
            </a: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62</a:t>
            </a:fld>
            <a:endParaRPr lang="zh-CN" altLang="en-US"/>
          </a:p>
        </p:txBody>
      </p:sp>
    </p:spTree>
    <p:extLst>
      <p:ext uri="{BB962C8B-B14F-4D97-AF65-F5344CB8AC3E}">
        <p14:creationId xmlns:p14="http://schemas.microsoft.com/office/powerpoint/2010/main" val="641345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卷积层是卷积神经网络最基本的组成结构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具有局部特征提取的作用。对卷 积层的改进主要体现在对卷积特征提取能力的增强</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据我们了解有三种网络结构 可以有效的提升特征表达能力。网络中的网络</a:t>
            </a:r>
            <a:r>
              <a:rPr lang="en-US" altLang="zh-CN" sz="1200" kern="1200" dirty="0" smtClean="0">
                <a:solidFill>
                  <a:schemeClr val="tx1"/>
                </a:solidFill>
                <a:effectLst/>
                <a:latin typeface="+mn-lt"/>
                <a:ea typeface="+mn-ea"/>
                <a:cs typeface="+mn-cs"/>
              </a:rPr>
              <a:t>(Network in </a:t>
            </a:r>
            <a:r>
              <a:rPr lang="en-US" altLang="zh-CN" sz="1200" kern="1200" dirty="0" err="1" smtClean="0">
                <a:solidFill>
                  <a:schemeClr val="tx1"/>
                </a:solidFill>
                <a:effectLst/>
                <a:latin typeface="+mn-lt"/>
                <a:ea typeface="+mn-ea"/>
                <a:cs typeface="+mn-cs"/>
              </a:rPr>
              <a:t>Network,NIN</a:t>
            </a:r>
            <a:r>
              <a:rPr lang="en-US" altLang="zh-CN" sz="1200" kern="1200" dirty="0" smtClean="0">
                <a:solidFill>
                  <a:schemeClr val="tx1"/>
                </a:solidFill>
                <a:effectLst/>
                <a:latin typeface="+mn-lt"/>
                <a:ea typeface="+mn-ea"/>
                <a:cs typeface="+mn-cs"/>
              </a:rPr>
              <a:t>)[26] </a:t>
            </a:r>
            <a:r>
              <a:rPr lang="zh-CN" altLang="en-US" sz="1200" kern="1200" dirty="0" smtClean="0">
                <a:solidFill>
                  <a:schemeClr val="tx1"/>
                </a:solidFill>
                <a:effectLst/>
                <a:latin typeface="+mn-lt"/>
                <a:ea typeface="+mn-ea"/>
                <a:cs typeface="+mn-cs"/>
              </a:rPr>
              <a:t>是 </a:t>
            </a:r>
            <a:r>
              <a:rPr lang="en-US" altLang="zh-CN" sz="1200" kern="1200" dirty="0" smtClean="0">
                <a:solidFill>
                  <a:schemeClr val="tx1"/>
                </a:solidFill>
                <a:effectLst/>
                <a:latin typeface="+mn-lt"/>
                <a:ea typeface="+mn-ea"/>
                <a:cs typeface="+mn-cs"/>
              </a:rPr>
              <a:t>Lin </a:t>
            </a:r>
            <a:r>
              <a:rPr lang="zh-CN" altLang="en-US" sz="1200" kern="1200" dirty="0" smtClean="0">
                <a:solidFill>
                  <a:schemeClr val="tx1"/>
                </a:solidFill>
                <a:effectLst/>
                <a:latin typeface="+mn-lt"/>
                <a:ea typeface="+mn-ea"/>
                <a:cs typeface="+mn-cs"/>
              </a:rPr>
              <a:t>等人在 </a:t>
            </a:r>
            <a:r>
              <a:rPr lang="en-US" altLang="zh-CN" sz="1200" kern="1200" dirty="0" smtClean="0">
                <a:solidFill>
                  <a:schemeClr val="tx1"/>
                </a:solidFill>
                <a:effectLst/>
                <a:latin typeface="+mn-lt"/>
                <a:ea typeface="+mn-ea"/>
                <a:cs typeface="+mn-cs"/>
              </a:rPr>
              <a:t>2013 </a:t>
            </a:r>
            <a:r>
              <a:rPr lang="zh-CN" altLang="en-US" sz="1200" kern="1200" dirty="0" smtClean="0">
                <a:solidFill>
                  <a:schemeClr val="tx1"/>
                </a:solidFill>
                <a:effectLst/>
                <a:latin typeface="+mn-lt"/>
                <a:ea typeface="+mn-ea"/>
                <a:cs typeface="+mn-cs"/>
              </a:rPr>
              <a:t>年提出的一种卷积层改进方法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传统的卷积层只能提取线性特征</a:t>
            </a:r>
            <a:r>
              <a:rPr lang="en-US" altLang="zh-CN" sz="1200" kern="1200" dirty="0" smtClean="0">
                <a:solidFill>
                  <a:schemeClr val="tx1"/>
                </a:solidFill>
                <a:effectLst/>
                <a:latin typeface="+mn-lt"/>
                <a:ea typeface="+mn-ea"/>
                <a:cs typeface="+mn-cs"/>
              </a:rPr>
              <a:t>, Lin </a:t>
            </a:r>
            <a:r>
              <a:rPr lang="zh-CN" altLang="en-US" sz="1200" kern="1200" dirty="0" smtClean="0">
                <a:solidFill>
                  <a:schemeClr val="tx1"/>
                </a:solidFill>
                <a:effectLst/>
                <a:latin typeface="+mn-lt"/>
                <a:ea typeface="+mn-ea"/>
                <a:cs typeface="+mn-cs"/>
              </a:rPr>
              <a:t>通过在传统卷积层中嵌入一个小型网络来增强局部感受野范围内特征的非线 性</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进而提升整个 </a:t>
            </a:r>
            <a:r>
              <a:rPr lang="en-US" altLang="zh-CN" sz="1200" kern="1200" dirty="0" smtClean="0">
                <a:solidFill>
                  <a:schemeClr val="tx1"/>
                </a:solidFill>
                <a:effectLst/>
                <a:latin typeface="+mn-lt"/>
                <a:ea typeface="+mn-ea"/>
                <a:cs typeface="+mn-cs"/>
              </a:rPr>
              <a:t>NIN </a:t>
            </a:r>
            <a:r>
              <a:rPr lang="zh-CN" altLang="en-US" sz="1200" kern="1200" dirty="0" smtClean="0">
                <a:solidFill>
                  <a:schemeClr val="tx1"/>
                </a:solidFill>
                <a:effectLst/>
                <a:latin typeface="+mn-lt"/>
                <a:ea typeface="+mn-ea"/>
                <a:cs typeface="+mn-cs"/>
              </a:rPr>
              <a:t>的特征拟合能力。最大输出单元</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Maxout</a:t>
            </a:r>
            <a:r>
              <a:rPr lang="en-US" altLang="zh-CN" sz="1200" kern="1200" dirty="0" smtClean="0">
                <a:solidFill>
                  <a:schemeClr val="tx1"/>
                </a:solidFill>
                <a:effectLst/>
                <a:latin typeface="+mn-lt"/>
                <a:ea typeface="+mn-ea"/>
                <a:cs typeface="+mn-cs"/>
              </a:rPr>
              <a:t>)[27] </a:t>
            </a:r>
            <a:r>
              <a:rPr lang="zh-CN" altLang="en-US" sz="1200" kern="1200" dirty="0" smtClean="0">
                <a:solidFill>
                  <a:schemeClr val="tx1"/>
                </a:solidFill>
                <a:effectLst/>
                <a:latin typeface="+mn-lt"/>
                <a:ea typeface="+mn-ea"/>
                <a:cs typeface="+mn-cs"/>
              </a:rPr>
              <a:t>是 </a:t>
            </a:r>
            <a:r>
              <a:rPr lang="en-US" altLang="zh-CN" sz="1200" kern="1200" dirty="0" err="1" smtClean="0">
                <a:solidFill>
                  <a:schemeClr val="tx1"/>
                </a:solidFill>
                <a:effectLst/>
                <a:latin typeface="+mn-lt"/>
                <a:ea typeface="+mn-ea"/>
                <a:cs typeface="+mn-cs"/>
              </a:rPr>
              <a:t>Goodfellow</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等人提出的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通过对多个卷积层的输出取最大的输出响应</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来增强卷积层的非线 性拟合能力。理论上</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当卷积核足够大</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具有两个隐层的 </a:t>
            </a:r>
            <a:r>
              <a:rPr lang="en-US" altLang="zh-CN" sz="1200" kern="1200" dirty="0" err="1" smtClean="0">
                <a:solidFill>
                  <a:schemeClr val="tx1"/>
                </a:solidFill>
                <a:effectLst/>
                <a:latin typeface="+mn-lt"/>
                <a:ea typeface="+mn-ea"/>
                <a:cs typeface="+mn-cs"/>
              </a:rPr>
              <a:t>Maxout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可以以任意精度 逼近任意连续曲线。</a:t>
            </a:r>
            <a:r>
              <a:rPr lang="en-US" altLang="zh-CN" sz="1200" kern="1200" dirty="0" err="1" smtClean="0">
                <a:solidFill>
                  <a:schemeClr val="tx1"/>
                </a:solidFill>
                <a:effectLst/>
                <a:latin typeface="+mn-lt"/>
                <a:ea typeface="+mn-ea"/>
                <a:cs typeface="+mn-cs"/>
              </a:rPr>
              <a:t>Maxout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采用线性分段函数来逼近复杂的非线性函数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确实可 以提高网络的识别能力</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但是需要引入大量的学习参数和计算量。</a:t>
            </a:r>
            <a:r>
              <a:rPr lang="en-US" altLang="zh-CN" sz="1200" kern="1200" dirty="0" smtClean="0">
                <a:solidFill>
                  <a:schemeClr val="tx1"/>
                </a:solidFill>
                <a:effectLst/>
                <a:latin typeface="+mn-lt"/>
                <a:ea typeface="+mn-ea"/>
                <a:cs typeface="+mn-cs"/>
              </a:rPr>
              <a:t>Inception [28–30] </a:t>
            </a:r>
            <a:r>
              <a:rPr lang="zh-CN" altLang="en-US" sz="1200" kern="1200" dirty="0" smtClean="0">
                <a:solidFill>
                  <a:schemeClr val="tx1"/>
                </a:solidFill>
                <a:effectLst/>
                <a:latin typeface="+mn-lt"/>
                <a:ea typeface="+mn-ea"/>
                <a:cs typeface="+mn-cs"/>
              </a:rPr>
              <a:t>可以看做是对 </a:t>
            </a:r>
            <a:r>
              <a:rPr lang="en-US" altLang="zh-CN" sz="1200" kern="1200" dirty="0" smtClean="0">
                <a:solidFill>
                  <a:schemeClr val="tx1"/>
                </a:solidFill>
                <a:effectLst/>
                <a:latin typeface="+mn-lt"/>
                <a:ea typeface="+mn-ea"/>
                <a:cs typeface="+mn-cs"/>
              </a:rPr>
              <a:t>NIN </a:t>
            </a:r>
            <a:r>
              <a:rPr lang="zh-CN" altLang="en-US" sz="1200" kern="1200" dirty="0" smtClean="0">
                <a:solidFill>
                  <a:schemeClr val="tx1"/>
                </a:solidFill>
                <a:effectLst/>
                <a:latin typeface="+mn-lt"/>
                <a:ea typeface="+mn-ea"/>
                <a:cs typeface="+mn-cs"/>
              </a:rPr>
              <a:t>的推广</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latin typeface="+mn-lt"/>
                <a:ea typeface="+mn-ea"/>
                <a:cs typeface="+mn-cs"/>
              </a:rPr>
              <a:t>塞格德</a:t>
            </a:r>
            <a:r>
              <a:rPr lang="en-US" altLang="zh-CN" sz="1200" kern="1200" dirty="0" err="1" smtClean="0">
                <a:solidFill>
                  <a:schemeClr val="tx1"/>
                </a:solidFill>
                <a:effectLst/>
                <a:latin typeface="+mn-lt"/>
                <a:ea typeface="+mn-ea"/>
                <a:cs typeface="+mn-cs"/>
              </a:rPr>
              <a:t>Szegedy</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等人用不同大小的卷积核进行特征的提取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再 从中优化出表达能力最强的一组特征。 </a:t>
            </a: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6</a:t>
            </a:fld>
            <a:endParaRPr lang="zh-CN" altLang="en-US"/>
          </a:p>
        </p:txBody>
      </p:sp>
    </p:spTree>
    <p:extLst>
      <p:ext uri="{BB962C8B-B14F-4D97-AF65-F5344CB8AC3E}">
        <p14:creationId xmlns:p14="http://schemas.microsoft.com/office/powerpoint/2010/main" val="7122132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可达到一个较好的识别率。从表 </a:t>
            </a:r>
            <a:r>
              <a:rPr lang="en-US" altLang="zh-CN" sz="1200" kern="1200" dirty="0" smtClean="0">
                <a:solidFill>
                  <a:schemeClr val="tx1"/>
                </a:solidFill>
                <a:effectLst/>
                <a:latin typeface="+mn-lt"/>
                <a:ea typeface="+mn-ea"/>
                <a:cs typeface="+mn-cs"/>
              </a:rPr>
              <a:t>4.6</a:t>
            </a:r>
            <a:r>
              <a:rPr lang="zh-CN" altLang="en-US" sz="1200" kern="1200" dirty="0" smtClean="0">
                <a:solidFill>
                  <a:schemeClr val="tx1"/>
                </a:solidFill>
                <a:effectLst/>
                <a:latin typeface="+mn-lt"/>
                <a:ea typeface="+mn-ea"/>
                <a:cs typeface="+mn-cs"/>
              </a:rPr>
              <a:t>的实验结果可以看出</a:t>
            </a:r>
            <a:r>
              <a:rPr lang="en-US" altLang="zh-CN" sz="1200" kern="1200" dirty="0" smtClean="0">
                <a:solidFill>
                  <a:schemeClr val="tx1"/>
                </a:solidFill>
                <a:effectLst/>
                <a:latin typeface="+mn-lt"/>
                <a:ea typeface="+mn-ea"/>
                <a:cs typeface="+mn-cs"/>
              </a:rPr>
              <a:t>,DK2PNet-96(1 </a:t>
            </a:r>
            <a:r>
              <a:rPr lang="zh-CN" altLang="en-US" sz="1200" kern="1200" dirty="0" smtClean="0">
                <a:solidFill>
                  <a:schemeClr val="tx1"/>
                </a:solidFill>
                <a:effectLst/>
                <a:latin typeface="+mn-lt"/>
                <a:ea typeface="+mn-ea"/>
                <a:cs typeface="+mn-cs"/>
              </a:rPr>
              <a:t>比 </a:t>
            </a:r>
            <a:r>
              <a:rPr lang="en-US" altLang="zh-CN" sz="1200" kern="1200" dirty="0" smtClean="0">
                <a:solidFill>
                  <a:schemeClr val="tx1"/>
                </a:solidFill>
                <a:effectLst/>
                <a:latin typeface="+mn-lt"/>
                <a:ea typeface="+mn-ea"/>
                <a:cs typeface="+mn-cs"/>
              </a:rPr>
              <a:t>2)</a:t>
            </a:r>
            <a:r>
              <a:rPr lang="zh-CN" altLang="en-US" sz="1200" kern="1200" baseline="0" dirty="0" smtClean="0">
                <a:solidFill>
                  <a:schemeClr val="tx1"/>
                </a:solidFill>
                <a:effectLst/>
                <a:latin typeface="+mn-lt"/>
                <a:ea typeface="+mn-ea"/>
                <a:cs typeface="+mn-cs"/>
              </a:rPr>
              <a:t> 取得了</a:t>
            </a:r>
            <a:r>
              <a:rPr lang="zh-CN" altLang="en-US"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Tree+Max-Avg</a:t>
            </a:r>
            <a:r>
              <a:rPr lang="en-US" altLang="zh-CN" sz="1200" kern="1200" dirty="0" smtClean="0">
                <a:solidFill>
                  <a:schemeClr val="tx1"/>
                </a:solidFill>
                <a:effectLst/>
                <a:latin typeface="+mn-lt"/>
                <a:ea typeface="+mn-ea"/>
                <a:cs typeface="+mn-cs"/>
              </a:rPr>
              <a:t>[84] </a:t>
            </a:r>
            <a:r>
              <a:rPr lang="zh-CN" altLang="en-US" sz="1200" kern="1200" dirty="0" smtClean="0">
                <a:solidFill>
                  <a:schemeClr val="tx1"/>
                </a:solidFill>
                <a:effectLst/>
                <a:latin typeface="+mn-lt"/>
                <a:ea typeface="+mn-ea"/>
                <a:cs typeface="+mn-cs"/>
              </a:rPr>
              <a:t>相接近的错误率，但是使用的参数仅仅</a:t>
            </a:r>
            <a:r>
              <a:rPr lang="en-US" altLang="zh-CN" sz="1200" kern="1200" dirty="0" err="1" smtClean="0">
                <a:solidFill>
                  <a:schemeClr val="tx1"/>
                </a:solidFill>
                <a:effectLst/>
                <a:latin typeface="+mn-lt"/>
                <a:ea typeface="+mn-ea"/>
                <a:cs typeface="+mn-cs"/>
              </a:rPr>
              <a:t>Tree+Max-Avg</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的 </a:t>
            </a:r>
            <a:r>
              <a:rPr lang="en-US" altLang="zh-CN" sz="1200" kern="1200" dirty="0" smtClean="0">
                <a:solidFill>
                  <a:schemeClr val="tx1"/>
                </a:solidFill>
                <a:effectLst/>
                <a:latin typeface="+mn-lt"/>
                <a:ea typeface="+mn-ea"/>
                <a:cs typeface="+mn-cs"/>
              </a:rPr>
              <a:t>10%</a:t>
            </a:r>
            <a:r>
              <a:rPr lang="zh-CN" altLang="en-US" sz="1200" kern="1200" dirty="0" smtClean="0">
                <a:solidFill>
                  <a:schemeClr val="tx1"/>
                </a:solidFill>
                <a:effectLst/>
                <a:latin typeface="+mn-lt"/>
                <a:ea typeface="+mn-ea"/>
                <a:cs typeface="+mn-cs"/>
              </a:rPr>
              <a:t>。 </a:t>
            </a: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63</a:t>
            </a:fld>
            <a:endParaRPr lang="zh-CN" altLang="en-US"/>
          </a:p>
        </p:txBody>
      </p:sp>
    </p:spTree>
    <p:extLst>
      <p:ext uri="{BB962C8B-B14F-4D97-AF65-F5344CB8AC3E}">
        <p14:creationId xmlns:p14="http://schemas.microsoft.com/office/powerpoint/2010/main" val="11962077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具有 </a:t>
            </a:r>
            <a:r>
              <a:rPr lang="en-US" altLang="zh-CN" sz="1200" kern="1200" dirty="0" smtClean="0">
                <a:solidFill>
                  <a:schemeClr val="tx1"/>
                </a:solidFill>
                <a:effectLst/>
                <a:latin typeface="+mn-lt"/>
                <a:ea typeface="+mn-ea"/>
                <a:cs typeface="+mn-cs"/>
              </a:rPr>
              <a:t>0.49M </a:t>
            </a:r>
            <a:r>
              <a:rPr lang="zh-CN" altLang="en-US" sz="1200" kern="1200" dirty="0" smtClean="0">
                <a:solidFill>
                  <a:schemeClr val="tx1"/>
                </a:solidFill>
                <a:effectLst/>
                <a:latin typeface="+mn-lt"/>
                <a:ea typeface="+mn-ea"/>
                <a:cs typeface="+mn-cs"/>
              </a:rPr>
              <a:t>参数的 </a:t>
            </a:r>
            <a:r>
              <a:rPr lang="en-US" altLang="zh-CN" sz="1200" kern="1200" dirty="0" smtClean="0">
                <a:solidFill>
                  <a:schemeClr val="tx1"/>
                </a:solidFill>
                <a:effectLst/>
                <a:latin typeface="+mn-lt"/>
                <a:ea typeface="+mn-ea"/>
                <a:cs typeface="+mn-cs"/>
              </a:rPr>
              <a:t>DK2PNet-160 (1 </a:t>
            </a:r>
            <a:r>
              <a:rPr lang="zh-CN" altLang="en-US" sz="1200" kern="1200" dirty="0" smtClean="0">
                <a:solidFill>
                  <a:schemeClr val="tx1"/>
                </a:solidFill>
                <a:effectLst/>
                <a:latin typeface="+mn-lt"/>
                <a:ea typeface="+mn-ea"/>
                <a:cs typeface="+mn-cs"/>
              </a:rPr>
              <a:t>比 </a:t>
            </a:r>
            <a:r>
              <a:rPr lang="en-US" altLang="zh-CN" sz="1200" kern="1200" dirty="0" smtClean="0">
                <a:solidFill>
                  <a:schemeClr val="tx1"/>
                </a:solidFill>
                <a:effectLst/>
                <a:latin typeface="+mn-lt"/>
                <a:ea typeface="+mn-ea"/>
                <a:cs typeface="+mn-cs"/>
              </a:rPr>
              <a:t>2) </a:t>
            </a:r>
            <a:r>
              <a:rPr lang="zh-CN" altLang="en-US" sz="1200" kern="1200" dirty="0" smtClean="0">
                <a:solidFill>
                  <a:schemeClr val="tx1"/>
                </a:solidFill>
                <a:effectLst/>
                <a:latin typeface="+mn-lt"/>
                <a:ea typeface="+mn-ea"/>
                <a:cs typeface="+mn-cs"/>
              </a:rPr>
              <a:t>即可以取得 </a:t>
            </a:r>
            <a:r>
              <a:rPr lang="en-US" altLang="zh-CN" sz="1200" kern="1200" dirty="0" smtClean="0">
                <a:solidFill>
                  <a:schemeClr val="tx1"/>
                </a:solidFill>
                <a:effectLst/>
                <a:latin typeface="+mn-lt"/>
                <a:ea typeface="+mn-ea"/>
                <a:cs typeface="+mn-cs"/>
              </a:rPr>
              <a:t>1.83% </a:t>
            </a:r>
            <a:r>
              <a:rPr lang="zh-CN" altLang="en-US" sz="1200" kern="1200" dirty="0" smtClean="0">
                <a:solidFill>
                  <a:schemeClr val="tx1"/>
                </a:solidFill>
                <a:effectLst/>
                <a:latin typeface="+mn-lt"/>
                <a:ea typeface="+mn-ea"/>
                <a:cs typeface="+mn-cs"/>
              </a:rPr>
              <a:t>的测试 错误率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相对于 </a:t>
            </a:r>
            <a:r>
              <a:rPr lang="en-US" altLang="zh-CN" sz="1200" kern="1200" dirty="0" smtClean="0">
                <a:solidFill>
                  <a:schemeClr val="tx1"/>
                </a:solidFill>
                <a:effectLst/>
                <a:latin typeface="+mn-lt"/>
                <a:ea typeface="+mn-ea"/>
                <a:cs typeface="+mn-cs"/>
              </a:rPr>
              <a:t>RCNN[75] </a:t>
            </a:r>
            <a:r>
              <a:rPr lang="zh-CN" altLang="en-US" sz="1200" kern="1200" dirty="0" smtClean="0">
                <a:solidFill>
                  <a:schemeClr val="tx1"/>
                </a:solidFill>
                <a:effectLst/>
                <a:latin typeface="+mn-lt"/>
                <a:ea typeface="+mn-ea"/>
                <a:cs typeface="+mn-cs"/>
              </a:rPr>
              <a:t>和 </a:t>
            </a:r>
            <a:r>
              <a:rPr lang="en-US" altLang="zh-CN" sz="1200" kern="1200" dirty="0" err="1" smtClean="0">
                <a:solidFill>
                  <a:schemeClr val="tx1"/>
                </a:solidFill>
                <a:effectLst/>
                <a:latin typeface="+mn-lt"/>
                <a:ea typeface="+mn-ea"/>
                <a:cs typeface="+mn-cs"/>
              </a:rPr>
              <a:t>Tree+Max+Avg</a:t>
            </a:r>
            <a:r>
              <a:rPr lang="en-US" altLang="zh-CN" sz="1200" kern="1200" dirty="0" smtClean="0">
                <a:solidFill>
                  <a:schemeClr val="tx1"/>
                </a:solidFill>
                <a:effectLst/>
                <a:latin typeface="+mn-lt"/>
                <a:ea typeface="+mn-ea"/>
                <a:cs typeface="+mn-cs"/>
              </a:rPr>
              <a:t>[84],</a:t>
            </a:r>
            <a:r>
              <a:rPr lang="zh-CN" altLang="en-US" sz="1200" kern="1200" dirty="0" smtClean="0">
                <a:solidFill>
                  <a:schemeClr val="tx1"/>
                </a:solidFill>
                <a:effectLst/>
                <a:latin typeface="+mn-lt"/>
                <a:ea typeface="+mn-ea"/>
                <a:cs typeface="+mn-cs"/>
              </a:rPr>
              <a:t>大大缩减了网络的参数。 </a:t>
            </a: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64</a:t>
            </a:fld>
            <a:endParaRPr lang="zh-CN" altLang="en-US"/>
          </a:p>
        </p:txBody>
      </p:sp>
    </p:spTree>
    <p:extLst>
      <p:ext uri="{BB962C8B-B14F-4D97-AF65-F5344CB8AC3E}">
        <p14:creationId xmlns:p14="http://schemas.microsoft.com/office/powerpoint/2010/main" val="6031016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交通标志识别是无人驾驶汽车</a:t>
            </a:r>
            <a:r>
              <a:rPr lang="en-US" altLang="zh-CN" sz="1200" kern="1200" dirty="0" smtClean="0">
                <a:solidFill>
                  <a:schemeClr val="tx1"/>
                </a:solidFill>
                <a:effectLst/>
                <a:latin typeface="+mn-lt"/>
                <a:ea typeface="+mn-ea"/>
                <a:cs typeface="+mn-cs"/>
              </a:rPr>
              <a:t>(Unmanned Ground </a:t>
            </a:r>
            <a:r>
              <a:rPr lang="en-US" altLang="zh-CN" sz="1200" kern="1200" dirty="0" err="1" smtClean="0">
                <a:solidFill>
                  <a:schemeClr val="tx1"/>
                </a:solidFill>
                <a:effectLst/>
                <a:latin typeface="+mn-lt"/>
                <a:ea typeface="+mn-ea"/>
                <a:cs typeface="+mn-cs"/>
              </a:rPr>
              <a:t>Vehicle,UGV</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和高级辅助 驾驶</a:t>
            </a:r>
            <a:r>
              <a:rPr lang="en-US" altLang="zh-CN" sz="1200" kern="1200" dirty="0" smtClean="0">
                <a:solidFill>
                  <a:schemeClr val="tx1"/>
                </a:solidFill>
                <a:effectLst/>
                <a:latin typeface="+mn-lt"/>
                <a:ea typeface="+mn-ea"/>
                <a:cs typeface="+mn-cs"/>
              </a:rPr>
              <a:t>(Advanced Driver Assistance </a:t>
            </a:r>
            <a:r>
              <a:rPr lang="en-US" altLang="zh-CN" sz="1200" kern="1200" dirty="0" err="1" smtClean="0">
                <a:solidFill>
                  <a:schemeClr val="tx1"/>
                </a:solidFill>
                <a:effectLst/>
                <a:latin typeface="+mn-lt"/>
                <a:ea typeface="+mn-ea"/>
                <a:cs typeface="+mn-cs"/>
              </a:rPr>
              <a:t>Systems,ADAS</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技术的一个重要组成部分。 </a:t>
            </a:r>
            <a:endParaRPr lang="en-US" altLang="zh-CN"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66</a:t>
            </a:fld>
            <a:endParaRPr lang="zh-CN" altLang="en-US"/>
          </a:p>
        </p:txBody>
      </p:sp>
    </p:spTree>
    <p:extLst>
      <p:ext uri="{BB962C8B-B14F-4D97-AF65-F5344CB8AC3E}">
        <p14:creationId xmlns:p14="http://schemas.microsoft.com/office/powerpoint/2010/main" val="5589063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kern="1200" dirty="0" smtClean="0">
                <a:solidFill>
                  <a:schemeClr val="tx1"/>
                </a:solidFill>
                <a:effectLst/>
                <a:latin typeface="+mn-lt"/>
                <a:ea typeface="+mn-ea"/>
                <a:cs typeface="+mn-cs"/>
              </a:rPr>
              <a:t>交通标志识别并不是一个很简单任务</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交通标志图像具有不同的视角、遮挡、 模糊程度和尺寸变化。真实世界的环境因素也会对拍摄到的交通标志产生影响</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在不同的车速、光照和天气条件下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采集到的图像会有很大的区别。此外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交通 标志牌的褪色和磨损</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不同时期布置的交通标志牌之间的差异等因素</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都会给识 别任务带来极大的困难与挑战。 </a:t>
            </a:r>
          </a:p>
          <a:p>
            <a:pPr marL="228600" indent="-228600">
              <a:buAutoNum type="arabicPeriod"/>
            </a:pPr>
            <a:r>
              <a:rPr lang="zh-CN" altLang="en-US" dirty="0" smtClean="0"/>
              <a:t>不简单的原因是</a:t>
            </a:r>
            <a:r>
              <a:rPr lang="en-US" altLang="zh-CN" dirty="0" smtClean="0"/>
              <a:t>baseline</a:t>
            </a:r>
            <a:r>
              <a:rPr lang="zh-CN" altLang="en-US" dirty="0" smtClean="0"/>
              <a:t>太高</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章的实验对象为德国交通标志数据集</a:t>
            </a:r>
            <a:r>
              <a:rPr lang="en-US" altLang="zh-CN" sz="1200" kern="1200" dirty="0" smtClean="0">
                <a:solidFill>
                  <a:schemeClr val="tx1"/>
                </a:solidFill>
                <a:effectLst/>
                <a:latin typeface="+mn-lt"/>
                <a:ea typeface="+mn-ea"/>
                <a:cs typeface="+mn-cs"/>
              </a:rPr>
              <a:t>(German Traffic Sign Recognition </a:t>
            </a:r>
            <a:r>
              <a:rPr lang="en-US" altLang="zh-CN" sz="1200" kern="1200" dirty="0" err="1" smtClean="0">
                <a:solidFill>
                  <a:schemeClr val="tx1"/>
                </a:solidFill>
                <a:effectLst/>
                <a:latin typeface="+mn-lt"/>
                <a:ea typeface="+mn-ea"/>
                <a:cs typeface="+mn-cs"/>
              </a:rPr>
              <a:t>Benchmark,GTSRB</a:t>
            </a:r>
            <a:r>
              <a:rPr lang="en-US" altLang="zh-CN" sz="1200" kern="1200" dirty="0" smtClean="0">
                <a:solidFill>
                  <a:schemeClr val="tx1"/>
                </a:solidFill>
                <a:effectLst/>
                <a:latin typeface="+mn-lt"/>
                <a:ea typeface="+mn-ea"/>
                <a:cs typeface="+mn-cs"/>
              </a:rPr>
              <a:t>)[110],</a:t>
            </a:r>
            <a:r>
              <a:rPr lang="zh-CN" altLang="en-US" sz="1200" kern="1200" dirty="0" smtClean="0">
                <a:solidFill>
                  <a:schemeClr val="tx1"/>
                </a:solidFill>
                <a:effectLst/>
                <a:latin typeface="+mn-lt"/>
                <a:ea typeface="+mn-ea"/>
                <a:cs typeface="+mn-cs"/>
              </a:rPr>
              <a:t>此数据集中的图片如图 </a:t>
            </a:r>
            <a:r>
              <a:rPr lang="en-US" altLang="zh-CN" sz="1200" kern="1200" dirty="0" smtClean="0">
                <a:solidFill>
                  <a:schemeClr val="tx1"/>
                </a:solidFill>
                <a:effectLst/>
                <a:latin typeface="+mn-lt"/>
                <a:ea typeface="+mn-ea"/>
                <a:cs typeface="+mn-cs"/>
              </a:rPr>
              <a:t>5.1</a:t>
            </a:r>
            <a:r>
              <a:rPr lang="zh-CN" altLang="en-US" sz="1200" kern="1200" dirty="0" smtClean="0">
                <a:solidFill>
                  <a:schemeClr val="tx1"/>
                </a:solidFill>
                <a:effectLst/>
                <a:latin typeface="+mn-lt"/>
                <a:ea typeface="+mn-ea"/>
                <a:cs typeface="+mn-cs"/>
              </a:rPr>
              <a:t>所 示。第一行列举了一些不同种类的交通标志样本</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第二行对同一种交通标 志</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例如前方道路施工标志牌</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给出了在不同环境因素下的图片样本示例。德国 的交通标志与大部分欧洲国家、印度和中国等国家的交通标志非常相似</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是一个 用于研究交通标志识别较好的公开数据集。 </a:t>
            </a:r>
            <a:endParaRPr lang="zh-CN" altLang="en-US" dirty="0" smtClean="0"/>
          </a:p>
          <a:p>
            <a:pPr marL="228600" indent="-228600">
              <a:buAutoNum type="arabicPeriod"/>
            </a:pP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67</a:t>
            </a:fld>
            <a:endParaRPr lang="zh-CN" altLang="en-US"/>
          </a:p>
        </p:txBody>
      </p:sp>
    </p:spTree>
    <p:extLst>
      <p:ext uri="{BB962C8B-B14F-4D97-AF65-F5344CB8AC3E}">
        <p14:creationId xmlns:p14="http://schemas.microsoft.com/office/powerpoint/2010/main" val="13991701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sz="1200" kern="1200" dirty="0" smtClean="0">
                <a:solidFill>
                  <a:schemeClr val="tx1"/>
                </a:solidFill>
                <a:effectLst/>
                <a:latin typeface="+mn-lt"/>
                <a:ea typeface="+mn-ea"/>
                <a:cs typeface="+mn-cs"/>
              </a:rPr>
              <a:t>交通标志的检测与识别是无人驾驶汽车和高级辅助驾驶技术中的一个重要研 究课题。很多传统的机器学习方法致力于解决真实环境中由于尺寸、视角和清晰 度的不同所产生的识别难题。</a:t>
            </a:r>
          </a:p>
          <a:p>
            <a:pPr marL="228600" indent="-228600">
              <a:buAutoNum type="arabicPeriod"/>
            </a:pPr>
            <a:r>
              <a:rPr lang="en-US" altLang="zh-CN" sz="1200" kern="1200" dirty="0" smtClean="0">
                <a:solidFill>
                  <a:schemeClr val="tx1"/>
                </a:solidFill>
                <a:effectLst/>
                <a:latin typeface="+mn-lt"/>
                <a:ea typeface="+mn-ea"/>
                <a:cs typeface="+mn-cs"/>
              </a:rPr>
              <a:t>2005 </a:t>
            </a:r>
            <a:r>
              <a:rPr lang="zh-CN" altLang="en-US"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Bahlmann</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[111] </a:t>
            </a:r>
            <a:r>
              <a:rPr lang="zh-CN" altLang="en-US" sz="1200" kern="1200" dirty="0" smtClean="0">
                <a:solidFill>
                  <a:schemeClr val="tx1"/>
                </a:solidFill>
                <a:effectLst/>
                <a:latin typeface="+mn-lt"/>
                <a:ea typeface="+mn-ea"/>
                <a:cs typeface="+mn-cs"/>
              </a:rPr>
              <a:t>综合考虑颜色、形状和 运动信息</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采用哈尔小波特征进行交通标志的检测、跟踪与识别。该方法具有较 大的计算量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并且识别精度较低</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虽然综合了交通标志颜色、形状和相机运动等 信息</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但是没有考虑到图像上下文的信息。</a:t>
            </a:r>
          </a:p>
          <a:p>
            <a:pPr marL="228600" indent="-228600">
              <a:buAutoNum type="arabicPeriod"/>
            </a:pPr>
            <a:r>
              <a:rPr lang="en-US" altLang="zh-CN" sz="1200" kern="1200" dirty="0" smtClean="0">
                <a:solidFill>
                  <a:schemeClr val="tx1"/>
                </a:solidFill>
                <a:effectLst/>
                <a:latin typeface="+mn-lt"/>
                <a:ea typeface="+mn-ea"/>
                <a:cs typeface="+mn-cs"/>
              </a:rPr>
              <a:t>2010 </a:t>
            </a:r>
            <a:r>
              <a:rPr lang="zh-CN" altLang="en-US"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,Le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[109] </a:t>
            </a:r>
            <a:r>
              <a:rPr lang="zh-CN" altLang="en-US" sz="1200" kern="1200" dirty="0" smtClean="0">
                <a:solidFill>
                  <a:schemeClr val="tx1"/>
                </a:solidFill>
                <a:effectLst/>
                <a:latin typeface="+mn-lt"/>
                <a:ea typeface="+mn-ea"/>
                <a:cs typeface="+mn-cs"/>
              </a:rPr>
              <a:t>采用支持向量机 </a:t>
            </a:r>
            <a:r>
              <a:rPr lang="en-US" altLang="zh-CN" sz="1200" kern="1200" dirty="0" smtClean="0">
                <a:solidFill>
                  <a:schemeClr val="tx1"/>
                </a:solidFill>
                <a:effectLst/>
                <a:latin typeface="+mn-lt"/>
                <a:ea typeface="+mn-ea"/>
                <a:cs typeface="+mn-cs"/>
              </a:rPr>
              <a:t>(SVM)</a:t>
            </a:r>
            <a:r>
              <a:rPr lang="zh-CN" altLang="en-US" sz="1200" kern="1200" dirty="0" smtClean="0">
                <a:solidFill>
                  <a:schemeClr val="tx1"/>
                </a:solidFill>
                <a:effectLst/>
                <a:latin typeface="+mn-lt"/>
                <a:ea typeface="+mn-ea"/>
                <a:cs typeface="+mn-cs"/>
              </a:rPr>
              <a:t>对视频流中的颜色块进行检测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检索出交通标志可能出现的区域。</a:t>
            </a:r>
          </a:p>
          <a:p>
            <a:pPr marL="228600" indent="-228600">
              <a:buAutoNum type="arabicPeriod"/>
            </a:pPr>
            <a:r>
              <a:rPr lang="en-US" altLang="zh-CN" sz="1200" kern="1200" dirty="0" smtClean="0">
                <a:solidFill>
                  <a:schemeClr val="tx1"/>
                </a:solidFill>
                <a:effectLst/>
                <a:latin typeface="+mn-lt"/>
                <a:ea typeface="+mn-ea"/>
                <a:cs typeface="+mn-cs"/>
              </a:rPr>
              <a:t>Le </a:t>
            </a:r>
            <a:r>
              <a:rPr lang="zh-CN" altLang="en-US" sz="1200" kern="1200" dirty="0" smtClean="0">
                <a:solidFill>
                  <a:schemeClr val="tx1"/>
                </a:solidFill>
                <a:effectLst/>
                <a:latin typeface="+mn-lt"/>
                <a:ea typeface="+mn-ea"/>
                <a:cs typeface="+mn-cs"/>
              </a:rPr>
              <a:t>等人 重点研究了不同天气情况对交通标示识别的影响</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但是该方法仅仅考虑了交通标 志的颜色信息</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且计算量较大。</a:t>
            </a:r>
          </a:p>
          <a:p>
            <a:pPr marL="228600" indent="-228600">
              <a:buAutoNum type="arabicPeriod"/>
            </a:pPr>
            <a:r>
              <a:rPr lang="en-US" altLang="zh-CN" sz="1200" kern="1200" dirty="0" smtClean="0">
                <a:solidFill>
                  <a:schemeClr val="tx1"/>
                </a:solidFill>
                <a:effectLst/>
                <a:latin typeface="+mn-lt"/>
                <a:ea typeface="+mn-ea"/>
                <a:cs typeface="+mn-cs"/>
              </a:rPr>
              <a:t>2011 </a:t>
            </a:r>
            <a:r>
              <a:rPr lang="zh-CN" altLang="en-US"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Zaklouta</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[112] </a:t>
            </a:r>
            <a:r>
              <a:rPr lang="zh-CN" altLang="en-US" sz="1200" kern="1200" dirty="0" smtClean="0">
                <a:solidFill>
                  <a:schemeClr val="tx1"/>
                </a:solidFill>
                <a:effectLst/>
                <a:latin typeface="+mn-lt"/>
                <a:ea typeface="+mn-ea"/>
                <a:cs typeface="+mn-cs"/>
              </a:rPr>
              <a:t>分别采用 </a:t>
            </a:r>
            <a:r>
              <a:rPr lang="en-US" altLang="zh-CN" sz="1200" kern="1200" dirty="0" smtClean="0">
                <a:solidFill>
                  <a:schemeClr val="tx1"/>
                </a:solidFill>
                <a:effectLst/>
                <a:latin typeface="+mn-lt"/>
                <a:ea typeface="+mn-ea"/>
                <a:cs typeface="+mn-cs"/>
              </a:rPr>
              <a:t>KD </a:t>
            </a:r>
            <a:r>
              <a:rPr lang="zh-CN" altLang="en-US" sz="1200" kern="1200" dirty="0" smtClean="0">
                <a:solidFill>
                  <a:schemeClr val="tx1"/>
                </a:solidFill>
                <a:effectLst/>
                <a:latin typeface="+mn-lt"/>
                <a:ea typeface="+mn-ea"/>
                <a:cs typeface="+mn-cs"/>
              </a:rPr>
              <a:t>树和随 机森林的方法对交通标志进行识别</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论文还对比了不同尺度的 </a:t>
            </a:r>
            <a:r>
              <a:rPr lang="en-US" altLang="zh-CN" sz="1200" kern="1200" dirty="0" smtClean="0">
                <a:solidFill>
                  <a:schemeClr val="tx1"/>
                </a:solidFill>
                <a:effectLst/>
                <a:latin typeface="+mn-lt"/>
                <a:ea typeface="+mn-ea"/>
                <a:cs typeface="+mn-cs"/>
              </a:rPr>
              <a:t>HOG </a:t>
            </a:r>
            <a:r>
              <a:rPr lang="zh-CN" altLang="en-US" sz="1200" kern="1200" dirty="0" smtClean="0">
                <a:solidFill>
                  <a:schemeClr val="tx1"/>
                </a:solidFill>
                <a:effectLst/>
                <a:latin typeface="+mn-lt"/>
                <a:ea typeface="+mn-ea"/>
                <a:cs typeface="+mn-cs"/>
              </a:rPr>
              <a:t>特征和距离变 换函数对交通标示识别的影响。实验结果表明随机森林结合细粒度的 </a:t>
            </a:r>
            <a:r>
              <a:rPr lang="en-US" altLang="zh-CN" sz="1200" kern="1200" dirty="0" smtClean="0">
                <a:solidFill>
                  <a:schemeClr val="tx1"/>
                </a:solidFill>
                <a:effectLst/>
                <a:latin typeface="+mn-lt"/>
                <a:ea typeface="+mn-ea"/>
                <a:cs typeface="+mn-cs"/>
              </a:rPr>
              <a:t>HOG </a:t>
            </a:r>
            <a:r>
              <a:rPr lang="zh-CN" altLang="en-US" sz="1200" kern="1200" dirty="0" smtClean="0">
                <a:solidFill>
                  <a:schemeClr val="tx1"/>
                </a:solidFill>
                <a:effectLst/>
                <a:latin typeface="+mn-lt"/>
                <a:ea typeface="+mn-ea"/>
                <a:cs typeface="+mn-cs"/>
              </a:rPr>
              <a:t>特征可 以取得较好的识别率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但是 </a:t>
            </a:r>
            <a:r>
              <a:rPr lang="en-US" altLang="zh-CN" sz="1200" kern="1200" dirty="0" err="1" smtClean="0">
                <a:solidFill>
                  <a:schemeClr val="tx1"/>
                </a:solidFill>
                <a:effectLst/>
                <a:latin typeface="+mn-lt"/>
                <a:ea typeface="+mn-ea"/>
                <a:cs typeface="+mn-cs"/>
              </a:rPr>
              <a:t>Zaklouta</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等人并没有在论文中考虑交通标志的颜色信 息。</a:t>
            </a:r>
          </a:p>
          <a:p>
            <a:pPr marL="228600" indent="-228600">
              <a:buAutoNum type="arabicPeriod"/>
            </a:pPr>
            <a:r>
              <a:rPr lang="en-US" altLang="zh-CN" sz="1200" kern="1200" dirty="0" smtClean="0">
                <a:solidFill>
                  <a:schemeClr val="tx1"/>
                </a:solidFill>
                <a:effectLst/>
                <a:latin typeface="+mn-lt"/>
                <a:ea typeface="+mn-ea"/>
                <a:cs typeface="+mn-cs"/>
              </a:rPr>
              <a:t>2012 </a:t>
            </a:r>
            <a:r>
              <a:rPr lang="zh-CN" altLang="en-US"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,Lu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[113] </a:t>
            </a:r>
            <a:r>
              <a:rPr lang="zh-CN" altLang="en-US" sz="1200" kern="1200" dirty="0" smtClean="0">
                <a:solidFill>
                  <a:schemeClr val="tx1"/>
                </a:solidFill>
                <a:effectLst/>
                <a:latin typeface="+mn-lt"/>
                <a:ea typeface="+mn-ea"/>
                <a:cs typeface="+mn-cs"/>
              </a:rPr>
              <a:t>提出了一种基于稀疏编码的交通标志识别方法。</a:t>
            </a:r>
          </a:p>
          <a:p>
            <a:pPr marL="228600" indent="-228600">
              <a:buAutoNum type="arabicPeriod"/>
            </a:pPr>
            <a:r>
              <a:rPr lang="en-US" altLang="zh-CN" sz="1200" kern="1200" dirty="0" smtClean="0">
                <a:solidFill>
                  <a:schemeClr val="tx1"/>
                </a:solidFill>
                <a:effectLst/>
                <a:latin typeface="+mn-lt"/>
                <a:ea typeface="+mn-ea"/>
                <a:cs typeface="+mn-cs"/>
              </a:rPr>
              <a:t>2015 </a:t>
            </a:r>
            <a:r>
              <a:rPr lang="zh-CN" altLang="en-US"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haloi</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[114] </a:t>
            </a:r>
            <a:r>
              <a:rPr lang="zh-CN" altLang="en-US" sz="1200" kern="1200" dirty="0" smtClean="0">
                <a:solidFill>
                  <a:schemeClr val="tx1"/>
                </a:solidFill>
                <a:effectLst/>
                <a:latin typeface="+mn-lt"/>
                <a:ea typeface="+mn-ea"/>
                <a:cs typeface="+mn-cs"/>
              </a:rPr>
              <a:t>提出了一种基于概率潜在语义分析模型</a:t>
            </a:r>
            <a:r>
              <a:rPr lang="en-US" altLang="zh-CN" sz="1200" kern="1200" dirty="0" smtClean="0">
                <a:solidFill>
                  <a:schemeClr val="tx1"/>
                </a:solidFill>
                <a:effectLst/>
                <a:latin typeface="+mn-lt"/>
                <a:ea typeface="+mn-ea"/>
                <a:cs typeface="+mn-cs"/>
              </a:rPr>
              <a:t>(Probabilistic Latent Semantic </a:t>
            </a:r>
            <a:r>
              <a:rPr lang="en-US" altLang="zh-CN" sz="1200" kern="1200" dirty="0" err="1" smtClean="0">
                <a:solidFill>
                  <a:schemeClr val="tx1"/>
                </a:solidFill>
                <a:effectLst/>
                <a:latin typeface="+mn-lt"/>
                <a:ea typeface="+mn-ea"/>
                <a:cs typeface="+mn-cs"/>
              </a:rPr>
              <a:t>Analysis,pLSA</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的交通标志识别系统</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该系统采用由 </a:t>
            </a:r>
            <a:r>
              <a:rPr lang="en-US" altLang="zh-CN" sz="1200" kern="1200" dirty="0" smtClean="0">
                <a:solidFill>
                  <a:schemeClr val="tx1"/>
                </a:solidFill>
                <a:effectLst/>
                <a:latin typeface="+mn-lt"/>
                <a:ea typeface="+mn-ea"/>
                <a:cs typeface="+mn-cs"/>
              </a:rPr>
              <a:t>SIFT </a:t>
            </a:r>
            <a:r>
              <a:rPr lang="zh-CN" altLang="en-US" sz="1200" kern="1200" dirty="0" smtClean="0">
                <a:solidFill>
                  <a:schemeClr val="tx1"/>
                </a:solidFill>
                <a:effectLst/>
                <a:latin typeface="+mn-lt"/>
                <a:ea typeface="+mn-ea"/>
                <a:cs typeface="+mn-cs"/>
              </a:rPr>
              <a:t>特征构成的词袋模型 对图像的形状和交通标志的类别分别进行识别。</a:t>
            </a:r>
            <a:r>
              <a:rPr lang="en-US" altLang="zh-CN" sz="1200" kern="1200" dirty="0" err="1" smtClean="0">
                <a:solidFill>
                  <a:schemeClr val="tx1"/>
                </a:solidFill>
                <a:effectLst/>
                <a:latin typeface="+mn-lt"/>
                <a:ea typeface="+mn-ea"/>
                <a:cs typeface="+mn-cs"/>
              </a:rPr>
              <a:t>haloi</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等人的方法具有较快的识别速度</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但是该方法也没有考虑交通标志的颜色和图像上下文信息。 </a:t>
            </a:r>
          </a:p>
          <a:p>
            <a:pPr marL="228600" indent="-228600">
              <a:buAutoNum type="arabicPeriod"/>
            </a:pPr>
            <a:r>
              <a:rPr lang="zh-CN" altLang="en-US" sz="1200" kern="1200" dirty="0" smtClean="0">
                <a:solidFill>
                  <a:schemeClr val="tx1"/>
                </a:solidFill>
                <a:effectLst/>
                <a:latin typeface="+mn-lt"/>
                <a:ea typeface="+mn-ea"/>
                <a:cs typeface="+mn-cs"/>
              </a:rPr>
              <a:t>基于卷积神经网络的识别方法在交通标志识别任务中取得了更好的识别率</a:t>
            </a:r>
            <a:r>
              <a:rPr lang="en-US" altLang="zh-CN" sz="1200" kern="1200" dirty="0" smtClean="0">
                <a:solidFill>
                  <a:schemeClr val="tx1"/>
                </a:solidFill>
                <a:effectLst/>
                <a:latin typeface="+mn-lt"/>
                <a:ea typeface="+mn-ea"/>
                <a:cs typeface="+mn-cs"/>
              </a:rPr>
              <a:t>, 2011 </a:t>
            </a:r>
            <a:r>
              <a:rPr lang="zh-CN" altLang="en-US"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Sermanet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[115] </a:t>
            </a:r>
            <a:r>
              <a:rPr lang="zh-CN" altLang="en-US" sz="1200" kern="1200" dirty="0" smtClean="0">
                <a:solidFill>
                  <a:schemeClr val="tx1"/>
                </a:solidFill>
                <a:effectLst/>
                <a:latin typeface="+mn-lt"/>
                <a:ea typeface="+mn-ea"/>
                <a:cs typeface="+mn-cs"/>
              </a:rPr>
              <a:t>在 </a:t>
            </a:r>
            <a:r>
              <a:rPr lang="en-US" altLang="zh-CN" sz="1200" kern="1200" dirty="0" smtClean="0">
                <a:solidFill>
                  <a:schemeClr val="tx1"/>
                </a:solidFill>
                <a:effectLst/>
                <a:latin typeface="+mn-lt"/>
                <a:ea typeface="+mn-ea"/>
                <a:cs typeface="+mn-cs"/>
              </a:rPr>
              <a:t>2011 </a:t>
            </a:r>
            <a:r>
              <a:rPr lang="zh-CN" altLang="en-US" sz="1200" kern="1200" dirty="0" smtClean="0">
                <a:solidFill>
                  <a:schemeClr val="tx1"/>
                </a:solidFill>
                <a:effectLst/>
                <a:latin typeface="+mn-lt"/>
                <a:ea typeface="+mn-ea"/>
                <a:cs typeface="+mn-cs"/>
              </a:rPr>
              <a:t>年的 </a:t>
            </a:r>
            <a:r>
              <a:rPr lang="en-US" altLang="zh-CN" sz="1200" kern="1200" dirty="0" smtClean="0">
                <a:solidFill>
                  <a:schemeClr val="tx1"/>
                </a:solidFill>
                <a:effectLst/>
                <a:latin typeface="+mn-lt"/>
                <a:ea typeface="+mn-ea"/>
                <a:cs typeface="+mn-cs"/>
              </a:rPr>
              <a:t>GTSRB </a:t>
            </a:r>
            <a:r>
              <a:rPr lang="zh-CN" altLang="en-US" sz="1200" kern="1200" dirty="0" smtClean="0">
                <a:solidFill>
                  <a:schemeClr val="tx1"/>
                </a:solidFill>
                <a:effectLst/>
                <a:latin typeface="+mn-lt"/>
                <a:ea typeface="+mn-ea"/>
                <a:cs typeface="+mn-cs"/>
              </a:rPr>
              <a:t>交通标示识别竞赛中</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采用具有 两层结构的多尺度卷积神经网络逐层地学习特征</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取得了 </a:t>
            </a:r>
            <a:r>
              <a:rPr lang="en-US" altLang="zh-CN" sz="1200" kern="1200" dirty="0" smtClean="0">
                <a:solidFill>
                  <a:schemeClr val="tx1"/>
                </a:solidFill>
                <a:effectLst/>
                <a:latin typeface="+mn-lt"/>
                <a:ea typeface="+mn-ea"/>
                <a:cs typeface="+mn-cs"/>
              </a:rPr>
              <a:t>98.97% </a:t>
            </a:r>
            <a:r>
              <a:rPr lang="zh-CN" altLang="en-US" sz="1200" kern="1200" dirty="0" smtClean="0">
                <a:solidFill>
                  <a:schemeClr val="tx1"/>
                </a:solidFill>
                <a:effectLst/>
                <a:latin typeface="+mn-lt"/>
                <a:ea typeface="+mn-ea"/>
                <a:cs typeface="+mn-cs"/>
              </a:rPr>
              <a:t>的识别率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超 过了人类 </a:t>
            </a:r>
            <a:r>
              <a:rPr lang="en-US" altLang="zh-CN" sz="1200" kern="1200" dirty="0" smtClean="0">
                <a:solidFill>
                  <a:schemeClr val="tx1"/>
                </a:solidFill>
                <a:effectLst/>
                <a:latin typeface="+mn-lt"/>
                <a:ea typeface="+mn-ea"/>
                <a:cs typeface="+mn-cs"/>
              </a:rPr>
              <a:t>98.84%[116] </a:t>
            </a:r>
            <a:r>
              <a:rPr lang="zh-CN" altLang="en-US" sz="1200" kern="1200" dirty="0" smtClean="0">
                <a:solidFill>
                  <a:schemeClr val="tx1"/>
                </a:solidFill>
                <a:effectLst/>
                <a:latin typeface="+mn-lt"/>
                <a:ea typeface="+mn-ea"/>
                <a:cs typeface="+mn-cs"/>
              </a:rPr>
              <a:t>的识别水平。之后</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Sermanet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等人进一步增加网络的参数规 模</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忽略图像的颜色信息</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采用灰度图来训练和测试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 </a:t>
            </a:r>
            <a:r>
              <a:rPr lang="en-US" altLang="zh-CN" sz="1200" kern="1200" dirty="0" smtClean="0">
                <a:solidFill>
                  <a:schemeClr val="tx1"/>
                </a:solidFill>
                <a:effectLst/>
                <a:latin typeface="+mn-lt"/>
                <a:ea typeface="+mn-ea"/>
                <a:cs typeface="+mn-cs"/>
              </a:rPr>
              <a:t>GTSRB </a:t>
            </a:r>
            <a:r>
              <a:rPr lang="zh-CN" altLang="en-US" sz="1200" kern="1200" dirty="0" smtClean="0">
                <a:solidFill>
                  <a:schemeClr val="tx1"/>
                </a:solidFill>
                <a:effectLst/>
                <a:latin typeface="+mn-lt"/>
                <a:ea typeface="+mn-ea"/>
                <a:cs typeface="+mn-cs"/>
              </a:rPr>
              <a:t>数据集上取得了 </a:t>
            </a:r>
            <a:r>
              <a:rPr lang="en-US" altLang="zh-CN" sz="1200" kern="1200" dirty="0" smtClean="0">
                <a:solidFill>
                  <a:schemeClr val="tx1"/>
                </a:solidFill>
                <a:effectLst/>
                <a:latin typeface="+mn-lt"/>
                <a:ea typeface="+mn-ea"/>
                <a:cs typeface="+mn-cs"/>
              </a:rPr>
              <a:t>99.17% </a:t>
            </a:r>
            <a:r>
              <a:rPr lang="zh-CN" altLang="en-US" sz="1200" kern="1200" dirty="0" smtClean="0">
                <a:solidFill>
                  <a:schemeClr val="tx1"/>
                </a:solidFill>
                <a:effectLst/>
                <a:latin typeface="+mn-lt"/>
                <a:ea typeface="+mn-ea"/>
                <a:cs typeface="+mn-cs"/>
              </a:rPr>
              <a:t>的识别率。</a:t>
            </a:r>
            <a:r>
              <a:rPr lang="en-US" altLang="zh-CN" sz="1200" kern="1200" dirty="0" err="1" smtClean="0">
                <a:solidFill>
                  <a:schemeClr val="tx1"/>
                </a:solidFill>
                <a:effectLst/>
                <a:latin typeface="+mn-lt"/>
                <a:ea typeface="+mn-ea"/>
                <a:cs typeface="+mn-cs"/>
              </a:rPr>
              <a:t>Sermanet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等人采用的卷积网络只有两层的深度</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没有充分挖掘 出深层网络在特征提取方面的能力</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两层网络所具有的感受野无法充分的提取图 像的上下文信息。</a:t>
            </a:r>
          </a:p>
          <a:p>
            <a:pPr marL="228600" indent="-228600">
              <a:buAutoNum type="arabicPeriod"/>
            </a:pPr>
            <a:r>
              <a:rPr lang="zh-CN" altLang="en-US" sz="1200" kern="1200" dirty="0" smtClean="0">
                <a:solidFill>
                  <a:schemeClr val="tx1"/>
                </a:solidFill>
                <a:effectLst/>
                <a:latin typeface="+mn-lt"/>
                <a:ea typeface="+mn-ea"/>
                <a:cs typeface="+mn-cs"/>
              </a:rPr>
              <a:t>同年</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Cirecsan</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[117] </a:t>
            </a:r>
            <a:r>
              <a:rPr lang="zh-CN" altLang="en-US" sz="1200" kern="1200" dirty="0" smtClean="0">
                <a:solidFill>
                  <a:schemeClr val="tx1"/>
                </a:solidFill>
                <a:effectLst/>
                <a:latin typeface="+mn-lt"/>
                <a:ea typeface="+mn-ea"/>
                <a:cs typeface="+mn-cs"/>
              </a:rPr>
              <a:t>训练了 </a:t>
            </a:r>
            <a:r>
              <a:rPr lang="en-US" altLang="zh-CN" sz="1200" kern="1200" dirty="0" smtClean="0">
                <a:solidFill>
                  <a:schemeClr val="tx1"/>
                </a:solidFill>
                <a:effectLst/>
                <a:latin typeface="+mn-lt"/>
                <a:ea typeface="+mn-ea"/>
                <a:cs typeface="+mn-cs"/>
              </a:rPr>
              <a:t>25 </a:t>
            </a:r>
            <a:r>
              <a:rPr lang="zh-CN" altLang="en-US" sz="1200" kern="1200" dirty="0" smtClean="0">
                <a:solidFill>
                  <a:schemeClr val="tx1"/>
                </a:solidFill>
                <a:effectLst/>
                <a:latin typeface="+mn-lt"/>
                <a:ea typeface="+mn-ea"/>
                <a:cs typeface="+mn-cs"/>
              </a:rPr>
              <a:t>个具有三个卷积层和两个全 连接层的卷积神经网络</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并对输入图像进行了数据増广</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采用多模型平均的方式</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在 </a:t>
            </a:r>
            <a:r>
              <a:rPr lang="en-US" altLang="zh-CN" sz="1200" kern="1200" dirty="0" smtClean="0">
                <a:solidFill>
                  <a:schemeClr val="tx1"/>
                </a:solidFill>
                <a:effectLst/>
                <a:latin typeface="+mn-lt"/>
                <a:ea typeface="+mn-ea"/>
                <a:cs typeface="+mn-cs"/>
              </a:rPr>
              <a:t>GTSRB </a:t>
            </a:r>
            <a:r>
              <a:rPr lang="zh-CN" altLang="en-US" sz="1200" kern="1200" dirty="0" smtClean="0">
                <a:solidFill>
                  <a:schemeClr val="tx1"/>
                </a:solidFill>
                <a:effectLst/>
                <a:latin typeface="+mn-lt"/>
                <a:ea typeface="+mn-ea"/>
                <a:cs typeface="+mn-cs"/>
              </a:rPr>
              <a:t>数据集上取得了 </a:t>
            </a:r>
            <a:r>
              <a:rPr lang="en-US" altLang="zh-CN" sz="1200" kern="1200" dirty="0" smtClean="0">
                <a:solidFill>
                  <a:schemeClr val="tx1"/>
                </a:solidFill>
                <a:effectLst/>
                <a:latin typeface="+mn-lt"/>
                <a:ea typeface="+mn-ea"/>
                <a:cs typeface="+mn-cs"/>
              </a:rPr>
              <a:t>99.46% </a:t>
            </a:r>
            <a:r>
              <a:rPr lang="zh-CN" altLang="en-US" sz="1200" kern="1200" dirty="0" smtClean="0">
                <a:solidFill>
                  <a:schemeClr val="tx1"/>
                </a:solidFill>
                <a:effectLst/>
                <a:latin typeface="+mn-lt"/>
                <a:ea typeface="+mn-ea"/>
                <a:cs typeface="+mn-cs"/>
              </a:rPr>
              <a:t>的识别率。该方法的主要缺点在于需要训练多 个卷积神经网络模型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消耗大量的参数与计算量。</a:t>
            </a:r>
          </a:p>
          <a:p>
            <a:pPr marL="228600" indent="-228600">
              <a:buAutoNum type="arabicPeriod"/>
            </a:pPr>
            <a:r>
              <a:rPr lang="en-US" altLang="zh-CN" sz="1200" kern="1200" dirty="0" smtClean="0">
                <a:solidFill>
                  <a:schemeClr val="tx1"/>
                </a:solidFill>
                <a:effectLst/>
                <a:latin typeface="+mn-lt"/>
                <a:ea typeface="+mn-ea"/>
                <a:cs typeface="+mn-cs"/>
              </a:rPr>
              <a:t>2015 </a:t>
            </a:r>
            <a:r>
              <a:rPr lang="zh-CN" altLang="en-US"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Haloi</a:t>
            </a:r>
            <a:r>
              <a:rPr lang="en-US" altLang="zh-CN" sz="1200" kern="1200" dirty="0" smtClean="0">
                <a:solidFill>
                  <a:schemeClr val="tx1"/>
                </a:solidFill>
                <a:effectLst/>
                <a:latin typeface="+mn-lt"/>
                <a:ea typeface="+mn-ea"/>
                <a:cs typeface="+mn-cs"/>
              </a:rPr>
              <a:t>[118] </a:t>
            </a:r>
            <a:r>
              <a:rPr lang="zh-CN" altLang="en-US" sz="1200" kern="1200" dirty="0" smtClean="0">
                <a:solidFill>
                  <a:schemeClr val="tx1"/>
                </a:solidFill>
                <a:effectLst/>
                <a:latin typeface="+mn-lt"/>
                <a:ea typeface="+mn-ea"/>
                <a:cs typeface="+mn-cs"/>
              </a:rPr>
              <a:t>等人结合空 间变换网络</a:t>
            </a:r>
            <a:r>
              <a:rPr lang="en-US" altLang="zh-CN" sz="1200" kern="1200" dirty="0" smtClean="0">
                <a:solidFill>
                  <a:schemeClr val="tx1"/>
                </a:solidFill>
                <a:effectLst/>
                <a:latin typeface="+mn-lt"/>
                <a:ea typeface="+mn-ea"/>
                <a:cs typeface="+mn-cs"/>
              </a:rPr>
              <a:t>[82] </a:t>
            </a:r>
            <a:r>
              <a:rPr lang="zh-CN" altLang="en-US" sz="1200" kern="1200" dirty="0" smtClean="0">
                <a:solidFill>
                  <a:schemeClr val="tx1"/>
                </a:solidFill>
                <a:effectLst/>
                <a:latin typeface="+mn-lt"/>
                <a:ea typeface="+mn-ea"/>
                <a:cs typeface="+mn-cs"/>
              </a:rPr>
              <a:t>和改进的 </a:t>
            </a:r>
            <a:r>
              <a:rPr lang="en-US" altLang="zh-CN" sz="1200" kern="1200" dirty="0" smtClean="0">
                <a:solidFill>
                  <a:schemeClr val="tx1"/>
                </a:solidFill>
                <a:effectLst/>
                <a:latin typeface="+mn-lt"/>
                <a:ea typeface="+mn-ea"/>
                <a:cs typeface="+mn-cs"/>
              </a:rPr>
              <a:t>Inception[28–30] </a:t>
            </a:r>
            <a:r>
              <a:rPr lang="zh-CN" altLang="en-US" sz="1200" kern="1200" dirty="0" smtClean="0">
                <a:solidFill>
                  <a:schemeClr val="tx1"/>
                </a:solidFill>
                <a:effectLst/>
                <a:latin typeface="+mn-lt"/>
                <a:ea typeface="+mn-ea"/>
                <a:cs typeface="+mn-cs"/>
              </a:rPr>
              <a:t>结构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来提取具有平移、旋转和缩放不变 性的特征</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 </a:t>
            </a:r>
            <a:r>
              <a:rPr lang="en-US" altLang="zh-CN" sz="1200" kern="1200" dirty="0" smtClean="0">
                <a:solidFill>
                  <a:schemeClr val="tx1"/>
                </a:solidFill>
                <a:effectLst/>
                <a:latin typeface="+mn-lt"/>
                <a:ea typeface="+mn-ea"/>
                <a:cs typeface="+mn-cs"/>
              </a:rPr>
              <a:t>GTSRB </a:t>
            </a:r>
            <a:r>
              <a:rPr lang="zh-CN" altLang="en-US" sz="1200" kern="1200" dirty="0" smtClean="0">
                <a:solidFill>
                  <a:schemeClr val="tx1"/>
                </a:solidFill>
                <a:effectLst/>
                <a:latin typeface="+mn-lt"/>
                <a:ea typeface="+mn-ea"/>
                <a:cs typeface="+mn-cs"/>
              </a:rPr>
              <a:t>数据集上取得了 </a:t>
            </a:r>
            <a:r>
              <a:rPr lang="en-US" altLang="zh-CN" sz="1200" kern="1200" dirty="0" smtClean="0">
                <a:solidFill>
                  <a:schemeClr val="tx1"/>
                </a:solidFill>
                <a:effectLst/>
                <a:latin typeface="+mn-lt"/>
                <a:ea typeface="+mn-ea"/>
                <a:cs typeface="+mn-cs"/>
              </a:rPr>
              <a:t>99.81% </a:t>
            </a:r>
            <a:r>
              <a:rPr lang="zh-CN" altLang="en-US" sz="1200" kern="1200" dirty="0" smtClean="0">
                <a:solidFill>
                  <a:schemeClr val="tx1"/>
                </a:solidFill>
                <a:effectLst/>
                <a:latin typeface="+mn-lt"/>
                <a:ea typeface="+mn-ea"/>
                <a:cs typeface="+mn-cs"/>
              </a:rPr>
              <a:t>的识别率。该方法在 </a:t>
            </a:r>
            <a:r>
              <a:rPr lang="en-US" altLang="zh-CN" sz="1200" kern="1200" dirty="0" smtClean="0">
                <a:solidFill>
                  <a:schemeClr val="tx1"/>
                </a:solidFill>
                <a:effectLst/>
                <a:latin typeface="+mn-lt"/>
                <a:ea typeface="+mn-ea"/>
                <a:cs typeface="+mn-cs"/>
              </a:rPr>
              <a:t>GTSRB </a:t>
            </a:r>
            <a:r>
              <a:rPr lang="zh-CN" altLang="en-US" sz="1200" kern="1200" dirty="0" smtClean="0">
                <a:solidFill>
                  <a:schemeClr val="tx1"/>
                </a:solidFill>
                <a:effectLst/>
                <a:latin typeface="+mn-lt"/>
                <a:ea typeface="+mn-ea"/>
                <a:cs typeface="+mn-cs"/>
              </a:rPr>
              <a:t>数据 集上取得了最高的识别率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但是网络参数过多</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计算量加大</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很难应用于实际场 景。</a:t>
            </a:r>
          </a:p>
          <a:p>
            <a:pPr marL="228600" indent="-228600">
              <a:buAutoNum type="arabicPeriod"/>
            </a:pPr>
            <a:r>
              <a:rPr lang="en-US" altLang="zh-CN" sz="1200" kern="1200" dirty="0" smtClean="0">
                <a:solidFill>
                  <a:schemeClr val="tx1"/>
                </a:solidFill>
                <a:effectLst/>
                <a:latin typeface="+mn-lt"/>
                <a:ea typeface="+mn-ea"/>
                <a:cs typeface="+mn-cs"/>
              </a:rPr>
              <a:t>2016 </a:t>
            </a:r>
            <a:r>
              <a:rPr lang="zh-CN" altLang="en-US"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,Zhu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[119] </a:t>
            </a:r>
            <a:r>
              <a:rPr lang="zh-CN" altLang="en-US" sz="1200" kern="1200" dirty="0" smtClean="0">
                <a:solidFill>
                  <a:schemeClr val="tx1"/>
                </a:solidFill>
                <a:effectLst/>
                <a:latin typeface="+mn-lt"/>
                <a:ea typeface="+mn-ea"/>
                <a:cs typeface="+mn-cs"/>
              </a:rPr>
              <a:t>联合腾讯地图发布了一个交通标示检测与识别的数据 集清华</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腾讯 </a:t>
            </a:r>
            <a:r>
              <a:rPr lang="en-US" altLang="zh-CN" sz="1200" kern="1200" dirty="0" smtClean="0">
                <a:solidFill>
                  <a:schemeClr val="tx1"/>
                </a:solidFill>
                <a:effectLst/>
                <a:latin typeface="+mn-lt"/>
                <a:ea typeface="+mn-ea"/>
                <a:cs typeface="+mn-cs"/>
              </a:rPr>
              <a:t>100K,</a:t>
            </a:r>
            <a:r>
              <a:rPr lang="zh-CN" altLang="en-US" sz="1200" kern="1200" dirty="0" smtClean="0">
                <a:solidFill>
                  <a:schemeClr val="tx1"/>
                </a:solidFill>
                <a:effectLst/>
                <a:latin typeface="+mn-lt"/>
                <a:ea typeface="+mn-ea"/>
                <a:cs typeface="+mn-cs"/>
              </a:rPr>
              <a:t>该数据集图像主要来自腾讯街景地图。此外 </a:t>
            </a:r>
            <a:r>
              <a:rPr lang="en-US" altLang="zh-CN" sz="1200" kern="1200" dirty="0" smtClean="0">
                <a:solidFill>
                  <a:schemeClr val="tx1"/>
                </a:solidFill>
                <a:effectLst/>
                <a:latin typeface="+mn-lt"/>
                <a:ea typeface="+mn-ea"/>
                <a:cs typeface="+mn-cs"/>
              </a:rPr>
              <a:t>Zhu </a:t>
            </a:r>
            <a:r>
              <a:rPr lang="zh-CN" altLang="en-US" sz="1200" kern="1200" dirty="0" smtClean="0">
                <a:solidFill>
                  <a:schemeClr val="tx1"/>
                </a:solidFill>
                <a:effectLst/>
                <a:latin typeface="+mn-lt"/>
                <a:ea typeface="+mn-ea"/>
                <a:cs typeface="+mn-cs"/>
              </a:rPr>
              <a:t>等人提出了 一个端到端的交通标志检测与识别卷积神经网络模型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该网络可以同时解决检测 与识别问题。 </a:t>
            </a:r>
            <a:endParaRPr lang="zh-CN" altLang="en-US" dirty="0" smtClean="0"/>
          </a:p>
          <a:p>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68</a:t>
            </a:fld>
            <a:endParaRPr lang="zh-CN" altLang="en-US"/>
          </a:p>
        </p:txBody>
      </p:sp>
    </p:spTree>
    <p:extLst>
      <p:ext uri="{BB962C8B-B14F-4D97-AF65-F5344CB8AC3E}">
        <p14:creationId xmlns:p14="http://schemas.microsoft.com/office/powerpoint/2010/main" val="10090747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采用自适应卷积层与随机区域池化</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FASNet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的网络结构如表 </a:t>
            </a:r>
            <a:r>
              <a:rPr lang="en-US" altLang="zh-CN" sz="1200" kern="1200" dirty="0" smtClean="0">
                <a:solidFill>
                  <a:schemeClr val="tx1"/>
                </a:solidFill>
                <a:effectLst/>
                <a:latin typeface="+mn-lt"/>
                <a:ea typeface="+mn-ea"/>
                <a:cs typeface="+mn-cs"/>
              </a:rPr>
              <a:t>5.1</a:t>
            </a:r>
            <a:r>
              <a:rPr lang="zh-CN" altLang="en-US" sz="1200" kern="1200" dirty="0" smtClean="0">
                <a:solidFill>
                  <a:schemeClr val="tx1"/>
                </a:solidFill>
                <a:effectLst/>
                <a:latin typeface="+mn-lt"/>
                <a:ea typeface="+mn-ea"/>
                <a:cs typeface="+mn-cs"/>
              </a:rPr>
              <a:t>所示</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该网络 由八个卷基层、三个池化层、一个全连接层和一个 </a:t>
            </a:r>
            <a:r>
              <a:rPr lang="en-US" altLang="zh-CN" sz="1200" kern="1200" dirty="0" err="1" smtClean="0">
                <a:solidFill>
                  <a:schemeClr val="tx1"/>
                </a:solidFill>
                <a:effectLst/>
                <a:latin typeface="+mn-lt"/>
                <a:ea typeface="+mn-ea"/>
                <a:cs typeface="+mn-cs"/>
              </a:rPr>
              <a:t>softmax</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层构成。其中八个卷基 层中的前两个是传统的卷基层</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具有 </a:t>
            </a:r>
            <a:r>
              <a:rPr lang="en-US" altLang="zh-CN" sz="1200" kern="1200" dirty="0" smtClean="0">
                <a:solidFill>
                  <a:schemeClr val="tx1"/>
                </a:solidFill>
                <a:effectLst/>
                <a:latin typeface="+mn-lt"/>
                <a:ea typeface="+mn-ea"/>
                <a:cs typeface="+mn-cs"/>
              </a:rPr>
              <a:t>3×3 </a:t>
            </a:r>
            <a:r>
              <a:rPr lang="zh-CN" altLang="en-US" sz="1200" kern="1200" dirty="0" smtClean="0">
                <a:solidFill>
                  <a:schemeClr val="tx1"/>
                </a:solidFill>
                <a:effectLst/>
                <a:latin typeface="+mn-lt"/>
                <a:ea typeface="+mn-ea"/>
                <a:cs typeface="+mn-cs"/>
              </a:rPr>
              <a:t>的感受野大小和 </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个像素的步长</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用于 提取图像的低层特征</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其余六个为自适应卷基层 </a:t>
            </a: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69</a:t>
            </a:fld>
            <a:endParaRPr lang="zh-CN" altLang="en-US"/>
          </a:p>
        </p:txBody>
      </p:sp>
    </p:spTree>
    <p:extLst>
      <p:ext uri="{BB962C8B-B14F-4D97-AF65-F5344CB8AC3E}">
        <p14:creationId xmlns:p14="http://schemas.microsoft.com/office/powerpoint/2010/main" val="6341458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err="1" smtClean="0">
                <a:solidFill>
                  <a:schemeClr val="tx1"/>
                </a:solidFill>
                <a:effectLst/>
                <a:latin typeface="+mn-lt"/>
                <a:ea typeface="+mn-ea"/>
                <a:cs typeface="+mn-cs"/>
              </a:rPr>
              <a:t>SAMNet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与 </a:t>
            </a:r>
            <a:r>
              <a:rPr lang="en-US" altLang="zh-CN" sz="1200" kern="1200" dirty="0" err="1" smtClean="0">
                <a:solidFill>
                  <a:schemeClr val="tx1"/>
                </a:solidFill>
                <a:effectLst/>
                <a:latin typeface="+mn-lt"/>
                <a:ea typeface="+mn-ea"/>
                <a:cs typeface="+mn-cs"/>
              </a:rPr>
              <a:t>SAPNet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的对比可以看出</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在网络参 数规模相近的情况下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两个网络均取得了超过人类水平 </a:t>
            </a:r>
            <a:r>
              <a:rPr lang="en-US" altLang="zh-CN" sz="1200" kern="1200" dirty="0" smtClean="0">
                <a:solidFill>
                  <a:schemeClr val="tx1"/>
                </a:solidFill>
                <a:effectLst/>
                <a:latin typeface="+mn-lt"/>
                <a:ea typeface="+mn-ea"/>
                <a:cs typeface="+mn-cs"/>
              </a:rPr>
              <a:t>98.84% </a:t>
            </a:r>
            <a:r>
              <a:rPr lang="zh-CN" altLang="en-US" sz="1200" kern="1200" dirty="0" smtClean="0">
                <a:solidFill>
                  <a:schemeClr val="tx1"/>
                </a:solidFill>
                <a:effectLst/>
                <a:latin typeface="+mn-lt"/>
                <a:ea typeface="+mn-ea"/>
                <a:cs typeface="+mn-cs"/>
              </a:rPr>
              <a:t>的识别性能</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尽管 </a:t>
            </a:r>
            <a:r>
              <a:rPr lang="en-US" altLang="zh-CN" sz="1200" kern="1200" dirty="0" err="1" smtClean="0">
                <a:solidFill>
                  <a:schemeClr val="tx1"/>
                </a:solidFill>
                <a:effectLst/>
                <a:latin typeface="+mn-lt"/>
                <a:ea typeface="+mn-ea"/>
                <a:cs typeface="+mn-cs"/>
              </a:rPr>
              <a:t>SAMNet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具有更多的参数数量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但是识别率反而低于 </a:t>
            </a:r>
            <a:r>
              <a:rPr lang="en-US" altLang="zh-CN" sz="1200" kern="1200" dirty="0" err="1" smtClean="0">
                <a:solidFill>
                  <a:schemeClr val="tx1"/>
                </a:solidFill>
                <a:effectLst/>
                <a:latin typeface="+mn-lt"/>
                <a:ea typeface="+mn-ea"/>
                <a:cs typeface="+mn-cs"/>
              </a:rPr>
              <a:t>SAPNet</a:t>
            </a:r>
            <a:r>
              <a:rPr lang="zh-CN" altLang="en-US" sz="1200" kern="1200" dirty="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smtClean="0">
                <a:solidFill>
                  <a:schemeClr val="tx1"/>
                </a:solidFill>
                <a:effectLst/>
                <a:latin typeface="+mn-lt"/>
                <a:ea typeface="+mn-ea"/>
                <a:cs typeface="+mn-cs"/>
              </a:rPr>
              <a:t>SAM </a:t>
            </a:r>
            <a:r>
              <a:rPr lang="zh-CN" altLang="en-US" sz="1200" kern="1200" dirty="0" smtClean="0">
                <a:solidFill>
                  <a:schemeClr val="tx1"/>
                </a:solidFill>
                <a:effectLst/>
                <a:latin typeface="+mn-lt"/>
                <a:ea typeface="+mn-ea"/>
                <a:cs typeface="+mn-cs"/>
              </a:rPr>
              <a:t>对卷 积层的优化确实是有效的</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多个分支加上选择器的设计确实可以简化网络的设计 过程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但是这种冗余的设计带来了额外的参数与计算开销。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两个方法的结合</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即本章提出的 </a:t>
            </a:r>
            <a:r>
              <a:rPr lang="en-US" altLang="zh-CN" sz="1200" kern="1200" dirty="0" err="1" smtClean="0">
                <a:solidFill>
                  <a:schemeClr val="tx1"/>
                </a:solidFill>
                <a:effectLst/>
                <a:latin typeface="+mn-lt"/>
                <a:ea typeface="+mn-ea"/>
                <a:cs typeface="+mn-cs"/>
              </a:rPr>
              <a:t>FASNet</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可以进一步提高测试样本的识别率。 </a:t>
            </a:r>
            <a:endParaRPr lang="zh-CN" alt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70</a:t>
            </a:fld>
            <a:endParaRPr lang="zh-CN" altLang="en-US"/>
          </a:p>
        </p:txBody>
      </p:sp>
    </p:spTree>
    <p:extLst>
      <p:ext uri="{BB962C8B-B14F-4D97-AF65-F5344CB8AC3E}">
        <p14:creationId xmlns:p14="http://schemas.microsoft.com/office/powerpoint/2010/main" val="12618795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altLang="zh-CN" sz="1200" kern="1200" dirty="0" err="1" smtClean="0">
                <a:solidFill>
                  <a:schemeClr val="tx1"/>
                </a:solidFill>
                <a:effectLst/>
                <a:latin typeface="+mn-lt"/>
                <a:ea typeface="+mn-ea"/>
                <a:cs typeface="+mn-cs"/>
              </a:rPr>
              <a:t>FASNet</a:t>
            </a:r>
            <a:r>
              <a:rPr lang="fr-FR" altLang="zh-CN" sz="1200" kern="1200" dirty="0" smtClean="0">
                <a:solidFill>
                  <a:schemeClr val="tx1"/>
                </a:solidFill>
                <a:effectLst/>
                <a:latin typeface="+mn-lt"/>
                <a:ea typeface="+mn-ea"/>
                <a:cs typeface="+mn-cs"/>
              </a:rPr>
              <a:t> </a:t>
            </a:r>
            <a:r>
              <a:rPr lang="zh-CN" altLang="fr-FR" sz="1200" kern="1200" dirty="0" smtClean="0">
                <a:solidFill>
                  <a:schemeClr val="tx1"/>
                </a:solidFill>
                <a:effectLst/>
                <a:latin typeface="+mn-lt"/>
                <a:ea typeface="+mn-ea"/>
                <a:cs typeface="+mn-cs"/>
              </a:rPr>
              <a:t>与其他方法 的对比结果如表 </a:t>
            </a:r>
            <a:r>
              <a:rPr lang="fr-FR" altLang="zh-CN" sz="1200" kern="1200" dirty="0" smtClean="0">
                <a:solidFill>
                  <a:schemeClr val="tx1"/>
                </a:solidFill>
                <a:effectLst/>
                <a:latin typeface="+mn-lt"/>
                <a:ea typeface="+mn-ea"/>
                <a:cs typeface="+mn-cs"/>
              </a:rPr>
              <a:t>5.3</a:t>
            </a:r>
            <a:r>
              <a:rPr lang="zh-CN" altLang="fr-FR" sz="1200" kern="1200" dirty="0" smtClean="0">
                <a:solidFill>
                  <a:schemeClr val="tx1"/>
                </a:solidFill>
                <a:effectLst/>
                <a:latin typeface="+mn-lt"/>
                <a:ea typeface="+mn-ea"/>
                <a:cs typeface="+mn-cs"/>
              </a:rPr>
              <a:t>所示。</a:t>
            </a:r>
            <a:r>
              <a:rPr lang="fr-FR" altLang="zh-CN" sz="1200" kern="1200" dirty="0" err="1" smtClean="0">
                <a:solidFill>
                  <a:schemeClr val="tx1"/>
                </a:solidFill>
                <a:effectLst/>
                <a:latin typeface="+mn-lt"/>
                <a:ea typeface="+mn-ea"/>
                <a:cs typeface="+mn-cs"/>
              </a:rPr>
              <a:t>FASNet</a:t>
            </a:r>
            <a:r>
              <a:rPr lang="fr-FR" altLang="zh-CN" sz="1200" kern="1200" dirty="0" smtClean="0">
                <a:solidFill>
                  <a:schemeClr val="tx1"/>
                </a:solidFill>
                <a:effectLst/>
                <a:latin typeface="+mn-lt"/>
                <a:ea typeface="+mn-ea"/>
                <a:cs typeface="+mn-cs"/>
              </a:rPr>
              <a:t> </a:t>
            </a:r>
            <a:r>
              <a:rPr lang="zh-CN" altLang="fr-FR" sz="1200" kern="1200" dirty="0" smtClean="0">
                <a:solidFill>
                  <a:schemeClr val="tx1"/>
                </a:solidFill>
                <a:effectLst/>
                <a:latin typeface="+mn-lt"/>
                <a:ea typeface="+mn-ea"/>
                <a:cs typeface="+mn-cs"/>
              </a:rPr>
              <a:t>仅次于 </a:t>
            </a:r>
            <a:r>
              <a:rPr lang="fr-FR" altLang="zh-CN" sz="1200" kern="1200" dirty="0" err="1" smtClean="0">
                <a:solidFill>
                  <a:schemeClr val="tx1"/>
                </a:solidFill>
                <a:effectLst/>
                <a:latin typeface="+mn-lt"/>
                <a:ea typeface="+mn-ea"/>
                <a:cs typeface="+mn-cs"/>
              </a:rPr>
              <a:t>Haloi</a:t>
            </a:r>
            <a:r>
              <a:rPr lang="fr-FR" altLang="zh-CN" sz="1200" kern="1200" dirty="0" smtClean="0">
                <a:solidFill>
                  <a:schemeClr val="tx1"/>
                </a:solidFill>
                <a:effectLst/>
                <a:latin typeface="+mn-lt"/>
                <a:ea typeface="+mn-ea"/>
                <a:cs typeface="+mn-cs"/>
              </a:rPr>
              <a:t> </a:t>
            </a:r>
            <a:r>
              <a:rPr lang="zh-CN" altLang="fr-FR" sz="1200" kern="1200" dirty="0" smtClean="0">
                <a:solidFill>
                  <a:schemeClr val="tx1"/>
                </a:solidFill>
                <a:effectLst/>
                <a:latin typeface="+mn-lt"/>
                <a:ea typeface="+mn-ea"/>
                <a:cs typeface="+mn-cs"/>
              </a:rPr>
              <a:t>等人</a:t>
            </a:r>
            <a:r>
              <a:rPr lang="fr-FR" altLang="zh-CN" sz="1200" kern="1200" dirty="0" smtClean="0">
                <a:solidFill>
                  <a:schemeClr val="tx1"/>
                </a:solidFill>
                <a:effectLst/>
                <a:latin typeface="+mn-lt"/>
                <a:ea typeface="+mn-ea"/>
                <a:cs typeface="+mn-cs"/>
              </a:rPr>
              <a:t>[118] </a:t>
            </a:r>
            <a:r>
              <a:rPr lang="zh-CN" altLang="fr-FR" sz="1200" kern="1200" dirty="0" smtClean="0">
                <a:solidFill>
                  <a:schemeClr val="tx1"/>
                </a:solidFill>
                <a:effectLst/>
                <a:latin typeface="+mn-lt"/>
                <a:ea typeface="+mn-ea"/>
                <a:cs typeface="+mn-cs"/>
              </a:rPr>
              <a:t>提出的 </a:t>
            </a:r>
            <a:r>
              <a:rPr lang="fr-FR" altLang="zh-CN" sz="1200" kern="1200" dirty="0" smtClean="0">
                <a:solidFill>
                  <a:schemeClr val="tx1"/>
                </a:solidFill>
                <a:effectLst/>
                <a:latin typeface="+mn-lt"/>
                <a:ea typeface="+mn-ea"/>
                <a:cs typeface="+mn-cs"/>
              </a:rPr>
              <a:t>Google </a:t>
            </a:r>
            <a:r>
              <a:rPr lang="fr-FR" altLang="zh-CN" sz="1200" kern="1200" dirty="0" err="1" smtClean="0">
                <a:solidFill>
                  <a:schemeClr val="tx1"/>
                </a:solidFill>
                <a:effectLst/>
                <a:latin typeface="+mn-lt"/>
                <a:ea typeface="+mn-ea"/>
                <a:cs typeface="+mn-cs"/>
              </a:rPr>
              <a:t>Inception</a:t>
            </a:r>
            <a:r>
              <a:rPr lang="fr-FR" altLang="zh-CN" sz="1200" kern="1200" dirty="0" smtClean="0">
                <a:solidFill>
                  <a:schemeClr val="tx1"/>
                </a:solidFill>
                <a:effectLst/>
                <a:latin typeface="+mn-lt"/>
                <a:ea typeface="+mn-ea"/>
                <a:cs typeface="+mn-cs"/>
              </a:rPr>
              <a:t> + Spatial Transformer Layer </a:t>
            </a:r>
            <a:r>
              <a:rPr lang="zh-CN" altLang="fr-FR" sz="1200" kern="1200" dirty="0" smtClean="0">
                <a:solidFill>
                  <a:schemeClr val="tx1"/>
                </a:solidFill>
                <a:effectLst/>
                <a:latin typeface="+mn-lt"/>
                <a:ea typeface="+mn-ea"/>
                <a:cs typeface="+mn-cs"/>
              </a:rPr>
              <a:t>方法。 </a:t>
            </a:r>
            <a:endParaRPr lang="fr-FR" altLang="zh-CN"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71</a:t>
            </a:fld>
            <a:endParaRPr lang="zh-CN" altLang="en-US"/>
          </a:p>
        </p:txBody>
      </p:sp>
    </p:spTree>
    <p:extLst>
      <p:ext uri="{BB962C8B-B14F-4D97-AF65-F5344CB8AC3E}">
        <p14:creationId xmlns:p14="http://schemas.microsoft.com/office/powerpoint/2010/main" val="15481573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err="1" smtClean="0">
                <a:solidFill>
                  <a:schemeClr val="tx1"/>
                </a:solidFill>
                <a:effectLst/>
                <a:latin typeface="+mn-lt"/>
                <a:ea typeface="+mn-ea"/>
                <a:cs typeface="+mn-cs"/>
              </a:rPr>
              <a:t>FASNet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网络具有 </a:t>
            </a:r>
            <a:r>
              <a:rPr lang="en-US" altLang="zh-CN" sz="1200" kern="1200" dirty="0" smtClean="0">
                <a:solidFill>
                  <a:schemeClr val="tx1"/>
                </a:solidFill>
                <a:effectLst/>
                <a:latin typeface="+mn-lt"/>
                <a:ea typeface="+mn-ea"/>
                <a:cs typeface="+mn-cs"/>
              </a:rPr>
              <a:t>5.23M </a:t>
            </a:r>
            <a:r>
              <a:rPr lang="zh-CN" altLang="en-US" sz="1200" kern="1200" dirty="0" smtClean="0">
                <a:solidFill>
                  <a:schemeClr val="tx1"/>
                </a:solidFill>
                <a:effectLst/>
                <a:latin typeface="+mn-lt"/>
                <a:ea typeface="+mn-ea"/>
                <a:cs typeface="+mn-cs"/>
              </a:rPr>
              <a:t>参数数量和 </a:t>
            </a:r>
            <a:r>
              <a:rPr lang="en-US" altLang="zh-CN" sz="1200" kern="1200" dirty="0" smtClean="0">
                <a:solidFill>
                  <a:schemeClr val="tx1"/>
                </a:solidFill>
                <a:effectLst/>
                <a:latin typeface="+mn-lt"/>
                <a:ea typeface="+mn-ea"/>
                <a:cs typeface="+mn-cs"/>
              </a:rPr>
              <a:t>636.70M </a:t>
            </a:r>
            <a:r>
              <a:rPr lang="zh-CN" altLang="en-US" sz="1200" kern="1200" dirty="0" smtClean="0">
                <a:solidFill>
                  <a:schemeClr val="tx1"/>
                </a:solidFill>
                <a:effectLst/>
                <a:latin typeface="+mn-lt"/>
                <a:ea typeface="+mn-ea"/>
                <a:cs typeface="+mn-cs"/>
              </a:rPr>
              <a:t>的浮点乘加运算</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如表 </a:t>
            </a:r>
            <a:r>
              <a:rPr lang="en-US" altLang="zh-CN" sz="1200" kern="1200" dirty="0" smtClean="0">
                <a:solidFill>
                  <a:schemeClr val="tx1"/>
                </a:solidFill>
                <a:effectLst/>
                <a:latin typeface="+mn-lt"/>
                <a:ea typeface="+mn-ea"/>
                <a:cs typeface="+mn-cs"/>
              </a:rPr>
              <a:t>5.4</a:t>
            </a:r>
            <a:r>
              <a:rPr lang="zh-CN" altLang="en-US" sz="1200" kern="1200" dirty="0" smtClean="0">
                <a:solidFill>
                  <a:schemeClr val="tx1"/>
                </a:solidFill>
                <a:effectLst/>
                <a:latin typeface="+mn-lt"/>
                <a:ea typeface="+mn-ea"/>
                <a:cs typeface="+mn-cs"/>
              </a:rPr>
              <a:t>所示。 </a:t>
            </a:r>
            <a:r>
              <a:rPr lang="en-US" altLang="zh-CN" sz="1200" kern="1200" dirty="0" err="1" smtClean="0">
                <a:solidFill>
                  <a:schemeClr val="tx1"/>
                </a:solidFill>
                <a:effectLst/>
                <a:latin typeface="+mn-lt"/>
                <a:ea typeface="+mn-ea"/>
                <a:cs typeface="+mn-cs"/>
              </a:rPr>
              <a:t>FASNet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的参数规模和计算量较大</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很难对其进行部署应用。因此我们采用 </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比 </a:t>
            </a: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的主导卷积核分解对 </a:t>
            </a:r>
            <a:r>
              <a:rPr lang="en-US" altLang="zh-CN" sz="1200" kern="1200" dirty="0" err="1" smtClean="0">
                <a:solidFill>
                  <a:schemeClr val="tx1"/>
                </a:solidFill>
                <a:effectLst/>
                <a:latin typeface="+mn-lt"/>
                <a:ea typeface="+mn-ea"/>
                <a:cs typeface="+mn-cs"/>
              </a:rPr>
              <a:t>FASNet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中的卷积层进行参数压缩</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得到一个参数和运算规模 较小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推断速度更快的网络结构 </a:t>
            </a:r>
            <a:r>
              <a:rPr lang="en-US" altLang="zh-CN" sz="1200" kern="1200" dirty="0" err="1" smtClean="0">
                <a:solidFill>
                  <a:schemeClr val="tx1"/>
                </a:solidFill>
                <a:effectLst/>
                <a:latin typeface="+mn-lt"/>
                <a:ea typeface="+mn-ea"/>
                <a:cs typeface="+mn-cs"/>
              </a:rPr>
              <a:t>FastNet</a:t>
            </a:r>
            <a:r>
              <a:rPr lang="zh-CN" altLang="en-US" sz="1200" kern="1200" dirty="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压缩后的 </a:t>
            </a:r>
            <a:r>
              <a:rPr lang="en-US" altLang="zh-CN" sz="1200" kern="1200" dirty="0" err="1" smtClean="0">
                <a:solidFill>
                  <a:schemeClr val="tx1"/>
                </a:solidFill>
                <a:effectLst/>
                <a:latin typeface="+mn-lt"/>
                <a:ea typeface="+mn-ea"/>
                <a:cs typeface="+mn-cs"/>
              </a:rPr>
              <a:t>FastNet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仅仅具有 </a:t>
            </a:r>
            <a:r>
              <a:rPr lang="en-US" altLang="zh-CN" sz="1200" kern="1200" dirty="0" smtClean="0">
                <a:solidFill>
                  <a:schemeClr val="tx1"/>
                </a:solidFill>
                <a:effectLst/>
                <a:latin typeface="+mn-lt"/>
                <a:ea typeface="+mn-ea"/>
                <a:cs typeface="+mn-cs"/>
              </a:rPr>
              <a:t>0.37M </a:t>
            </a:r>
            <a:r>
              <a:rPr lang="zh-CN" altLang="en-US" sz="1200" kern="1200" dirty="0" smtClean="0">
                <a:solidFill>
                  <a:schemeClr val="tx1"/>
                </a:solidFill>
                <a:effectLst/>
                <a:latin typeface="+mn-lt"/>
                <a:ea typeface="+mn-ea"/>
                <a:cs typeface="+mn-cs"/>
              </a:rPr>
              <a:t>的参数数量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是 </a:t>
            </a:r>
            <a:r>
              <a:rPr lang="en-US" altLang="zh-CN" sz="1200" kern="1200" dirty="0" err="1" smtClean="0">
                <a:solidFill>
                  <a:schemeClr val="tx1"/>
                </a:solidFill>
                <a:effectLst/>
                <a:latin typeface="+mn-lt"/>
                <a:ea typeface="+mn-ea"/>
                <a:cs typeface="+mn-cs"/>
              </a:rPr>
              <a:t>FASNet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的 </a:t>
            </a:r>
            <a:r>
              <a:rPr lang="en-US" altLang="zh-CN" sz="1200" kern="1200" dirty="0" smtClean="0">
                <a:solidFill>
                  <a:schemeClr val="tx1"/>
                </a:solidFill>
                <a:effectLst/>
                <a:latin typeface="+mn-lt"/>
                <a:ea typeface="+mn-ea"/>
                <a:cs typeface="+mn-cs"/>
              </a:rPr>
              <a:t>7.07%</a:t>
            </a:r>
            <a:r>
              <a:rPr lang="zh-CN" altLang="en-US" sz="1200" kern="1200" dirty="0" smtClean="0">
                <a:solidFill>
                  <a:schemeClr val="tx1"/>
                </a:solidFill>
                <a:effectLst/>
                <a:latin typeface="+mn-lt"/>
                <a:ea typeface="+mn-ea"/>
                <a:cs typeface="+mn-cs"/>
              </a:rPr>
              <a:t>。在浮点乘加运算上</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FastNet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是 </a:t>
            </a:r>
            <a:r>
              <a:rPr lang="en-US" altLang="zh-CN" sz="1200" kern="1200" dirty="0" err="1" smtClean="0">
                <a:solidFill>
                  <a:schemeClr val="tx1"/>
                </a:solidFill>
                <a:effectLst/>
                <a:latin typeface="+mn-lt"/>
                <a:ea typeface="+mn-ea"/>
                <a:cs typeface="+mn-cs"/>
              </a:rPr>
              <a:t>FASNet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的 </a:t>
            </a:r>
            <a:r>
              <a:rPr lang="en-US" altLang="zh-CN" sz="1200" kern="1200" dirty="0" smtClean="0">
                <a:solidFill>
                  <a:schemeClr val="tx1"/>
                </a:solidFill>
                <a:effectLst/>
                <a:latin typeface="+mn-lt"/>
                <a:ea typeface="+mn-ea"/>
                <a:cs typeface="+mn-cs"/>
              </a:rPr>
              <a:t>7.17%</a:t>
            </a:r>
            <a:endParaRPr lang="zh-CN" altLang="en-US"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kern="1200" dirty="0" smtClean="0">
                <a:solidFill>
                  <a:schemeClr val="tx1"/>
                </a:solidFill>
                <a:effectLst/>
                <a:latin typeface="+mn-lt"/>
                <a:ea typeface="+mn-ea"/>
                <a:cs typeface="+mn-cs"/>
              </a:rPr>
              <a:t>最终得到</a:t>
            </a:r>
            <a:r>
              <a:rPr lang="en-US" altLang="zh-CN" sz="1200" kern="1200" dirty="0" smtClean="0">
                <a:solidFill>
                  <a:schemeClr val="tx1"/>
                </a:solidFill>
                <a:effectLst/>
                <a:latin typeface="+mn-lt"/>
                <a:ea typeface="+mn-ea"/>
                <a:cs typeface="+mn-cs"/>
              </a:rPr>
              <a:t>99.27% </a:t>
            </a:r>
            <a:r>
              <a:rPr lang="zh-CN" altLang="en-US" sz="1200" kern="1200" dirty="0" smtClean="0">
                <a:solidFill>
                  <a:schemeClr val="tx1"/>
                </a:solidFill>
                <a:effectLst/>
                <a:latin typeface="+mn-lt"/>
                <a:ea typeface="+mn-ea"/>
                <a:cs typeface="+mn-cs"/>
              </a:rPr>
              <a:t>的识别率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72</a:t>
            </a:fld>
            <a:endParaRPr lang="zh-CN" altLang="en-US"/>
          </a:p>
        </p:txBody>
      </p:sp>
    </p:spTree>
    <p:extLst>
      <p:ext uri="{BB962C8B-B14F-4D97-AF65-F5344CB8AC3E}">
        <p14:creationId xmlns:p14="http://schemas.microsoft.com/office/powerpoint/2010/main" val="6150356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1" dirty="0" smtClean="0">
                <a:solidFill>
                  <a:srgbClr val="404040"/>
                </a:solidFill>
                <a:ea typeface="华文楷体" panose="02010600040101010101" pitchFamily="2" charset="-122"/>
              </a:rPr>
              <a:t>卷积神经网络在计算机视觉领域取得了重大的研究突 破。</a:t>
            </a:r>
          </a:p>
          <a:p>
            <a:r>
              <a:rPr lang="zh-CN" altLang="en-US" sz="1200" b="1" dirty="0" smtClean="0">
                <a:solidFill>
                  <a:srgbClr val="404040"/>
                </a:solidFill>
                <a:ea typeface="华文楷体" panose="02010600040101010101" pitchFamily="2" charset="-122"/>
              </a:rPr>
              <a:t>本文针对</a:t>
            </a:r>
            <a:r>
              <a:rPr lang="zh-CN" altLang="en-US" sz="1200" b="1" dirty="0" smtClean="0">
                <a:solidFill>
                  <a:srgbClr val="5C307D"/>
                </a:solidFill>
                <a:ea typeface="华文楷体" panose="02010600040101010101" pitchFamily="2" charset="-122"/>
              </a:rPr>
              <a:t>物体识别问题</a:t>
            </a:r>
            <a:r>
              <a:rPr lang="zh-CN" altLang="en-US" sz="1200" b="1" dirty="0" smtClean="0">
                <a:solidFill>
                  <a:srgbClr val="404040"/>
                </a:solidFill>
                <a:ea typeface="华文楷体" panose="02010600040101010101" pitchFamily="2" charset="-122"/>
              </a:rPr>
              <a:t>，研究了卷积神经网络在</a:t>
            </a:r>
            <a:r>
              <a:rPr lang="zh-CN" altLang="en-US" sz="1200" b="1" dirty="0" smtClean="0">
                <a:solidFill>
                  <a:srgbClr val="5C307D"/>
                </a:solidFill>
                <a:ea typeface="华文楷体" panose="02010600040101010101" pitchFamily="2" charset="-122"/>
              </a:rPr>
              <a:t>结构</a:t>
            </a:r>
            <a:r>
              <a:rPr lang="zh-CN" altLang="en-US" sz="1200" b="1" dirty="0" smtClean="0">
                <a:solidFill>
                  <a:srgbClr val="404040"/>
                </a:solidFill>
                <a:ea typeface="华文楷体" panose="02010600040101010101" pitchFamily="2" charset="-122"/>
              </a:rPr>
              <a:t>和</a:t>
            </a:r>
            <a:r>
              <a:rPr lang="zh-CN" altLang="en-US" sz="1200" b="1" dirty="0" smtClean="0">
                <a:solidFill>
                  <a:srgbClr val="5C307D"/>
                </a:solidFill>
                <a:ea typeface="华文楷体" panose="02010600040101010101" pitchFamily="2" charset="-122"/>
              </a:rPr>
              <a:t>方法</a:t>
            </a:r>
            <a:r>
              <a:rPr lang="zh-CN" altLang="en-US" sz="1200" b="1" dirty="0" smtClean="0">
                <a:solidFill>
                  <a:srgbClr val="404040"/>
                </a:solidFill>
                <a:ea typeface="华文楷体" panose="02010600040101010101" pitchFamily="2" charset="-122"/>
              </a:rPr>
              <a:t>上的</a:t>
            </a:r>
            <a:r>
              <a:rPr lang="zh-CN" altLang="en-US" sz="1200" b="1" dirty="0" smtClean="0">
                <a:solidFill>
                  <a:srgbClr val="5C307D"/>
                </a:solidFill>
                <a:ea typeface="华文楷体" panose="02010600040101010101" pitchFamily="2" charset="-122"/>
              </a:rPr>
              <a:t>改进</a:t>
            </a:r>
            <a:r>
              <a:rPr lang="zh-CN" altLang="en-US" sz="1200" b="1" dirty="0" smtClean="0">
                <a:solidFill>
                  <a:schemeClr val="tx1">
                    <a:lumMod val="75000"/>
                    <a:lumOff val="25000"/>
                  </a:schemeClr>
                </a:solidFill>
                <a:ea typeface="华文楷体" panose="02010600040101010101" pitchFamily="2" charset="-122"/>
              </a:rPr>
              <a:t>。</a:t>
            </a:r>
          </a:p>
          <a:p>
            <a:endParaRPr 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74</a:t>
            </a:fld>
            <a:endParaRPr lang="zh-CN" altLang="en-US"/>
          </a:p>
        </p:txBody>
      </p:sp>
    </p:spTree>
    <p:extLst>
      <p:ext uri="{BB962C8B-B14F-4D97-AF65-F5344CB8AC3E}">
        <p14:creationId xmlns:p14="http://schemas.microsoft.com/office/powerpoint/2010/main" val="1739537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池化是卷积神经网络另一个重要概念</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它将位置相邻且语义相近的特征规约 为一个特征</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通过减小特征维度来降低网络的计算量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同时还可以保证特征具有 一定程度的平移不变性。最常见的池化方法是均值池化</a:t>
            </a:r>
            <a:r>
              <a:rPr lang="en-US" altLang="zh-CN" sz="1200" kern="1200" dirty="0" smtClean="0">
                <a:solidFill>
                  <a:schemeClr val="tx1"/>
                </a:solidFill>
                <a:effectLst/>
                <a:latin typeface="+mn-lt"/>
                <a:ea typeface="+mn-ea"/>
                <a:cs typeface="+mn-cs"/>
              </a:rPr>
              <a:t>(Average Pooling)</a:t>
            </a:r>
            <a:r>
              <a:rPr lang="zh-CN" altLang="en-US" sz="1200" kern="1200" dirty="0" smtClean="0">
                <a:solidFill>
                  <a:schemeClr val="tx1"/>
                </a:solidFill>
                <a:effectLst/>
                <a:latin typeface="+mn-lt"/>
                <a:ea typeface="+mn-ea"/>
                <a:cs typeface="+mn-cs"/>
              </a:rPr>
              <a:t>和最大 池化</a:t>
            </a:r>
            <a:r>
              <a:rPr lang="en-US" altLang="zh-CN" sz="1200" kern="1200" dirty="0" smtClean="0">
                <a:solidFill>
                  <a:schemeClr val="tx1"/>
                </a:solidFill>
                <a:effectLst/>
                <a:latin typeface="+mn-lt"/>
                <a:ea typeface="+mn-ea"/>
                <a:cs typeface="+mn-cs"/>
              </a:rPr>
              <a:t>(Max Pooling)[31]</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2007 </a:t>
            </a:r>
            <a:r>
              <a:rPr lang="zh-CN" altLang="en-US"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latin typeface="+mn-lt"/>
                <a:ea typeface="+mn-ea"/>
                <a:cs typeface="+mn-cs"/>
              </a:rPr>
              <a:t>海韦里恩</a:t>
            </a:r>
            <a:r>
              <a:rPr lang="en-US" altLang="zh-CN" sz="1200" kern="1200" dirty="0" err="1" smtClean="0">
                <a:solidFill>
                  <a:schemeClr val="tx1"/>
                </a:solidFill>
                <a:effectLst/>
                <a:latin typeface="+mn-lt"/>
                <a:ea typeface="+mn-ea"/>
                <a:cs typeface="+mn-cs"/>
              </a:rPr>
              <a:t>Hyvarinen</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[32,33] </a:t>
            </a:r>
            <a:r>
              <a:rPr lang="zh-CN" altLang="en-US" sz="1200" kern="1200" dirty="0" smtClean="0">
                <a:solidFill>
                  <a:schemeClr val="tx1"/>
                </a:solidFill>
                <a:effectLst/>
                <a:latin typeface="+mn-lt"/>
                <a:ea typeface="+mn-ea"/>
                <a:cs typeface="+mn-cs"/>
              </a:rPr>
              <a:t>受复杂细胞工作机制启发 提出了 </a:t>
            </a:r>
            <a:r>
              <a:rPr lang="en-US" altLang="zh-CN" sz="1200" i="1" kern="1200" dirty="0" err="1" smtClean="0">
                <a:solidFill>
                  <a:schemeClr val="tx1"/>
                </a:solidFill>
                <a:effectLst/>
                <a:latin typeface="+mn-lt"/>
                <a:ea typeface="+mn-ea"/>
                <a:cs typeface="+mn-cs"/>
              </a:rPr>
              <a:t>L</a:t>
            </a:r>
            <a:r>
              <a:rPr lang="en-US" altLang="zh-CN" sz="1200" kern="1200" dirty="0" err="1" smtClean="0">
                <a:solidFill>
                  <a:schemeClr val="tx1"/>
                </a:solidFill>
                <a:effectLst/>
                <a:latin typeface="+mn-lt"/>
                <a:ea typeface="+mn-ea"/>
                <a:cs typeface="+mn-cs"/>
              </a:rPr>
              <a:t>p</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池化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通过对池化区域内的局部特征求取 </a:t>
            </a:r>
            <a:r>
              <a:rPr lang="en-US" altLang="zh-CN" sz="1200" i="1" kern="1200" dirty="0" smtClean="0">
                <a:solidFill>
                  <a:schemeClr val="tx1"/>
                </a:solidFill>
                <a:effectLst/>
                <a:latin typeface="+mn-lt"/>
                <a:ea typeface="+mn-ea"/>
                <a:cs typeface="+mn-cs"/>
              </a:rPr>
              <a:t>p </a:t>
            </a:r>
            <a:r>
              <a:rPr lang="zh-CN" altLang="en-US" sz="1200" kern="1200" dirty="0" smtClean="0">
                <a:solidFill>
                  <a:schemeClr val="tx1"/>
                </a:solidFill>
                <a:effectLst/>
                <a:latin typeface="+mn-lt"/>
                <a:ea typeface="+mn-ea"/>
                <a:cs typeface="+mn-cs"/>
              </a:rPr>
              <a:t>范数来实现。均值池化和最 大池化可以看成是 </a:t>
            </a:r>
            <a:r>
              <a:rPr lang="en-US" altLang="zh-CN" sz="1200" i="1" kern="1200" dirty="0" err="1" smtClean="0">
                <a:solidFill>
                  <a:schemeClr val="tx1"/>
                </a:solidFill>
                <a:effectLst/>
                <a:latin typeface="+mn-lt"/>
                <a:ea typeface="+mn-ea"/>
                <a:cs typeface="+mn-cs"/>
              </a:rPr>
              <a:t>L</a:t>
            </a:r>
            <a:r>
              <a:rPr lang="en-US" altLang="zh-CN" sz="1200" kern="1200" dirty="0" err="1" smtClean="0">
                <a:solidFill>
                  <a:schemeClr val="tx1"/>
                </a:solidFill>
                <a:effectLst/>
                <a:latin typeface="+mn-lt"/>
                <a:ea typeface="+mn-ea"/>
                <a:cs typeface="+mn-cs"/>
              </a:rPr>
              <a:t>p</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池化的两个特例</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当 </a:t>
            </a:r>
            <a:r>
              <a:rPr lang="en-US" altLang="zh-CN" sz="1200" i="1" kern="1200" dirty="0" smtClean="0">
                <a:solidFill>
                  <a:schemeClr val="tx1"/>
                </a:solidFill>
                <a:effectLst/>
                <a:latin typeface="+mn-lt"/>
                <a:ea typeface="+mn-ea"/>
                <a:cs typeface="+mn-cs"/>
              </a:rPr>
              <a:t>p </a:t>
            </a:r>
            <a:r>
              <a:rPr lang="en-US" altLang="zh-CN" sz="1200" kern="1200" dirty="0" smtClean="0">
                <a:solidFill>
                  <a:schemeClr val="tx1"/>
                </a:solidFill>
                <a:effectLst/>
                <a:latin typeface="+mn-lt"/>
                <a:ea typeface="+mn-ea"/>
                <a:cs typeface="+mn-cs"/>
              </a:rPr>
              <a:t>= 1 </a:t>
            </a:r>
            <a:r>
              <a:rPr lang="zh-CN" altLang="en-US" sz="1200" kern="1200" dirty="0" smtClean="0">
                <a:solidFill>
                  <a:schemeClr val="tx1"/>
                </a:solidFill>
                <a:effectLst/>
                <a:latin typeface="+mn-lt"/>
                <a:ea typeface="+mn-ea"/>
                <a:cs typeface="+mn-cs"/>
              </a:rPr>
              <a:t>时</a:t>
            </a:r>
            <a:r>
              <a:rPr lang="en-US" altLang="zh-CN" sz="1200" kern="1200" dirty="0" smtClean="0">
                <a:solidFill>
                  <a:schemeClr val="tx1"/>
                </a:solidFill>
                <a:effectLst/>
                <a:latin typeface="+mn-lt"/>
                <a:ea typeface="+mn-ea"/>
                <a:cs typeface="+mn-cs"/>
              </a:rPr>
              <a:t>,</a:t>
            </a:r>
            <a:r>
              <a:rPr lang="en-US" altLang="zh-CN" sz="1200" i="1" kern="1200" dirty="0" err="1" smtClean="0">
                <a:solidFill>
                  <a:schemeClr val="tx1"/>
                </a:solidFill>
                <a:effectLst/>
                <a:latin typeface="+mn-lt"/>
                <a:ea typeface="+mn-ea"/>
                <a:cs typeface="+mn-cs"/>
              </a:rPr>
              <a:t>L</a:t>
            </a:r>
            <a:r>
              <a:rPr lang="en-US" altLang="zh-CN" sz="1200" kern="1200" dirty="0" err="1" smtClean="0">
                <a:solidFill>
                  <a:schemeClr val="tx1"/>
                </a:solidFill>
                <a:effectLst/>
                <a:latin typeface="+mn-lt"/>
                <a:ea typeface="+mn-ea"/>
                <a:cs typeface="+mn-cs"/>
              </a:rPr>
              <a:t>p</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池化等价于均值池化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当 </a:t>
            </a:r>
            <a:r>
              <a:rPr lang="en-US" altLang="zh-CN" sz="1200" i="1" kern="1200" dirty="0" smtClean="0">
                <a:solidFill>
                  <a:schemeClr val="tx1"/>
                </a:solidFill>
                <a:effectLst/>
                <a:latin typeface="+mn-lt"/>
                <a:ea typeface="+mn-ea"/>
                <a:cs typeface="+mn-cs"/>
              </a:rPr>
              <a:t>p </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 时</a:t>
            </a:r>
            <a:r>
              <a:rPr lang="en-US" altLang="zh-CN" sz="1200" kern="1200" dirty="0" smtClean="0">
                <a:solidFill>
                  <a:schemeClr val="tx1"/>
                </a:solidFill>
                <a:effectLst/>
                <a:latin typeface="+mn-lt"/>
                <a:ea typeface="+mn-ea"/>
                <a:cs typeface="+mn-cs"/>
              </a:rPr>
              <a:t>,</a:t>
            </a:r>
            <a:r>
              <a:rPr lang="en-US" altLang="zh-CN" sz="1200" i="1" kern="1200" dirty="0" err="1" smtClean="0">
                <a:solidFill>
                  <a:schemeClr val="tx1"/>
                </a:solidFill>
                <a:effectLst/>
                <a:latin typeface="+mn-lt"/>
                <a:ea typeface="+mn-ea"/>
                <a:cs typeface="+mn-cs"/>
              </a:rPr>
              <a:t>L</a:t>
            </a:r>
            <a:r>
              <a:rPr lang="en-US" altLang="zh-CN" sz="1200" kern="1200" dirty="0" err="1" smtClean="0">
                <a:solidFill>
                  <a:schemeClr val="tx1"/>
                </a:solidFill>
                <a:effectLst/>
                <a:latin typeface="+mn-lt"/>
                <a:ea typeface="+mn-ea"/>
                <a:cs typeface="+mn-cs"/>
              </a:rPr>
              <a:t>p</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池化等价于最大池化。</a:t>
            </a:r>
            <a:r>
              <a:rPr lang="en-US" altLang="zh-CN" sz="1200" kern="1200" dirty="0" smtClean="0">
                <a:solidFill>
                  <a:schemeClr val="tx1"/>
                </a:solidFill>
                <a:effectLst/>
                <a:latin typeface="+mn-lt"/>
                <a:ea typeface="+mn-ea"/>
                <a:cs typeface="+mn-cs"/>
              </a:rPr>
              <a:t>Yu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[34] </a:t>
            </a:r>
            <a:r>
              <a:rPr lang="zh-CN" altLang="en-US" sz="1200" kern="1200" dirty="0" smtClean="0">
                <a:solidFill>
                  <a:schemeClr val="tx1"/>
                </a:solidFill>
                <a:effectLst/>
                <a:latin typeface="+mn-lt"/>
                <a:ea typeface="+mn-ea"/>
                <a:cs typeface="+mn-cs"/>
              </a:rPr>
              <a:t>提出混合池化</a:t>
            </a:r>
            <a:r>
              <a:rPr lang="en-US" altLang="zh-CN" sz="1200" kern="1200" dirty="0" smtClean="0">
                <a:solidFill>
                  <a:schemeClr val="tx1"/>
                </a:solidFill>
                <a:effectLst/>
                <a:latin typeface="+mn-lt"/>
                <a:ea typeface="+mn-ea"/>
                <a:cs typeface="+mn-cs"/>
              </a:rPr>
              <a:t>(Mixed Pooling)</a:t>
            </a:r>
            <a:r>
              <a:rPr lang="zh-CN" altLang="en-US" sz="1200" kern="1200" dirty="0" smtClean="0">
                <a:solidFill>
                  <a:schemeClr val="tx1"/>
                </a:solidFill>
                <a:effectLst/>
                <a:latin typeface="+mn-lt"/>
                <a:ea typeface="+mn-ea"/>
                <a:cs typeface="+mn-cs"/>
              </a:rPr>
              <a:t>巧 妙地将平均池化与最大池化进行结合</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混合池化的输出响应是均值池化和最大池 化的随机加权平均</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随机的方式使得混合池化可以更有效地避免过拟合问题。类似的</a:t>
            </a:r>
            <a:r>
              <a:rPr lang="en-US" altLang="zh-CN" sz="1200" kern="1200" dirty="0" smtClean="0">
                <a:solidFill>
                  <a:schemeClr val="tx1"/>
                </a:solidFill>
                <a:effectLst/>
                <a:latin typeface="+mn-lt"/>
                <a:ea typeface="+mn-ea"/>
                <a:cs typeface="+mn-cs"/>
              </a:rPr>
              <a:t>,Lee </a:t>
            </a:r>
            <a:r>
              <a:rPr lang="zh-CN" altLang="en-US" sz="1200" kern="1200" dirty="0" smtClean="0">
                <a:solidFill>
                  <a:schemeClr val="tx1"/>
                </a:solidFill>
                <a:effectLst/>
                <a:latin typeface="+mn-lt"/>
                <a:ea typeface="+mn-ea"/>
                <a:cs typeface="+mn-cs"/>
              </a:rPr>
              <a:t>等 人</a:t>
            </a:r>
            <a:r>
              <a:rPr lang="en-US" altLang="zh-CN" sz="1200" kern="1200" dirty="0" smtClean="0">
                <a:solidFill>
                  <a:schemeClr val="tx1"/>
                </a:solidFill>
                <a:effectLst/>
                <a:latin typeface="+mn-lt"/>
                <a:ea typeface="+mn-ea"/>
                <a:cs typeface="+mn-cs"/>
              </a:rPr>
              <a:t>[84] </a:t>
            </a:r>
            <a:r>
              <a:rPr lang="zh-CN" altLang="en-US" sz="1200" kern="1200" dirty="0" smtClean="0">
                <a:solidFill>
                  <a:schemeClr val="tx1"/>
                </a:solidFill>
                <a:effectLst/>
                <a:latin typeface="+mn-lt"/>
                <a:ea typeface="+mn-ea"/>
                <a:cs typeface="+mn-cs"/>
              </a:rPr>
              <a:t>提出了混合</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门式最大均值池化</a:t>
            </a:r>
            <a:r>
              <a:rPr lang="en-US" altLang="zh-CN" sz="1200" kern="1200" dirty="0" smtClean="0">
                <a:solidFill>
                  <a:schemeClr val="tx1"/>
                </a:solidFill>
                <a:effectLst/>
                <a:latin typeface="+mn-lt"/>
                <a:ea typeface="+mn-ea"/>
                <a:cs typeface="+mn-cs"/>
              </a:rPr>
              <a:t>(Mixed/Gate Max-Average Pooling),</a:t>
            </a:r>
            <a:r>
              <a:rPr lang="zh-CN" altLang="en-US" sz="1200" kern="1200" dirty="0" smtClean="0">
                <a:solidFill>
                  <a:schemeClr val="tx1"/>
                </a:solidFill>
                <a:effectLst/>
                <a:latin typeface="+mn-lt"/>
                <a:ea typeface="+mn-ea"/>
                <a:cs typeface="+mn-cs"/>
              </a:rPr>
              <a:t>将混合池 化中的随机参数变成一个可学习的参数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通过对池化函数的优化来提高池化的特 征表达能力。 受 </a:t>
            </a:r>
            <a:r>
              <a:rPr lang="en-US" altLang="zh-CN" sz="1200" kern="1200" dirty="0" smtClean="0">
                <a:solidFill>
                  <a:schemeClr val="tx1"/>
                </a:solidFill>
                <a:effectLst/>
                <a:latin typeface="+mn-lt"/>
                <a:ea typeface="+mn-ea"/>
                <a:cs typeface="+mn-cs"/>
              </a:rPr>
              <a:t>Dropout </a:t>
            </a:r>
            <a:r>
              <a:rPr lang="zh-CN" altLang="en-US" sz="1200" kern="1200" dirty="0" smtClean="0">
                <a:solidFill>
                  <a:schemeClr val="tx1"/>
                </a:solidFill>
                <a:effectLst/>
                <a:latin typeface="+mn-lt"/>
                <a:ea typeface="+mn-ea"/>
                <a:cs typeface="+mn-cs"/>
              </a:rPr>
              <a:t>启发 </a:t>
            </a:r>
            <a:r>
              <a:rPr lang="en-US" altLang="zh-CN" sz="1200" kern="1200" dirty="0" err="1" smtClean="0">
                <a:solidFill>
                  <a:schemeClr val="tx1"/>
                </a:solidFill>
                <a:effectLst/>
                <a:latin typeface="+mn-lt"/>
                <a:ea typeface="+mn-ea"/>
                <a:cs typeface="+mn-cs"/>
              </a:rPr>
              <a:t>Zeiler</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和 </a:t>
            </a:r>
            <a:r>
              <a:rPr lang="en-US" altLang="zh-CN" sz="1200" kern="1200" dirty="0" smtClean="0">
                <a:solidFill>
                  <a:schemeClr val="tx1"/>
                </a:solidFill>
                <a:effectLst/>
                <a:latin typeface="+mn-lt"/>
                <a:ea typeface="+mn-ea"/>
                <a:cs typeface="+mn-cs"/>
              </a:rPr>
              <a:t>Fergus[35] </a:t>
            </a:r>
            <a:r>
              <a:rPr lang="zh-CN" altLang="en-US" sz="1200" kern="1200" dirty="0" smtClean="0">
                <a:solidFill>
                  <a:schemeClr val="tx1"/>
                </a:solidFill>
                <a:effectLst/>
                <a:latin typeface="+mn-lt"/>
                <a:ea typeface="+mn-ea"/>
                <a:cs typeface="+mn-cs"/>
              </a:rPr>
              <a:t>提出了随机池化</a:t>
            </a:r>
            <a:r>
              <a:rPr lang="en-US" altLang="zh-CN" sz="1200" kern="1200" dirty="0" smtClean="0">
                <a:solidFill>
                  <a:schemeClr val="tx1"/>
                </a:solidFill>
                <a:effectLst/>
                <a:latin typeface="+mn-lt"/>
                <a:ea typeface="+mn-ea"/>
                <a:cs typeface="+mn-cs"/>
              </a:rPr>
              <a:t>(Stochastic Pooling)</a:t>
            </a:r>
            <a:r>
              <a:rPr lang="zh-CN" altLang="en-US" sz="1200" kern="1200" dirty="0" smtClean="0">
                <a:solidFill>
                  <a:schemeClr val="tx1"/>
                </a:solidFill>
                <a:effectLst/>
                <a:latin typeface="+mn-lt"/>
                <a:ea typeface="+mn-ea"/>
                <a:cs typeface="+mn-cs"/>
              </a:rPr>
              <a:t>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根据多 项式分布在池化区域随机地选取激活值</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随机池化也可以有效地避免过拟合问题。 </a:t>
            </a:r>
            <a:r>
              <a:rPr lang="en-US" altLang="zh-CN" sz="1200" kern="1200" dirty="0" err="1" smtClean="0">
                <a:solidFill>
                  <a:schemeClr val="tx1"/>
                </a:solidFill>
                <a:effectLst/>
                <a:latin typeface="+mn-lt"/>
                <a:ea typeface="+mn-ea"/>
                <a:cs typeface="+mn-cs"/>
              </a:rPr>
              <a:t>Rippel</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[36] </a:t>
            </a:r>
            <a:r>
              <a:rPr lang="zh-CN" altLang="en-US" sz="1200" kern="1200" dirty="0" smtClean="0">
                <a:solidFill>
                  <a:schemeClr val="tx1"/>
                </a:solidFill>
                <a:effectLst/>
                <a:latin typeface="+mn-lt"/>
                <a:ea typeface="+mn-ea"/>
                <a:cs typeface="+mn-cs"/>
              </a:rPr>
              <a:t>提出光谱池化</a:t>
            </a:r>
            <a:r>
              <a:rPr lang="en-US" altLang="zh-CN" sz="1200" kern="1200" dirty="0" smtClean="0">
                <a:solidFill>
                  <a:schemeClr val="tx1"/>
                </a:solidFill>
                <a:effectLst/>
                <a:latin typeface="+mn-lt"/>
                <a:ea typeface="+mn-ea"/>
                <a:cs typeface="+mn-cs"/>
              </a:rPr>
              <a:t>(Spectral Pooling)</a:t>
            </a:r>
            <a:r>
              <a:rPr lang="zh-CN" altLang="en-US" sz="1200" kern="1200" dirty="0" smtClean="0">
                <a:solidFill>
                  <a:schemeClr val="tx1"/>
                </a:solidFill>
                <a:effectLst/>
                <a:latin typeface="+mn-lt"/>
                <a:ea typeface="+mn-ea"/>
                <a:cs typeface="+mn-cs"/>
              </a:rPr>
              <a:t>方法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将卷积操作从时域转换到 频域。与最大池化相比</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具有线性低通滤波的光谱池化可以有效地减少池化过程 中特征的信息损失。</a:t>
            </a:r>
            <a:r>
              <a:rPr lang="en-US" altLang="zh-CN" sz="1200" kern="1200" dirty="0" smtClean="0">
                <a:solidFill>
                  <a:schemeClr val="tx1"/>
                </a:solidFill>
                <a:effectLst/>
                <a:latin typeface="+mn-lt"/>
                <a:ea typeface="+mn-ea"/>
                <a:cs typeface="+mn-cs"/>
              </a:rPr>
              <a:t>He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[37] </a:t>
            </a:r>
            <a:r>
              <a:rPr lang="zh-CN" altLang="en-US" sz="1200" kern="1200" dirty="0" smtClean="0">
                <a:solidFill>
                  <a:schemeClr val="tx1"/>
                </a:solidFill>
                <a:effectLst/>
                <a:latin typeface="+mn-lt"/>
                <a:ea typeface="+mn-ea"/>
                <a:cs typeface="+mn-cs"/>
              </a:rPr>
              <a:t>提出了金字塔池化</a:t>
            </a:r>
            <a:r>
              <a:rPr lang="en-US" altLang="zh-CN" sz="1200" kern="1200" dirty="0" smtClean="0">
                <a:solidFill>
                  <a:schemeClr val="tx1"/>
                </a:solidFill>
                <a:effectLst/>
                <a:latin typeface="+mn-lt"/>
                <a:ea typeface="+mn-ea"/>
                <a:cs typeface="+mn-cs"/>
              </a:rPr>
              <a:t>(Spatial Pyramid </a:t>
            </a:r>
            <a:r>
              <a:rPr lang="en-US" altLang="zh-CN" sz="1200" kern="1200" dirty="0" err="1" smtClean="0">
                <a:solidFill>
                  <a:schemeClr val="tx1"/>
                </a:solidFill>
                <a:effectLst/>
                <a:latin typeface="+mn-lt"/>
                <a:ea typeface="+mn-ea"/>
                <a:cs typeface="+mn-cs"/>
              </a:rPr>
              <a:t>Pooling,SPP</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用于提取多尺度的池化特征。与全局池化</a:t>
            </a:r>
            <a:r>
              <a:rPr lang="en-US" altLang="zh-CN" sz="1200" kern="1200" dirty="0" smtClean="0">
                <a:solidFill>
                  <a:schemeClr val="tx1"/>
                </a:solidFill>
                <a:effectLst/>
                <a:latin typeface="+mn-lt"/>
                <a:ea typeface="+mn-ea"/>
                <a:cs typeface="+mn-cs"/>
              </a:rPr>
              <a:t>[26] </a:t>
            </a:r>
            <a:r>
              <a:rPr lang="zh-CN" altLang="en-US" sz="1200" kern="1200" dirty="0" smtClean="0">
                <a:solidFill>
                  <a:schemeClr val="tx1"/>
                </a:solidFill>
                <a:effectLst/>
                <a:latin typeface="+mn-lt"/>
                <a:ea typeface="+mn-ea"/>
                <a:cs typeface="+mn-cs"/>
              </a:rPr>
              <a:t>类似</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金字塔池化可以提取固定长度 的特征</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可以直接处理不同尺度的输入图像。</a:t>
            </a:r>
            <a:r>
              <a:rPr lang="en-US" altLang="zh-CN" sz="1200" kern="1200" dirty="0" smtClean="0">
                <a:solidFill>
                  <a:schemeClr val="tx1"/>
                </a:solidFill>
                <a:effectLst/>
                <a:latin typeface="+mn-lt"/>
                <a:ea typeface="+mn-ea"/>
                <a:cs typeface="+mn-cs"/>
              </a:rPr>
              <a:t>Gong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[38] </a:t>
            </a:r>
            <a:r>
              <a:rPr lang="zh-CN" altLang="en-US" sz="1200" kern="1200" dirty="0" smtClean="0">
                <a:solidFill>
                  <a:schemeClr val="tx1"/>
                </a:solidFill>
                <a:effectLst/>
                <a:latin typeface="+mn-lt"/>
                <a:ea typeface="+mn-ea"/>
                <a:cs typeface="+mn-cs"/>
              </a:rPr>
              <a:t>提出了多尺度无序池 化</a:t>
            </a:r>
            <a:r>
              <a:rPr lang="en-US" altLang="zh-CN" sz="1200" kern="1200" dirty="0" smtClean="0">
                <a:solidFill>
                  <a:schemeClr val="tx1"/>
                </a:solidFill>
                <a:effectLst/>
                <a:latin typeface="+mn-lt"/>
                <a:ea typeface="+mn-ea"/>
                <a:cs typeface="+mn-cs"/>
              </a:rPr>
              <a:t>(Multi-scale </a:t>
            </a:r>
            <a:r>
              <a:rPr lang="en-US" altLang="zh-CN" sz="1200" kern="1200" dirty="0" err="1" smtClean="0">
                <a:solidFill>
                  <a:schemeClr val="tx1"/>
                </a:solidFill>
                <a:effectLst/>
                <a:latin typeface="+mn-lt"/>
                <a:ea typeface="+mn-ea"/>
                <a:cs typeface="+mn-cs"/>
              </a:rPr>
              <a:t>Orderless</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Pooling,MOP</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来增强特征的不变形。 </a:t>
            </a: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7</a:t>
            </a:fld>
            <a:endParaRPr lang="zh-CN" altLang="en-US"/>
          </a:p>
        </p:txBody>
      </p:sp>
    </p:spTree>
    <p:extLst>
      <p:ext uri="{BB962C8B-B14F-4D97-AF65-F5344CB8AC3E}">
        <p14:creationId xmlns:p14="http://schemas.microsoft.com/office/powerpoint/2010/main" val="1382030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感谢各位老师来参加此次预答辩，希望各位老师对我论文提出的宝贵建议</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让我可以更加顺利地完成 博士论文撰写工作。 </a:t>
            </a:r>
            <a:endParaRPr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2E16E15A-D7A9-4169-A7C2-BCB1B8BA29D0}" type="slidenum">
              <a:rPr lang="zh-CN" altLang="en-US" smtClean="0"/>
              <a:t>76</a:t>
            </a:fld>
            <a:endParaRPr lang="zh-CN" altLang="en-US"/>
          </a:p>
        </p:txBody>
      </p:sp>
    </p:spTree>
    <p:extLst>
      <p:ext uri="{BB962C8B-B14F-4D97-AF65-F5344CB8AC3E}">
        <p14:creationId xmlns:p14="http://schemas.microsoft.com/office/powerpoint/2010/main" val="927224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非线性激活函数可以增强卷积神经网络的非线性拟合能力</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不同的激活函数 形式</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对网络的计算量、拟合和泛化能力具有重要的影响。线性整流单元</a:t>
            </a:r>
            <a:r>
              <a:rPr lang="en-US" altLang="zh-CN" sz="1200" kern="1200" dirty="0" smtClean="0">
                <a:solidFill>
                  <a:schemeClr val="tx1"/>
                </a:solidFill>
                <a:effectLst/>
                <a:latin typeface="+mn-lt"/>
                <a:ea typeface="+mn-ea"/>
                <a:cs typeface="+mn-cs"/>
              </a:rPr>
              <a:t>(Rectified Linear </a:t>
            </a:r>
            <a:r>
              <a:rPr lang="en-US" altLang="zh-CN" sz="1200" kern="1200" dirty="0" err="1" smtClean="0">
                <a:solidFill>
                  <a:schemeClr val="tx1"/>
                </a:solidFill>
                <a:effectLst/>
                <a:latin typeface="+mn-lt"/>
                <a:ea typeface="+mn-ea"/>
                <a:cs typeface="+mn-cs"/>
              </a:rPr>
              <a:t>Unit,ReLU</a:t>
            </a:r>
            <a:r>
              <a:rPr lang="en-US" altLang="zh-CN" sz="1200" kern="1200" dirty="0" smtClean="0">
                <a:solidFill>
                  <a:schemeClr val="tx1"/>
                </a:solidFill>
                <a:effectLst/>
                <a:latin typeface="+mn-lt"/>
                <a:ea typeface="+mn-ea"/>
                <a:cs typeface="+mn-cs"/>
              </a:rPr>
              <a:t>)[39] </a:t>
            </a:r>
            <a:r>
              <a:rPr lang="zh-CN" altLang="en-US" sz="1200" kern="1200" dirty="0" smtClean="0">
                <a:solidFill>
                  <a:schemeClr val="tx1"/>
                </a:solidFill>
                <a:effectLst/>
                <a:latin typeface="+mn-lt"/>
                <a:ea typeface="+mn-ea"/>
                <a:cs typeface="+mn-cs"/>
              </a:rPr>
              <a:t>是目前卷积神经网络最常用的激活函数</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ReLU</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是一个分 段线性函数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保留正的激活值同时将负的激活值抑制为零。相对于传统的 </a:t>
            </a:r>
            <a:r>
              <a:rPr lang="en-US" altLang="zh-CN" sz="1200" kern="1200" dirty="0" smtClean="0">
                <a:solidFill>
                  <a:schemeClr val="tx1"/>
                </a:solidFill>
                <a:effectLst/>
                <a:latin typeface="+mn-lt"/>
                <a:ea typeface="+mn-ea"/>
                <a:cs typeface="+mn-cs"/>
              </a:rPr>
              <a:t>Sigmoid </a:t>
            </a:r>
            <a:r>
              <a:rPr lang="zh-CN" altLang="en-US" sz="1200" kern="1200" dirty="0" smtClean="0">
                <a:solidFill>
                  <a:schemeClr val="tx1"/>
                </a:solidFill>
                <a:effectLst/>
                <a:latin typeface="+mn-lt"/>
                <a:ea typeface="+mn-ea"/>
                <a:cs typeface="+mn-cs"/>
              </a:rPr>
              <a:t>函数与双数正切函数</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ReLU</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的计算更加简介快速</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并且可以得到稀疏的特征表 达。</a:t>
            </a:r>
            <a:r>
              <a:rPr lang="en-US" altLang="zh-CN" sz="1200" kern="1200" dirty="0" err="1" smtClean="0">
                <a:solidFill>
                  <a:schemeClr val="tx1"/>
                </a:solidFill>
                <a:effectLst/>
                <a:latin typeface="+mn-lt"/>
                <a:ea typeface="+mn-ea"/>
                <a:cs typeface="+mn-cs"/>
              </a:rPr>
              <a:t>ReLU</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的缺点体现在梯度的反向传播过程中</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对于未激活的神经元</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ReLU</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的 反向传播梯度为零</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使得未激活的神经元无法进行参数更新。这对这个问题</a:t>
            </a:r>
            <a:r>
              <a:rPr lang="en-US" altLang="zh-CN" sz="1200" kern="1200" dirty="0" smtClean="0">
                <a:solidFill>
                  <a:schemeClr val="tx1"/>
                </a:solidFill>
                <a:effectLst/>
                <a:latin typeface="+mn-lt"/>
                <a:ea typeface="+mn-ea"/>
                <a:cs typeface="+mn-cs"/>
              </a:rPr>
              <a:t>,Mass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[40] </a:t>
            </a:r>
            <a:r>
              <a:rPr lang="zh-CN" altLang="en-US" sz="1200" kern="1200" dirty="0" smtClean="0">
                <a:solidFill>
                  <a:schemeClr val="tx1"/>
                </a:solidFill>
                <a:effectLst/>
                <a:latin typeface="+mn-lt"/>
                <a:ea typeface="+mn-ea"/>
                <a:cs typeface="+mn-cs"/>
              </a:rPr>
              <a:t>提出斜坡线性整流单元</a:t>
            </a:r>
            <a:r>
              <a:rPr lang="en-US" altLang="zh-CN" sz="1200" kern="1200" dirty="0" smtClean="0">
                <a:solidFill>
                  <a:schemeClr val="tx1"/>
                </a:solidFill>
                <a:effectLst/>
                <a:latin typeface="+mn-lt"/>
                <a:ea typeface="+mn-ea"/>
                <a:cs typeface="+mn-cs"/>
              </a:rPr>
              <a:t>(Leaky Rectified Linear </a:t>
            </a:r>
            <a:r>
              <a:rPr lang="en-US" altLang="zh-CN" sz="1200" kern="1200" dirty="0" err="1" smtClean="0">
                <a:solidFill>
                  <a:schemeClr val="tx1"/>
                </a:solidFill>
                <a:effectLst/>
                <a:latin typeface="+mn-lt"/>
                <a:ea typeface="+mn-ea"/>
                <a:cs typeface="+mn-cs"/>
              </a:rPr>
              <a:t>Unit,LReLU</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通过对负 数部分进行线性压缩来避免零梯度的产生。</a:t>
            </a:r>
            <a:r>
              <a:rPr lang="en-US" altLang="zh-CN" sz="1200" kern="1200" dirty="0" smtClean="0">
                <a:solidFill>
                  <a:schemeClr val="tx1"/>
                </a:solidFill>
                <a:effectLst/>
                <a:latin typeface="+mn-lt"/>
                <a:ea typeface="+mn-ea"/>
                <a:cs typeface="+mn-cs"/>
              </a:rPr>
              <a:t>He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[41] </a:t>
            </a:r>
            <a:r>
              <a:rPr lang="zh-CN" altLang="en-US" sz="1200" kern="1200" dirty="0" smtClean="0">
                <a:solidFill>
                  <a:schemeClr val="tx1"/>
                </a:solidFill>
                <a:effectLst/>
                <a:latin typeface="+mn-lt"/>
                <a:ea typeface="+mn-ea"/>
                <a:cs typeface="+mn-cs"/>
              </a:rPr>
              <a:t>在 </a:t>
            </a:r>
            <a:r>
              <a:rPr lang="en-US" altLang="zh-CN" sz="1200" kern="1200" dirty="0" err="1" smtClean="0">
                <a:solidFill>
                  <a:schemeClr val="tx1"/>
                </a:solidFill>
                <a:effectLst/>
                <a:latin typeface="+mn-lt"/>
                <a:ea typeface="+mn-ea"/>
                <a:cs typeface="+mn-cs"/>
              </a:rPr>
              <a:t>LReLU</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中引入可学习的 参数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提出了参数化线性整流单元</a:t>
            </a:r>
            <a:r>
              <a:rPr lang="en-US" altLang="zh-CN" sz="1200" kern="1200" dirty="0" smtClean="0">
                <a:solidFill>
                  <a:schemeClr val="tx1"/>
                </a:solidFill>
                <a:effectLst/>
                <a:latin typeface="+mn-lt"/>
                <a:ea typeface="+mn-ea"/>
                <a:cs typeface="+mn-cs"/>
              </a:rPr>
              <a:t>(Parametric Rectified Linear </a:t>
            </a:r>
            <a:r>
              <a:rPr lang="en-US" altLang="zh-CN" sz="1200" kern="1200" dirty="0" err="1" smtClean="0">
                <a:solidFill>
                  <a:schemeClr val="tx1"/>
                </a:solidFill>
                <a:effectLst/>
                <a:latin typeface="+mn-lt"/>
                <a:ea typeface="+mn-ea"/>
                <a:cs typeface="+mn-cs"/>
              </a:rPr>
              <a:t>Unit,PReLU</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将 </a:t>
            </a:r>
            <a:r>
              <a:rPr lang="en-US" altLang="zh-CN" sz="1200" kern="1200" dirty="0" err="1" smtClean="0">
                <a:solidFill>
                  <a:schemeClr val="tx1"/>
                </a:solidFill>
                <a:effectLst/>
                <a:latin typeface="+mn-lt"/>
                <a:ea typeface="+mn-ea"/>
                <a:cs typeface="+mn-cs"/>
              </a:rPr>
              <a:t>LReLU</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中的负数部分的斜坡压缩比率从固定值转化为一个可学习的参数</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PReLU</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通过引入极少的参数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有效地提高了网络的拟合能力。对 </a:t>
            </a:r>
            <a:r>
              <a:rPr lang="en-US" altLang="zh-CN" sz="1200" kern="1200" dirty="0" err="1" smtClean="0">
                <a:solidFill>
                  <a:schemeClr val="tx1"/>
                </a:solidFill>
                <a:effectLst/>
                <a:latin typeface="+mn-lt"/>
                <a:ea typeface="+mn-ea"/>
                <a:cs typeface="+mn-cs"/>
              </a:rPr>
              <a:t>LReLU</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的另一项改进是 </a:t>
            </a:r>
            <a:r>
              <a:rPr lang="en-US" altLang="zh-CN" sz="1200" kern="1200" dirty="0" smtClean="0">
                <a:solidFill>
                  <a:schemeClr val="tx1"/>
                </a:solidFill>
                <a:effectLst/>
                <a:latin typeface="+mn-lt"/>
                <a:ea typeface="+mn-ea"/>
                <a:cs typeface="+mn-cs"/>
              </a:rPr>
              <a:t>Xu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[42] </a:t>
            </a:r>
            <a:r>
              <a:rPr lang="zh-CN" altLang="en-US" sz="1200" kern="1200" dirty="0" smtClean="0">
                <a:solidFill>
                  <a:schemeClr val="tx1"/>
                </a:solidFill>
                <a:effectLst/>
                <a:latin typeface="+mn-lt"/>
                <a:ea typeface="+mn-ea"/>
                <a:cs typeface="+mn-cs"/>
              </a:rPr>
              <a:t>提出的随机线性整流单元</a:t>
            </a:r>
            <a:r>
              <a:rPr lang="en-US" altLang="zh-CN" sz="1200" kern="1200" dirty="0" smtClean="0">
                <a:solidFill>
                  <a:schemeClr val="tx1"/>
                </a:solidFill>
                <a:effectLst/>
                <a:latin typeface="+mn-lt"/>
                <a:ea typeface="+mn-ea"/>
                <a:cs typeface="+mn-cs"/>
              </a:rPr>
              <a:t>(Randomized Rectified Linear </a:t>
            </a:r>
            <a:r>
              <a:rPr lang="en-US" altLang="zh-CN" sz="1200" kern="1200" dirty="0" err="1" smtClean="0">
                <a:solidFill>
                  <a:schemeClr val="tx1"/>
                </a:solidFill>
                <a:effectLst/>
                <a:latin typeface="+mn-lt"/>
                <a:ea typeface="+mn-ea"/>
                <a:cs typeface="+mn-cs"/>
              </a:rPr>
              <a:t>Unit,ReLU</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负数部分的斜坡压缩比率通过在均匀分布上随机采样来生成</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该方法同样通过引 入随机机制在一定程度上避免了过拟合问题。</a:t>
            </a:r>
            <a:r>
              <a:rPr lang="en-US" altLang="zh-CN" sz="1200" kern="1200" dirty="0" err="1" smtClean="0">
                <a:solidFill>
                  <a:schemeClr val="tx1"/>
                </a:solidFill>
                <a:effectLst/>
                <a:latin typeface="+mn-lt"/>
                <a:ea typeface="+mn-ea"/>
                <a:cs typeface="+mn-cs"/>
              </a:rPr>
              <a:t>Clevert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等人</a:t>
            </a:r>
            <a:r>
              <a:rPr lang="en-US" altLang="zh-CN" sz="1200" kern="1200" dirty="0" smtClean="0">
                <a:solidFill>
                  <a:schemeClr val="tx1"/>
                </a:solidFill>
                <a:effectLst/>
                <a:latin typeface="+mn-lt"/>
                <a:ea typeface="+mn-ea"/>
                <a:cs typeface="+mn-cs"/>
              </a:rPr>
              <a:t>[43] </a:t>
            </a:r>
            <a:r>
              <a:rPr lang="zh-CN" altLang="en-US" sz="1200" kern="1200" dirty="0" smtClean="0">
                <a:solidFill>
                  <a:schemeClr val="tx1"/>
                </a:solidFill>
                <a:effectLst/>
                <a:latin typeface="+mn-lt"/>
                <a:ea typeface="+mn-ea"/>
                <a:cs typeface="+mn-cs"/>
              </a:rPr>
              <a:t>提出了指数线性单 元</a:t>
            </a:r>
            <a:r>
              <a:rPr lang="en-US" altLang="zh-CN" sz="1200" kern="1200" dirty="0" smtClean="0">
                <a:solidFill>
                  <a:schemeClr val="tx1"/>
                </a:solidFill>
                <a:effectLst/>
                <a:latin typeface="+mn-lt"/>
                <a:ea typeface="+mn-ea"/>
                <a:cs typeface="+mn-cs"/>
              </a:rPr>
              <a:t>(Exponential Linear </a:t>
            </a:r>
            <a:r>
              <a:rPr lang="en-US" altLang="zh-CN" sz="1200" kern="1200" dirty="0" err="1" smtClean="0">
                <a:solidFill>
                  <a:schemeClr val="tx1"/>
                </a:solidFill>
                <a:effectLst/>
                <a:latin typeface="+mn-lt"/>
                <a:ea typeface="+mn-ea"/>
                <a:cs typeface="+mn-cs"/>
              </a:rPr>
              <a:t>Unit,ELU</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可以在加速网络训练的同时</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提高网络的识 别率。相比于 </a:t>
            </a:r>
            <a:r>
              <a:rPr lang="en-US" altLang="zh-CN" sz="1200" kern="1200" dirty="0" err="1" smtClean="0">
                <a:solidFill>
                  <a:schemeClr val="tx1"/>
                </a:solidFill>
                <a:effectLst/>
                <a:latin typeface="+mn-lt"/>
                <a:ea typeface="+mn-ea"/>
                <a:cs typeface="+mn-cs"/>
              </a:rPr>
              <a:t>LReLU</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PReLU</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和 </a:t>
            </a:r>
            <a:r>
              <a:rPr lang="en-US" altLang="zh-CN" sz="1200" kern="1200" dirty="0" err="1" smtClean="0">
                <a:solidFill>
                  <a:schemeClr val="tx1"/>
                </a:solidFill>
                <a:effectLst/>
                <a:latin typeface="+mn-lt"/>
                <a:ea typeface="+mn-ea"/>
                <a:cs typeface="+mn-cs"/>
              </a:rPr>
              <a:t>RReLU,ELU</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在负数部分引入了饱和机制</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可以 加快网络的学习速度。此外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最大化输出单元</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Maxout</a:t>
            </a:r>
            <a:r>
              <a:rPr lang="en-US" altLang="zh-CN" sz="1200" kern="1200" dirty="0" smtClean="0">
                <a:solidFill>
                  <a:schemeClr val="tx1"/>
                </a:solidFill>
                <a:effectLst/>
                <a:latin typeface="+mn-lt"/>
                <a:ea typeface="+mn-ea"/>
                <a:cs typeface="+mn-cs"/>
              </a:rPr>
              <a:t>)[27] </a:t>
            </a:r>
            <a:r>
              <a:rPr lang="zh-CN" altLang="en-US" sz="1200" kern="1200" dirty="0" smtClean="0">
                <a:solidFill>
                  <a:schemeClr val="tx1"/>
                </a:solidFill>
                <a:effectLst/>
                <a:latin typeface="+mn-lt"/>
                <a:ea typeface="+mn-ea"/>
                <a:cs typeface="+mn-cs"/>
              </a:rPr>
              <a:t>和概率最大化输出单 元</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Probout</a:t>
            </a:r>
            <a:r>
              <a:rPr lang="en-US" altLang="zh-CN" sz="1200" kern="1200" dirty="0" smtClean="0">
                <a:solidFill>
                  <a:schemeClr val="tx1"/>
                </a:solidFill>
                <a:effectLst/>
                <a:latin typeface="+mn-lt"/>
                <a:ea typeface="+mn-ea"/>
                <a:cs typeface="+mn-cs"/>
              </a:rPr>
              <a:t>)[44] </a:t>
            </a:r>
            <a:r>
              <a:rPr lang="zh-CN" altLang="en-US" sz="1200" kern="1200" dirty="0" smtClean="0">
                <a:solidFill>
                  <a:schemeClr val="tx1"/>
                </a:solidFill>
                <a:effectLst/>
                <a:latin typeface="+mn-lt"/>
                <a:ea typeface="+mn-ea"/>
                <a:cs typeface="+mn-cs"/>
              </a:rPr>
              <a:t>也可以看做是对激活函数的一种改进方法。 </a:t>
            </a: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8</a:t>
            </a:fld>
            <a:endParaRPr lang="zh-CN" altLang="en-US"/>
          </a:p>
        </p:txBody>
      </p:sp>
    </p:spTree>
    <p:extLst>
      <p:ext uri="{BB962C8B-B14F-4D97-AF65-F5344CB8AC3E}">
        <p14:creationId xmlns:p14="http://schemas.microsoft.com/office/powerpoint/2010/main" val="1587698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损失函数反映了估计值与真值之间的误差</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不同类型的损失函数反映了对问 </a:t>
            </a:r>
            <a:endParaRPr lang="zh-CN" altLang="en-US" dirty="0" smtClean="0"/>
          </a:p>
          <a:p>
            <a:r>
              <a:rPr lang="zh-CN" altLang="en-US" sz="1200" kern="1200" dirty="0" smtClean="0">
                <a:solidFill>
                  <a:schemeClr val="tx1"/>
                </a:solidFill>
                <a:effectLst/>
                <a:latin typeface="+mn-lt"/>
                <a:ea typeface="+mn-ea"/>
                <a:cs typeface="+mn-cs"/>
              </a:rPr>
              <a:t>题的不同定义。在多类别物体分类问题中</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最常用的损失函数是 </a:t>
            </a:r>
            <a:r>
              <a:rPr lang="en-US" altLang="zh-CN" sz="1200" kern="1200" dirty="0" err="1" smtClean="0">
                <a:solidFill>
                  <a:schemeClr val="tx1"/>
                </a:solidFill>
                <a:effectLst/>
                <a:latin typeface="+mn-lt"/>
                <a:ea typeface="+mn-ea"/>
                <a:cs typeface="+mn-cs"/>
              </a:rPr>
              <a:t>Softmax</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和多项 </a:t>
            </a:r>
            <a:endParaRPr lang="zh-CN" altLang="en-US" dirty="0" smtClean="0"/>
          </a:p>
          <a:p>
            <a:r>
              <a:rPr lang="zh-CN" altLang="en-US" sz="1200" kern="1200" dirty="0" smtClean="0">
                <a:solidFill>
                  <a:schemeClr val="tx1"/>
                </a:solidFill>
                <a:effectLst/>
                <a:latin typeface="+mn-lt"/>
                <a:ea typeface="+mn-ea"/>
                <a:cs typeface="+mn-cs"/>
              </a:rPr>
              <a:t>式逻辑损失函数</a:t>
            </a:r>
            <a:r>
              <a:rPr lang="en-US" altLang="zh-CN" sz="1200" kern="1200" dirty="0" smtClean="0">
                <a:solidFill>
                  <a:schemeClr val="tx1"/>
                </a:solidFill>
                <a:effectLst/>
                <a:latin typeface="+mn-lt"/>
                <a:ea typeface="+mn-ea"/>
                <a:cs typeface="+mn-cs"/>
              </a:rPr>
              <a:t>(Multinomial Logistic Loss)</a:t>
            </a:r>
            <a:r>
              <a:rPr lang="zh-CN" altLang="en-US" sz="1200" kern="1200" dirty="0" smtClean="0">
                <a:solidFill>
                  <a:schemeClr val="tx1"/>
                </a:solidFill>
                <a:effectLst/>
                <a:latin typeface="+mn-lt"/>
                <a:ea typeface="+mn-ea"/>
                <a:cs typeface="+mn-cs"/>
              </a:rPr>
              <a:t>的一种结合形式。首先采用 </a:t>
            </a:r>
            <a:r>
              <a:rPr lang="en-US" altLang="zh-CN" sz="1200" kern="1200" dirty="0" err="1" smtClean="0">
                <a:solidFill>
                  <a:schemeClr val="tx1"/>
                </a:solidFill>
                <a:effectLst/>
                <a:latin typeface="+mn-lt"/>
                <a:ea typeface="+mn-ea"/>
                <a:cs typeface="+mn-cs"/>
              </a:rPr>
              <a:t>Softmax</a:t>
            </a:r>
            <a:r>
              <a:rPr lang="en-US" altLang="zh-CN" sz="1200" kern="1200" dirty="0" smtClean="0">
                <a:solidFill>
                  <a:schemeClr val="tx1"/>
                </a:solidFill>
                <a:effectLst/>
                <a:latin typeface="+mn-lt"/>
                <a:ea typeface="+mn-ea"/>
                <a:cs typeface="+mn-cs"/>
              </a:rPr>
              <a:t>: </a:t>
            </a:r>
            <a:endParaRPr lang="zh-CN" altLang="en-US" dirty="0" smtClean="0"/>
          </a:p>
          <a:p>
            <a:r>
              <a:rPr lang="en-US" altLang="zh-CN" sz="1200" i="1" kern="1200" dirty="0" smtClean="0">
                <a:solidFill>
                  <a:schemeClr val="tx1"/>
                </a:solidFill>
                <a:effectLst/>
                <a:latin typeface="+mn-lt"/>
                <a:ea typeface="+mn-ea"/>
                <a:cs typeface="+mn-cs"/>
              </a:rPr>
              <a:t>p</a:t>
            </a:r>
            <a:r>
              <a:rPr lang="zh-CN" altLang="en-US" sz="1200" kern="1200" dirty="0" smtClean="0">
                <a:solidFill>
                  <a:schemeClr val="tx1"/>
                </a:solidFill>
                <a:effectLst/>
                <a:latin typeface="+mn-lt"/>
                <a:ea typeface="+mn-ea"/>
                <a:cs typeface="+mn-cs"/>
              </a:rPr>
              <a:t>ˆ</a:t>
            </a:r>
            <a:r>
              <a:rPr lang="en-US" altLang="zh-CN" sz="1200" kern="1200" dirty="0" err="1" smtClean="0">
                <a:solidFill>
                  <a:schemeClr val="tx1"/>
                </a:solidFill>
                <a:effectLst/>
                <a:latin typeface="+mn-lt"/>
                <a:ea typeface="+mn-ea"/>
                <a:cs typeface="+mn-cs"/>
              </a:rPr>
              <a:t>n,k</a:t>
            </a:r>
            <a:r>
              <a:rPr lang="en-US" altLang="zh-CN" sz="1200" kern="1200" dirty="0" smtClean="0">
                <a:solidFill>
                  <a:schemeClr val="tx1"/>
                </a:solidFill>
                <a:effectLst/>
                <a:latin typeface="+mn-lt"/>
                <a:ea typeface="+mn-ea"/>
                <a:cs typeface="+mn-cs"/>
              </a:rPr>
              <a:t> = </a:t>
            </a:r>
            <a:r>
              <a:rPr lang="en-US" altLang="zh-CN" sz="1200" i="1" kern="1200" dirty="0" err="1" smtClean="0">
                <a:solidFill>
                  <a:schemeClr val="tx1"/>
                </a:solidFill>
                <a:effectLst/>
                <a:latin typeface="+mn-lt"/>
                <a:ea typeface="+mn-ea"/>
                <a:cs typeface="+mn-cs"/>
              </a:rPr>
              <a:t>e</a:t>
            </a:r>
            <a:r>
              <a:rPr lang="en-US" altLang="zh-CN" sz="1200" kern="1200" dirty="0" err="1" smtClean="0">
                <a:solidFill>
                  <a:schemeClr val="tx1"/>
                </a:solidFill>
                <a:effectLst/>
                <a:latin typeface="+mn-lt"/>
                <a:ea typeface="+mn-ea"/>
                <a:cs typeface="+mn-cs"/>
              </a:rPr>
              <a:t>xn,k</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K </a:t>
            </a:r>
            <a:r>
              <a:rPr lang="en-US" altLang="zh-CN" sz="1200" i="1" kern="1200" dirty="0" err="1" smtClean="0">
                <a:solidFill>
                  <a:schemeClr val="tx1"/>
                </a:solidFill>
                <a:effectLst/>
                <a:latin typeface="+mn-lt"/>
                <a:ea typeface="+mn-ea"/>
                <a:cs typeface="+mn-cs"/>
              </a:rPr>
              <a:t>e</a:t>
            </a:r>
            <a:r>
              <a:rPr lang="en-US" altLang="zh-CN" sz="1200" kern="1200" dirty="0" err="1" smtClean="0">
                <a:solidFill>
                  <a:schemeClr val="tx1"/>
                </a:solidFill>
                <a:effectLst/>
                <a:latin typeface="+mn-lt"/>
                <a:ea typeface="+mn-ea"/>
                <a:cs typeface="+mn-cs"/>
              </a:rPr>
              <a:t>xn,k</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生成 </a:t>
            </a:r>
            <a:r>
              <a:rPr lang="en-US" altLang="zh-CN" sz="1200" i="1" kern="1200" dirty="0" smtClean="0">
                <a:solidFill>
                  <a:schemeClr val="tx1"/>
                </a:solidFill>
                <a:effectLst/>
                <a:latin typeface="+mn-lt"/>
                <a:ea typeface="+mn-ea"/>
                <a:cs typeface="+mn-cs"/>
              </a:rPr>
              <a:t>K </a:t>
            </a:r>
            <a:r>
              <a:rPr lang="zh-CN" altLang="en-US" sz="1200" kern="1200" dirty="0" smtClean="0">
                <a:solidFill>
                  <a:schemeClr val="tx1"/>
                </a:solidFill>
                <a:effectLst/>
                <a:latin typeface="+mn-lt"/>
                <a:ea typeface="+mn-ea"/>
                <a:cs typeface="+mn-cs"/>
              </a:rPr>
              <a:t>个类别上的预测概率 </a:t>
            </a:r>
            <a:r>
              <a:rPr lang="en-US" altLang="zh-CN" sz="1200" kern="1200" dirty="0" smtClean="0">
                <a:solidFill>
                  <a:schemeClr val="tx1"/>
                </a:solidFill>
                <a:effectLst/>
                <a:latin typeface="+mn-lt"/>
                <a:ea typeface="+mn-ea"/>
                <a:cs typeface="+mn-cs"/>
              </a:rPr>
              <a:t>(</a:t>
            </a:r>
            <a:r>
              <a:rPr lang="en-US" altLang="zh-CN" sz="1200" i="1" kern="1200" dirty="0" smtClean="0">
                <a:solidFill>
                  <a:schemeClr val="tx1"/>
                </a:solidFill>
                <a:effectLst/>
                <a:latin typeface="+mn-lt"/>
                <a:ea typeface="+mn-ea"/>
                <a:cs typeface="+mn-cs"/>
              </a:rPr>
              <a:t>p</a:t>
            </a:r>
            <a:r>
              <a:rPr lang="zh-CN" altLang="en-US" sz="1200" kern="1200" dirty="0" smtClean="0">
                <a:solidFill>
                  <a:schemeClr val="tx1"/>
                </a:solidFill>
                <a:effectLst/>
                <a:latin typeface="+mn-lt"/>
                <a:ea typeface="+mn-ea"/>
                <a:cs typeface="+mn-cs"/>
              </a:rPr>
              <a:t>ˆ</a:t>
            </a:r>
            <a:r>
              <a:rPr lang="en-US" altLang="zh-CN" sz="1200" kern="1200" dirty="0" smtClean="0">
                <a:solidFill>
                  <a:schemeClr val="tx1"/>
                </a:solidFill>
                <a:effectLst/>
                <a:latin typeface="+mn-lt"/>
                <a:ea typeface="+mn-ea"/>
                <a:cs typeface="+mn-cs"/>
              </a:rPr>
              <a:t>n,1,</a:t>
            </a:r>
            <a:r>
              <a:rPr lang="en-US" altLang="zh-CN" sz="1200" i="1" kern="1200" dirty="0" smtClean="0">
                <a:solidFill>
                  <a:schemeClr val="tx1"/>
                </a:solidFill>
                <a:effectLst/>
                <a:latin typeface="+mn-lt"/>
                <a:ea typeface="+mn-ea"/>
                <a:cs typeface="+mn-cs"/>
              </a:rPr>
              <a:t>p</a:t>
            </a:r>
            <a:r>
              <a:rPr lang="zh-CN" altLang="en-US" sz="1200" kern="1200" dirty="0" smtClean="0">
                <a:solidFill>
                  <a:schemeClr val="tx1"/>
                </a:solidFill>
                <a:effectLst/>
                <a:latin typeface="+mn-lt"/>
                <a:ea typeface="+mn-ea"/>
                <a:cs typeface="+mn-cs"/>
              </a:rPr>
              <a:t>ˆ</a:t>
            </a:r>
            <a:r>
              <a:rPr lang="en-US" altLang="zh-CN" sz="1200" kern="1200" dirty="0" smtClean="0">
                <a:solidFill>
                  <a:schemeClr val="tx1"/>
                </a:solidFill>
                <a:effectLst/>
                <a:latin typeface="+mn-lt"/>
                <a:ea typeface="+mn-ea"/>
                <a:cs typeface="+mn-cs"/>
              </a:rPr>
              <a:t>n,2,...</a:t>
            </a:r>
            <a:r>
              <a:rPr lang="en-US" altLang="zh-CN" sz="1200" i="1" kern="1200" dirty="0" smtClean="0">
                <a:solidFill>
                  <a:schemeClr val="tx1"/>
                </a:solidFill>
                <a:effectLst/>
                <a:latin typeface="+mn-lt"/>
                <a:ea typeface="+mn-ea"/>
                <a:cs typeface="+mn-cs"/>
              </a:rPr>
              <a:t>p</a:t>
            </a:r>
            <a:r>
              <a:rPr lang="zh-CN" altLang="en-US" sz="1200" kern="1200" dirty="0" smtClean="0">
                <a:solidFill>
                  <a:schemeClr val="tx1"/>
                </a:solidFill>
                <a:effectLst/>
                <a:latin typeface="+mn-lt"/>
                <a:ea typeface="+mn-ea"/>
                <a:cs typeface="+mn-cs"/>
              </a:rPr>
              <a:t>ˆ</a:t>
            </a:r>
            <a:r>
              <a:rPr lang="en-US" altLang="zh-CN" sz="1200" kern="1200" dirty="0" err="1" smtClean="0">
                <a:solidFill>
                  <a:schemeClr val="tx1"/>
                </a:solidFill>
                <a:effectLst/>
                <a:latin typeface="+mn-lt"/>
                <a:ea typeface="+mn-ea"/>
                <a:cs typeface="+mn-cs"/>
              </a:rPr>
              <a:t>n,K</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再由预测 </a:t>
            </a:r>
            <a:r>
              <a:rPr lang="en-US" altLang="zh-CN" sz="1200" kern="1200" dirty="0" smtClean="0">
                <a:solidFill>
                  <a:schemeClr val="tx1"/>
                </a:solidFill>
                <a:effectLst/>
                <a:latin typeface="+mn-lt"/>
                <a:ea typeface="+mn-ea"/>
                <a:cs typeface="+mn-cs"/>
              </a:rPr>
              <a:t>k′=1 </a:t>
            </a:r>
            <a:endParaRPr lang="zh-CN" altLang="en-US" dirty="0" smtClean="0"/>
          </a:p>
          <a:p>
            <a:r>
              <a:rPr lang="zh-CN" altLang="en-US" sz="1200" kern="1200" dirty="0" smtClean="0">
                <a:solidFill>
                  <a:schemeClr val="tx1"/>
                </a:solidFill>
                <a:effectLst/>
                <a:latin typeface="+mn-lt"/>
                <a:ea typeface="+mn-ea"/>
                <a:cs typeface="+mn-cs"/>
              </a:rPr>
              <a:t>概率来计算多元逻辑回归损失。信息增益损失函数</a:t>
            </a:r>
            <a:r>
              <a:rPr lang="en-US" altLang="zh-CN" sz="1200" kern="1200" dirty="0" smtClean="0">
                <a:solidFill>
                  <a:schemeClr val="tx1"/>
                </a:solidFill>
                <a:effectLst/>
                <a:latin typeface="+mn-lt"/>
                <a:ea typeface="+mn-ea"/>
                <a:cs typeface="+mn-cs"/>
              </a:rPr>
              <a:t>(Information Gain Loss)</a:t>
            </a:r>
            <a:r>
              <a:rPr lang="zh-CN" altLang="en-US" sz="1200" kern="1200" dirty="0" smtClean="0">
                <a:solidFill>
                  <a:schemeClr val="tx1"/>
                </a:solidFill>
                <a:effectLst/>
                <a:latin typeface="+mn-lt"/>
                <a:ea typeface="+mn-ea"/>
                <a:cs typeface="+mn-cs"/>
              </a:rPr>
              <a:t>是多项式逻辑损失函数的一种推广</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信息熵是对信息的一种量化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信息增益表示在某 种特定条件下的信息熵与原信息熵的差值</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信息增益损失函数常用于文本分类中</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多项式逻辑损失函数可以看成是信息增益损失函数的一种特殊形式。交叉熵损失 函数</a:t>
            </a:r>
            <a:r>
              <a:rPr lang="en-US" altLang="zh-CN" sz="1200" kern="1200" dirty="0" smtClean="0">
                <a:solidFill>
                  <a:schemeClr val="tx1"/>
                </a:solidFill>
                <a:effectLst/>
                <a:latin typeface="+mn-lt"/>
                <a:ea typeface="+mn-ea"/>
                <a:cs typeface="+mn-cs"/>
              </a:rPr>
              <a:t>(Cross Entropy Loss)</a:t>
            </a:r>
            <a:r>
              <a:rPr lang="zh-CN" altLang="en-US" sz="1200" kern="1200" dirty="0" smtClean="0">
                <a:solidFill>
                  <a:schemeClr val="tx1"/>
                </a:solidFill>
                <a:effectLst/>
                <a:latin typeface="+mn-lt"/>
                <a:ea typeface="+mn-ea"/>
                <a:cs typeface="+mn-cs"/>
              </a:rPr>
              <a:t>常被用于知识蒸馏</a:t>
            </a:r>
            <a:r>
              <a:rPr lang="en-US" altLang="zh-CN" sz="1200" kern="1200" dirty="0" smtClean="0">
                <a:solidFill>
                  <a:schemeClr val="tx1"/>
                </a:solidFill>
                <a:effectLst/>
                <a:latin typeface="+mn-lt"/>
                <a:ea typeface="+mn-ea"/>
                <a:cs typeface="+mn-cs"/>
              </a:rPr>
              <a:t>(Distilling Knowledge)[45] </a:t>
            </a:r>
            <a:r>
              <a:rPr lang="zh-CN" altLang="en-US" sz="1200" kern="1200" dirty="0" smtClean="0">
                <a:solidFill>
                  <a:schemeClr val="tx1"/>
                </a:solidFill>
                <a:effectLst/>
                <a:latin typeface="+mn-lt"/>
                <a:ea typeface="+mn-ea"/>
                <a:cs typeface="+mn-cs"/>
              </a:rPr>
              <a:t>等相关方 法</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经常与 </a:t>
            </a:r>
            <a:r>
              <a:rPr lang="en-US" altLang="zh-CN" sz="1200" kern="1200" dirty="0" smtClean="0">
                <a:solidFill>
                  <a:schemeClr val="tx1"/>
                </a:solidFill>
                <a:effectLst/>
                <a:latin typeface="+mn-lt"/>
                <a:ea typeface="+mn-ea"/>
                <a:cs typeface="+mn-cs"/>
              </a:rPr>
              <a:t>Sigmoid </a:t>
            </a:r>
            <a:r>
              <a:rPr lang="zh-CN" altLang="en-US" sz="1200" kern="1200" dirty="0" smtClean="0">
                <a:solidFill>
                  <a:schemeClr val="tx1"/>
                </a:solidFill>
                <a:effectLst/>
                <a:latin typeface="+mn-lt"/>
                <a:ea typeface="+mn-ea"/>
                <a:cs typeface="+mn-cs"/>
              </a:rPr>
              <a:t>函数配合使用</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加快网络参数的更新。另外一个常用的损失函 数是铰链损失函数</a:t>
            </a:r>
            <a:r>
              <a:rPr lang="en-US" altLang="zh-CN" sz="1200" kern="1200" dirty="0" smtClean="0">
                <a:solidFill>
                  <a:schemeClr val="tx1"/>
                </a:solidFill>
                <a:effectLst/>
                <a:latin typeface="+mn-lt"/>
                <a:ea typeface="+mn-ea"/>
                <a:cs typeface="+mn-cs"/>
              </a:rPr>
              <a:t>(Hinge Loss),</a:t>
            </a:r>
            <a:r>
              <a:rPr lang="zh-CN" altLang="en-US" sz="1200" kern="1200" dirty="0" smtClean="0">
                <a:solidFill>
                  <a:schemeClr val="tx1"/>
                </a:solidFill>
                <a:effectLst/>
                <a:latin typeface="+mn-lt"/>
                <a:ea typeface="+mn-ea"/>
                <a:cs typeface="+mn-cs"/>
              </a:rPr>
              <a:t>也是支持向量机</a:t>
            </a:r>
            <a:r>
              <a:rPr lang="en-US" altLang="zh-CN" sz="1200" kern="1200" dirty="0" smtClean="0">
                <a:solidFill>
                  <a:schemeClr val="tx1"/>
                </a:solidFill>
                <a:effectLst/>
                <a:latin typeface="+mn-lt"/>
                <a:ea typeface="+mn-ea"/>
                <a:cs typeface="+mn-cs"/>
              </a:rPr>
              <a:t>(SVM)</a:t>
            </a:r>
            <a:r>
              <a:rPr lang="zh-CN" altLang="en-US" sz="1200" kern="1200" dirty="0" smtClean="0">
                <a:solidFill>
                  <a:schemeClr val="tx1"/>
                </a:solidFill>
                <a:effectLst/>
                <a:latin typeface="+mn-lt"/>
                <a:ea typeface="+mn-ea"/>
                <a:cs typeface="+mn-cs"/>
              </a:rPr>
              <a:t>中采用的损失函数。对 比损失函数</a:t>
            </a:r>
            <a:r>
              <a:rPr lang="en-US" altLang="zh-CN" sz="1200" kern="1200" dirty="0" smtClean="0">
                <a:solidFill>
                  <a:schemeClr val="tx1"/>
                </a:solidFill>
                <a:effectLst/>
                <a:latin typeface="+mn-lt"/>
                <a:ea typeface="+mn-ea"/>
                <a:cs typeface="+mn-cs"/>
              </a:rPr>
              <a:t>(Contrastive Loss)</a:t>
            </a:r>
            <a:r>
              <a:rPr lang="zh-CN" altLang="en-US" sz="1200" kern="1200" dirty="0" smtClean="0">
                <a:solidFill>
                  <a:schemeClr val="tx1"/>
                </a:solidFill>
                <a:effectLst/>
                <a:latin typeface="+mn-lt"/>
                <a:ea typeface="+mn-ea"/>
                <a:cs typeface="+mn-cs"/>
              </a:rPr>
              <a:t>常用于双胞胎网络</a:t>
            </a:r>
            <a:r>
              <a:rPr lang="en-US" altLang="zh-CN" sz="1200" kern="1200" dirty="0" smtClean="0">
                <a:solidFill>
                  <a:schemeClr val="tx1"/>
                </a:solidFill>
                <a:effectLst/>
                <a:latin typeface="+mn-lt"/>
                <a:ea typeface="+mn-ea"/>
                <a:cs typeface="+mn-cs"/>
              </a:rPr>
              <a:t>(Siamese Network)[46],</a:t>
            </a:r>
            <a:r>
              <a:rPr lang="zh-CN" altLang="en-US" sz="1200" kern="1200" dirty="0" smtClean="0">
                <a:solidFill>
                  <a:schemeClr val="tx1"/>
                </a:solidFill>
                <a:effectLst/>
                <a:latin typeface="+mn-lt"/>
                <a:ea typeface="+mn-ea"/>
                <a:cs typeface="+mn-cs"/>
              </a:rPr>
              <a:t>用来量 化一组数据对是否属于同一类。 </a:t>
            </a:r>
            <a:endParaRPr lang="zh-CN" altLang="en-US" dirty="0"/>
          </a:p>
        </p:txBody>
      </p:sp>
      <p:sp>
        <p:nvSpPr>
          <p:cNvPr id="4" name="Slide Number Placeholder 3"/>
          <p:cNvSpPr>
            <a:spLocks noGrp="1"/>
          </p:cNvSpPr>
          <p:nvPr>
            <p:ph type="sldNum" sz="quarter" idx="10"/>
          </p:nvPr>
        </p:nvSpPr>
        <p:spPr/>
        <p:txBody>
          <a:bodyPr/>
          <a:lstStyle/>
          <a:p>
            <a:fld id="{2E16E15A-D7A9-4169-A7C2-BCB1B8BA29D0}" type="slidenum">
              <a:rPr lang="zh-CN" altLang="en-US" smtClean="0"/>
              <a:t>9</a:t>
            </a:fld>
            <a:endParaRPr lang="zh-CN" altLang="en-US"/>
          </a:p>
        </p:txBody>
      </p:sp>
    </p:spTree>
    <p:extLst>
      <p:ext uri="{BB962C8B-B14F-4D97-AF65-F5344CB8AC3E}">
        <p14:creationId xmlns:p14="http://schemas.microsoft.com/office/powerpoint/2010/main" val="995913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t>17/10/21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4048251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t>17/10/21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148309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07757" y="365125"/>
            <a:ext cx="1478756"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71488" y="365125"/>
            <a:ext cx="4321969"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t>17/10/21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440871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87BCA0E-3945-47E9-A9AA-27ACE9347398}" type="datetimeFigureOut">
              <a:rPr lang="zh-CN" altLang="en-US" smtClean="0"/>
              <a:t>17/10/21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4057923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287BCA0E-3945-47E9-A9AA-27ACE9347398}" type="datetimeFigureOut">
              <a:rPr lang="zh-CN" altLang="en-US" smtClean="0"/>
              <a:t>17/10/21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815781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71487" y="1825625"/>
            <a:ext cx="2900363"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3486150" y="1825625"/>
            <a:ext cx="2900363"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87BCA0E-3945-47E9-A9AA-27ACE9347398}" type="datetimeFigureOut">
              <a:rPr lang="zh-CN" altLang="en-US" smtClean="0"/>
              <a:t>17/10/21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3209496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87BCA0E-3945-47E9-A9AA-27ACE9347398}" type="datetimeFigureOut">
              <a:rPr lang="zh-CN" altLang="en-US" smtClean="0"/>
              <a:t>17/10/21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3370037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87BCA0E-3945-47E9-A9AA-27ACE9347398}" type="datetimeFigureOut">
              <a:rPr lang="zh-CN" altLang="en-US" smtClean="0"/>
              <a:t>17/10/21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676244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7BCA0E-3945-47E9-A9AA-27ACE9347398}" type="datetimeFigureOut">
              <a:rPr lang="zh-CN" altLang="en-US" smtClean="0"/>
              <a:t>17/10/21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630586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87BCA0E-3945-47E9-A9AA-27ACE9347398}" type="datetimeFigureOut">
              <a:rPr lang="zh-CN" altLang="en-US" smtClean="0"/>
              <a:t>17/10/21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3864753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87BCA0E-3945-47E9-A9AA-27ACE9347398}" type="datetimeFigureOut">
              <a:rPr lang="zh-CN" altLang="en-US" smtClean="0"/>
              <a:t>17/10/21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4779141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7BCA0E-3945-47E9-A9AA-27ACE9347398}" type="datetimeFigureOut">
              <a:rPr lang="zh-CN" altLang="en-US" smtClean="0"/>
              <a:t>17/10/21</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17210-6342-4CBD-AECC-FD7487F24651}" type="slidenum">
              <a:rPr lang="zh-CN" altLang="en-US" smtClean="0"/>
              <a:t>‹#›</a:t>
            </a:fld>
            <a:endParaRPr lang="zh-CN" altLang="en-US"/>
          </a:p>
        </p:txBody>
      </p:sp>
    </p:spTree>
    <p:extLst>
      <p:ext uri="{BB962C8B-B14F-4D97-AF65-F5344CB8AC3E}">
        <p14:creationId xmlns:p14="http://schemas.microsoft.com/office/powerpoint/2010/main" val="3379203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jpe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24.png"/><Relationship Id="rId5"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3.png"/><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4.png"/><Relationship Id="rId5" Type="http://schemas.openxmlformats.org/officeDocument/2006/relationships/image" Target="../media/image43.png"/><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jpe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jpeg"/></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jpe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8.png"/><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65.png"/><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72.png"/><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73.png"/><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74.png"/><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75.png"/><Relationship Id="rId5" Type="http://schemas.openxmlformats.org/officeDocument/2006/relationships/image" Target="../media/image76.png"/><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77.png"/><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78.png"/><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79.png"/><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2.jpeg"/></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80.png"/><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2.jpeg"/></Relationships>
</file>

<file path=ppt/slides/_rels/slide6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81.png"/><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jpe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82.png"/><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83.png"/><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84.png"/><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2.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jpe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
            <a:ext cx="9144000" cy="3654674"/>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89"/>
          <p:cNvSpPr txBox="1"/>
          <p:nvPr/>
        </p:nvSpPr>
        <p:spPr>
          <a:xfrm>
            <a:off x="6640428" y="5080217"/>
            <a:ext cx="2339102" cy="461665"/>
          </a:xfrm>
          <a:prstGeom prst="rect">
            <a:avLst/>
          </a:prstGeom>
          <a:noFill/>
        </p:spPr>
        <p:txBody>
          <a:bodyPr wrap="none" rtlCol="0">
            <a:spAutoFit/>
          </a:bodyPr>
          <a:lstStyle/>
          <a:p>
            <a:r>
              <a:rPr lang="zh-CN" altLang="en-US" sz="2400" b="1" dirty="0" smtClean="0">
                <a:solidFill>
                  <a:schemeClr val="tx1">
                    <a:lumMod val="75000"/>
                    <a:lumOff val="25000"/>
                  </a:schemeClr>
                </a:solidFill>
                <a:ea typeface="华文楷体" panose="02010600040101010101" pitchFamily="2" charset="-122"/>
              </a:rPr>
              <a:t>毕业论文预答辩</a:t>
            </a:r>
            <a:endParaRPr lang="zh-CN" altLang="en-US" sz="2400" b="1" dirty="0">
              <a:solidFill>
                <a:schemeClr val="tx1">
                  <a:lumMod val="75000"/>
                  <a:lumOff val="25000"/>
                </a:schemeClr>
              </a:solidFill>
              <a:ea typeface="华文楷体" panose="02010600040101010101" pitchFamily="2" charset="-122"/>
            </a:endParaRPr>
          </a:p>
        </p:txBody>
      </p:sp>
      <p:cxnSp>
        <p:nvCxnSpPr>
          <p:cNvPr id="4" name="直接连接符 3"/>
          <p:cNvCxnSpPr/>
          <p:nvPr/>
        </p:nvCxnSpPr>
        <p:spPr>
          <a:xfrm>
            <a:off x="7057588" y="4988969"/>
            <a:ext cx="181395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p:nvPr/>
        </p:nvSpPr>
        <p:spPr>
          <a:xfrm>
            <a:off x="1406986" y="3881926"/>
            <a:ext cx="7571303" cy="1077218"/>
          </a:xfrm>
          <a:prstGeom prst="rect">
            <a:avLst/>
          </a:prstGeom>
          <a:noFill/>
        </p:spPr>
        <p:txBody>
          <a:bodyPr wrap="none" rtlCol="0">
            <a:spAutoFit/>
          </a:bodyPr>
          <a:lstStyle/>
          <a:p>
            <a:pPr algn="ctr"/>
            <a:r>
              <a:rPr lang="zh-CN" altLang="en-US" sz="3200" b="1" dirty="0" smtClean="0">
                <a:solidFill>
                  <a:schemeClr val="tx1">
                    <a:lumMod val="75000"/>
                    <a:lumOff val="25000"/>
                  </a:schemeClr>
                </a:solidFill>
                <a:latin typeface="华文楷体" panose="02010600040101010101" pitchFamily="2" charset="-122"/>
                <a:ea typeface="华文楷体" panose="02010600040101010101" pitchFamily="2" charset="-122"/>
              </a:rPr>
              <a:t>卷积神经网络：</a:t>
            </a:r>
          </a:p>
          <a:p>
            <a:pPr algn="r"/>
            <a:r>
              <a:rPr lang="zh-CN" altLang="en-US" sz="3200" b="1" dirty="0" smtClean="0">
                <a:solidFill>
                  <a:schemeClr val="tx1">
                    <a:lumMod val="75000"/>
                    <a:lumOff val="25000"/>
                  </a:schemeClr>
                </a:solidFill>
                <a:latin typeface="华文楷体" panose="02010600040101010101" pitchFamily="2" charset="-122"/>
                <a:ea typeface="华文楷体" panose="02010600040101010101" pitchFamily="2" charset="-122"/>
              </a:rPr>
              <a:t>组合卷积结构、随机区域池化和模型压缩</a:t>
            </a:r>
          </a:p>
        </p:txBody>
      </p:sp>
      <p:sp>
        <p:nvSpPr>
          <p:cNvPr id="10" name="矩形 9"/>
          <p:cNvSpPr/>
          <p:nvPr/>
        </p:nvSpPr>
        <p:spPr>
          <a:xfrm>
            <a:off x="163773"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163773"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0" y="3770844"/>
            <a:ext cx="9144000" cy="56736"/>
            <a:chOff x="30834" y="1305568"/>
            <a:chExt cx="8816454" cy="66133"/>
          </a:xfrm>
        </p:grpSpPr>
        <p:sp>
          <p:nvSpPr>
            <p:cNvPr id="29" name="矩形 2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37613" y="266701"/>
            <a:ext cx="3137850" cy="1327881"/>
          </a:xfrm>
          <a:prstGeom prst="rect">
            <a:avLst/>
          </a:prstGeom>
        </p:spPr>
      </p:pic>
      <p:sp>
        <p:nvSpPr>
          <p:cNvPr id="13" name="TextBox 90"/>
          <p:cNvSpPr txBox="1"/>
          <p:nvPr/>
        </p:nvSpPr>
        <p:spPr>
          <a:xfrm>
            <a:off x="1139508" y="5888775"/>
            <a:ext cx="7732034" cy="757130"/>
          </a:xfrm>
          <a:prstGeom prst="rect">
            <a:avLst/>
          </a:prstGeom>
          <a:noFill/>
        </p:spPr>
        <p:txBody>
          <a:bodyPr wrap="square" rtlCol="0">
            <a:spAutoFit/>
          </a:bodyPr>
          <a:lstStyle/>
          <a:p>
            <a:pPr algn="r">
              <a:lnSpc>
                <a:spcPct val="120000"/>
              </a:lnSpc>
            </a:pPr>
            <a:r>
              <a:rPr lang="zh-CN" altLang="en-US" dirty="0" smtClean="0">
                <a:solidFill>
                  <a:schemeClr val="tx1">
                    <a:lumMod val="75000"/>
                    <a:lumOff val="25000"/>
                  </a:schemeClr>
                </a:solidFill>
                <a:latin typeface="华文楷体" panose="02010600040101010101" pitchFamily="2" charset="-122"/>
                <a:ea typeface="华文楷体" panose="02010600040101010101" pitchFamily="2" charset="-122"/>
              </a:rPr>
              <a:t>王振扬 </a:t>
            </a:r>
            <a:r>
              <a:rPr lang="en-US" altLang="zh-CN" dirty="0" smtClean="0">
                <a:solidFill>
                  <a:schemeClr val="tx1">
                    <a:lumMod val="75000"/>
                    <a:lumOff val="25000"/>
                  </a:schemeClr>
                </a:solidFill>
                <a:latin typeface="华文楷体" panose="02010600040101010101" pitchFamily="2" charset="-122"/>
                <a:ea typeface="华文楷体" panose="02010600040101010101" pitchFamily="2" charset="-122"/>
              </a:rPr>
              <a:t>-- </a:t>
            </a:r>
            <a:r>
              <a:rPr lang="zh-CN" altLang="en-US" dirty="0" smtClean="0">
                <a:solidFill>
                  <a:schemeClr val="tx1">
                    <a:lumMod val="75000"/>
                    <a:lumOff val="25000"/>
                  </a:schemeClr>
                </a:solidFill>
                <a:latin typeface="华文楷体" panose="02010600040101010101" pitchFamily="2" charset="-122"/>
                <a:ea typeface="华文楷体" panose="02010600040101010101" pitchFamily="2" charset="-122"/>
              </a:rPr>
              <a:t>计算机科学与技术</a:t>
            </a:r>
            <a:endParaRPr lang="en-US" altLang="zh-CN" dirty="0" smtClean="0">
              <a:solidFill>
                <a:schemeClr val="tx1">
                  <a:lumMod val="75000"/>
                  <a:lumOff val="25000"/>
                </a:schemeClr>
              </a:solidFill>
              <a:latin typeface="华文楷体" panose="02010600040101010101" pitchFamily="2" charset="-122"/>
              <a:ea typeface="华文楷体" panose="02010600040101010101" pitchFamily="2" charset="-122"/>
            </a:endParaRPr>
          </a:p>
          <a:p>
            <a:pPr algn="r">
              <a:lnSpc>
                <a:spcPct val="120000"/>
              </a:lnSpc>
            </a:pPr>
            <a:r>
              <a:rPr lang="zh-CN" altLang="en-US" dirty="0" smtClean="0">
                <a:solidFill>
                  <a:schemeClr val="tx1">
                    <a:lumMod val="75000"/>
                    <a:lumOff val="25000"/>
                  </a:schemeClr>
                </a:solidFill>
                <a:latin typeface="华文楷体" panose="02010600040101010101" pitchFamily="2" charset="-122"/>
                <a:ea typeface="华文楷体" panose="02010600040101010101" pitchFamily="2" charset="-122"/>
              </a:rPr>
              <a:t>指导老师 </a:t>
            </a:r>
            <a:r>
              <a:rPr lang="en-US" altLang="zh-CN" dirty="0" smtClean="0">
                <a:solidFill>
                  <a:schemeClr val="tx1">
                    <a:lumMod val="75000"/>
                    <a:lumOff val="25000"/>
                  </a:schemeClr>
                </a:solidFill>
                <a:latin typeface="华文楷体" panose="02010600040101010101" pitchFamily="2" charset="-122"/>
                <a:ea typeface="华文楷体" panose="02010600040101010101" pitchFamily="2" charset="-122"/>
              </a:rPr>
              <a:t>-- </a:t>
            </a:r>
            <a:r>
              <a:rPr lang="zh-CN" altLang="en-US" dirty="0" smtClean="0">
                <a:solidFill>
                  <a:schemeClr val="tx1">
                    <a:lumMod val="75000"/>
                    <a:lumOff val="25000"/>
                  </a:schemeClr>
                </a:solidFill>
                <a:latin typeface="华文楷体" panose="02010600040101010101" pitchFamily="2" charset="-122"/>
                <a:ea typeface="华文楷体" panose="02010600040101010101" pitchFamily="2" charset="-122"/>
              </a:rPr>
              <a:t>邓志东教授</a:t>
            </a:r>
            <a:endParaRPr lang="zh-CN" altLang="en-US" dirty="0">
              <a:solidFill>
                <a:schemeClr val="tx1">
                  <a:lumMod val="75000"/>
                  <a:lumOff val="25000"/>
                </a:schemeClr>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60015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760" y="3811236"/>
            <a:ext cx="4378997" cy="17870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图片 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引言</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sp>
        <p:nvSpPr>
          <p:cNvPr id="21" name="TextBox 29"/>
          <p:cNvSpPr txBox="1"/>
          <p:nvPr/>
        </p:nvSpPr>
        <p:spPr>
          <a:xfrm>
            <a:off x="4630541" y="2059797"/>
            <a:ext cx="4397346" cy="3444020"/>
          </a:xfrm>
          <a:prstGeom prst="rect">
            <a:avLst/>
          </a:prstGeom>
          <a:noFill/>
        </p:spPr>
        <p:txBody>
          <a:bodyPr wrap="square" rtlCol="0">
            <a:spAutoFit/>
          </a:bodyPr>
          <a:lstStyle>
            <a:defPPr>
              <a:defRPr lang="zh-CN"/>
            </a:defPPr>
            <a:lvl1pPr>
              <a:lnSpc>
                <a:spcPct val="110000"/>
              </a:lnSpc>
              <a:defRPr>
                <a:solidFill>
                  <a:schemeClr val="tx1">
                    <a:lumMod val="75000"/>
                    <a:lumOff val="25000"/>
                  </a:schemeClr>
                </a:solidFill>
                <a:ea typeface="华文楷体" panose="02010600040101010101" pitchFamily="2" charset="-122"/>
              </a:defRPr>
            </a:lvl1pPr>
          </a:lstStyle>
          <a:p>
            <a:pPr marL="285750" indent="-285750">
              <a:buFont typeface="Arial" charset="0"/>
              <a:buChar char="•"/>
            </a:pPr>
            <a:r>
              <a:rPr lang="en-US" altLang="zh-CN" b="1" dirty="0">
                <a:solidFill>
                  <a:srgbClr val="404040"/>
                </a:solidFill>
              </a:rPr>
              <a:t>Hinton</a:t>
            </a:r>
            <a:r>
              <a:rPr lang="zh-CN" altLang="en-US" b="1" dirty="0">
                <a:solidFill>
                  <a:srgbClr val="404040"/>
                </a:solidFill>
              </a:rPr>
              <a:t>提出</a:t>
            </a:r>
            <a:r>
              <a:rPr lang="en-US" altLang="zh-CN" b="1" dirty="0">
                <a:solidFill>
                  <a:srgbClr val="5C307D"/>
                </a:solidFill>
              </a:rPr>
              <a:t>Dropout</a:t>
            </a:r>
            <a:endParaRPr lang="zh-CN" altLang="en-US" b="1" dirty="0">
              <a:solidFill>
                <a:srgbClr val="5C307D"/>
              </a:solidFill>
            </a:endParaRPr>
          </a:p>
          <a:p>
            <a:pPr marL="285750" indent="-285750">
              <a:buFont typeface="Arial" charset="0"/>
              <a:buChar char="•"/>
            </a:pPr>
            <a:r>
              <a:rPr lang="en-US" altLang="zh-CN" b="1" dirty="0">
                <a:solidFill>
                  <a:srgbClr val="404040"/>
                </a:solidFill>
              </a:rPr>
              <a:t>Wang</a:t>
            </a:r>
            <a:r>
              <a:rPr lang="zh-CN" altLang="en-US" b="1" dirty="0">
                <a:solidFill>
                  <a:srgbClr val="404040"/>
                </a:solidFill>
              </a:rPr>
              <a:t>提出</a:t>
            </a:r>
            <a:r>
              <a:rPr lang="zh-CN" altLang="en-US" b="1" dirty="0">
                <a:solidFill>
                  <a:srgbClr val="5C307D"/>
                </a:solidFill>
              </a:rPr>
              <a:t>快速</a:t>
            </a:r>
            <a:r>
              <a:rPr lang="en-US" altLang="zh-CN" b="1" dirty="0">
                <a:solidFill>
                  <a:srgbClr val="5C307D"/>
                </a:solidFill>
              </a:rPr>
              <a:t>Dropout</a:t>
            </a:r>
            <a:endParaRPr lang="zh-CN" altLang="en-US" b="1" dirty="0">
              <a:solidFill>
                <a:srgbClr val="5C307D"/>
              </a:solidFill>
            </a:endParaRPr>
          </a:p>
          <a:p>
            <a:pPr marL="285750" indent="-285750">
              <a:buFont typeface="Arial" charset="0"/>
              <a:buChar char="•"/>
            </a:pPr>
            <a:r>
              <a:rPr lang="en-US" altLang="zh-CN" b="1" dirty="0">
                <a:solidFill>
                  <a:srgbClr val="404040"/>
                </a:solidFill>
              </a:rPr>
              <a:t>Ba</a:t>
            </a:r>
            <a:r>
              <a:rPr lang="zh-CN" altLang="en-US" b="1" dirty="0">
                <a:solidFill>
                  <a:srgbClr val="404040"/>
                </a:solidFill>
              </a:rPr>
              <a:t>提出</a:t>
            </a:r>
            <a:r>
              <a:rPr lang="zh-CN" altLang="en-US" b="1" dirty="0">
                <a:solidFill>
                  <a:srgbClr val="5C307D"/>
                </a:solidFill>
              </a:rPr>
              <a:t>自适应</a:t>
            </a:r>
            <a:r>
              <a:rPr lang="en-US" altLang="zh-CN" b="1" dirty="0">
                <a:solidFill>
                  <a:srgbClr val="5C307D"/>
                </a:solidFill>
              </a:rPr>
              <a:t>Dropout</a:t>
            </a:r>
            <a:endParaRPr lang="zh-CN" altLang="en-US" b="1" dirty="0">
              <a:solidFill>
                <a:srgbClr val="5C307D"/>
              </a:solidFill>
            </a:endParaRPr>
          </a:p>
          <a:p>
            <a:pPr marL="285750" indent="-285750">
              <a:buFont typeface="Arial" charset="0"/>
              <a:buChar char="•"/>
            </a:pPr>
            <a:r>
              <a:rPr lang="en-US" altLang="zh-CN" b="1" dirty="0" err="1">
                <a:solidFill>
                  <a:srgbClr val="404040"/>
                </a:solidFill>
              </a:rPr>
              <a:t>Tompson</a:t>
            </a:r>
            <a:r>
              <a:rPr lang="zh-CN" altLang="en-US" b="1" dirty="0">
                <a:solidFill>
                  <a:srgbClr val="404040"/>
                </a:solidFill>
              </a:rPr>
              <a:t>提出</a:t>
            </a:r>
            <a:r>
              <a:rPr lang="en-US" altLang="zh-CN" b="1" dirty="0" err="1" smtClean="0">
                <a:solidFill>
                  <a:srgbClr val="5C307D"/>
                </a:solidFill>
              </a:rPr>
              <a:t>SpatialDropout</a:t>
            </a:r>
            <a:endParaRPr lang="zh-CN" altLang="en-US" b="1" dirty="0">
              <a:solidFill>
                <a:srgbClr val="5C307D"/>
              </a:solidFill>
            </a:endParaRPr>
          </a:p>
          <a:p>
            <a:pPr marL="285750" indent="-285750">
              <a:buFont typeface="Arial" charset="0"/>
              <a:buChar char="•"/>
            </a:pPr>
            <a:r>
              <a:rPr lang="en-US" altLang="zh-CN" b="1" dirty="0">
                <a:solidFill>
                  <a:srgbClr val="404040"/>
                </a:solidFill>
              </a:rPr>
              <a:t>Wan</a:t>
            </a:r>
            <a:r>
              <a:rPr lang="zh-CN" altLang="en-US" b="1" dirty="0">
                <a:solidFill>
                  <a:srgbClr val="404040"/>
                </a:solidFill>
              </a:rPr>
              <a:t>提出</a:t>
            </a:r>
            <a:r>
              <a:rPr lang="en-US" altLang="zh-CN" b="1" dirty="0" err="1" smtClean="0">
                <a:solidFill>
                  <a:srgbClr val="5C307D"/>
                </a:solidFill>
              </a:rPr>
              <a:t>DropConnect</a:t>
            </a:r>
            <a:endParaRPr lang="zh-CN" altLang="en-US" b="1" dirty="0" smtClean="0">
              <a:solidFill>
                <a:srgbClr val="5C307D"/>
              </a:solidFill>
            </a:endParaRPr>
          </a:p>
          <a:p>
            <a:pPr marL="285750" indent="-285750">
              <a:buFont typeface="Arial" charset="0"/>
              <a:buChar char="•"/>
            </a:pPr>
            <a:endParaRPr lang="zh-CN" altLang="en-US" b="1" dirty="0" smtClean="0">
              <a:solidFill>
                <a:srgbClr val="404040"/>
              </a:solidFill>
            </a:endParaRPr>
          </a:p>
          <a:p>
            <a:pPr marL="285750" indent="-285750">
              <a:buFont typeface="Arial" charset="0"/>
              <a:buChar char="•"/>
            </a:pPr>
            <a:endParaRPr lang="zh-CN" altLang="en-US" b="1" dirty="0">
              <a:solidFill>
                <a:srgbClr val="404040"/>
              </a:solidFill>
            </a:endParaRPr>
          </a:p>
          <a:p>
            <a:pPr marL="285750" indent="-285750">
              <a:buFont typeface="Arial" charset="0"/>
              <a:buChar char="•"/>
            </a:pPr>
            <a:r>
              <a:rPr lang="en-US" altLang="zh-CN" b="1" dirty="0" err="1">
                <a:solidFill>
                  <a:srgbClr val="404040"/>
                </a:solidFill>
              </a:rPr>
              <a:t>Krizhevsky</a:t>
            </a:r>
            <a:r>
              <a:rPr lang="zh-CN" altLang="en-US" b="1" dirty="0">
                <a:solidFill>
                  <a:srgbClr val="404040"/>
                </a:solidFill>
              </a:rPr>
              <a:t>提出</a:t>
            </a:r>
            <a:r>
              <a:rPr lang="zh-CN" altLang="en-US" b="1" dirty="0">
                <a:solidFill>
                  <a:srgbClr val="5C307D"/>
                </a:solidFill>
              </a:rPr>
              <a:t>局部响应正则化</a:t>
            </a:r>
            <a:r>
              <a:rPr lang="en-US" altLang="zh-CN" b="1" dirty="0">
                <a:solidFill>
                  <a:srgbClr val="404040"/>
                </a:solidFill>
              </a:rPr>
              <a:t>(Local Response Normalization, LRN)</a:t>
            </a:r>
            <a:endParaRPr lang="zh-CN" altLang="en-US" b="1" dirty="0">
              <a:solidFill>
                <a:srgbClr val="404040"/>
              </a:solidFill>
            </a:endParaRPr>
          </a:p>
          <a:p>
            <a:pPr marL="285750" indent="-285750">
              <a:buFont typeface="Arial" charset="0"/>
              <a:buChar char="•"/>
            </a:pPr>
            <a:r>
              <a:rPr lang="en-US" altLang="zh-CN" b="1" dirty="0" err="1">
                <a:solidFill>
                  <a:srgbClr val="404040"/>
                </a:solidFill>
              </a:rPr>
              <a:t>Ioffe</a:t>
            </a:r>
            <a:r>
              <a:rPr lang="zh-CN" altLang="en-US" b="1" dirty="0">
                <a:solidFill>
                  <a:srgbClr val="404040"/>
                </a:solidFill>
              </a:rPr>
              <a:t>提出</a:t>
            </a:r>
            <a:r>
              <a:rPr lang="zh-CN" altLang="en-US" b="1" dirty="0">
                <a:solidFill>
                  <a:srgbClr val="5C307D"/>
                </a:solidFill>
              </a:rPr>
              <a:t>批正则化</a:t>
            </a:r>
            <a:r>
              <a:rPr lang="en-US" altLang="zh-CN" b="1" dirty="0">
                <a:solidFill>
                  <a:srgbClr val="404040"/>
                </a:solidFill>
              </a:rPr>
              <a:t>(Batch </a:t>
            </a:r>
            <a:r>
              <a:rPr lang="en-US" altLang="zh-CN" b="1" dirty="0" err="1">
                <a:solidFill>
                  <a:srgbClr val="404040"/>
                </a:solidFill>
              </a:rPr>
              <a:t>Normalization,BN</a:t>
            </a:r>
            <a:r>
              <a:rPr lang="en-US" altLang="zh-CN" b="1" dirty="0">
                <a:solidFill>
                  <a:srgbClr val="404040"/>
                </a:solidFill>
              </a:rPr>
              <a:t>) </a:t>
            </a:r>
            <a:endParaRPr lang="zh-CN" altLang="en-US" b="1" dirty="0">
              <a:solidFill>
                <a:srgbClr val="404040"/>
              </a:solidFill>
            </a:endParaRPr>
          </a:p>
        </p:txBody>
      </p:sp>
      <p:sp>
        <p:nvSpPr>
          <p:cNvPr id="26" name="TextBox 29"/>
          <p:cNvSpPr txBox="1"/>
          <p:nvPr/>
        </p:nvSpPr>
        <p:spPr>
          <a:xfrm>
            <a:off x="253220" y="2637962"/>
            <a:ext cx="4318780" cy="397032"/>
          </a:xfrm>
          <a:prstGeom prst="rect">
            <a:avLst/>
          </a:prstGeom>
          <a:noFill/>
        </p:spPr>
        <p:txBody>
          <a:bodyPr wrap="square" rtlCol="0">
            <a:spAutoFit/>
          </a:bodyPr>
          <a:lstStyle>
            <a:defPPr>
              <a:defRPr lang="zh-CN"/>
            </a:defPPr>
            <a:lvl1pPr>
              <a:lnSpc>
                <a:spcPct val="110000"/>
              </a:lnSpc>
              <a:defRPr>
                <a:solidFill>
                  <a:schemeClr val="tx1">
                    <a:lumMod val="75000"/>
                    <a:lumOff val="25000"/>
                  </a:schemeClr>
                </a:solidFill>
                <a:ea typeface="华文楷体" panose="02010600040101010101" pitchFamily="2" charset="-122"/>
              </a:defRPr>
            </a:lvl1pPr>
          </a:lstStyle>
          <a:p>
            <a:r>
              <a:rPr lang="zh-CN" altLang="en-US" b="1" dirty="0">
                <a:solidFill>
                  <a:srgbClr val="5C307D"/>
                </a:solidFill>
              </a:rPr>
              <a:t>正则化方法</a:t>
            </a:r>
            <a:r>
              <a:rPr lang="zh-CN" altLang="en-US" b="1" dirty="0">
                <a:solidFill>
                  <a:srgbClr val="404040"/>
                </a:solidFill>
              </a:rPr>
              <a:t>可以有效地抑制</a:t>
            </a:r>
            <a:r>
              <a:rPr lang="zh-CN" altLang="en-US" b="1" dirty="0">
                <a:solidFill>
                  <a:srgbClr val="5C307D"/>
                </a:solidFill>
              </a:rPr>
              <a:t>过拟合</a:t>
            </a:r>
            <a:r>
              <a:rPr lang="zh-CN" altLang="en-US" b="1" dirty="0">
                <a:solidFill>
                  <a:srgbClr val="404040"/>
                </a:solidFill>
              </a:rPr>
              <a:t>现象</a:t>
            </a:r>
            <a:endParaRPr lang="en-US" b="1" dirty="0">
              <a:solidFill>
                <a:srgbClr val="404040"/>
              </a:solidFill>
            </a:endParaRPr>
          </a:p>
        </p:txBody>
      </p:sp>
      <p:sp>
        <p:nvSpPr>
          <p:cNvPr id="27"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相关研究</a:t>
            </a:r>
            <a:endParaRPr lang="zh-CN" altLang="en-US" sz="2400" b="1" dirty="0">
              <a:solidFill>
                <a:schemeClr val="tx1">
                  <a:lumMod val="75000"/>
                  <a:lumOff val="25000"/>
                </a:schemeClr>
              </a:solidFill>
              <a:ea typeface="华文楷体" panose="02010600040101010101" pitchFamily="2" charset="-122"/>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8093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引言</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sp>
        <p:nvSpPr>
          <p:cNvPr id="21" name="TextBox 29"/>
          <p:cNvSpPr txBox="1"/>
          <p:nvPr/>
        </p:nvSpPr>
        <p:spPr>
          <a:xfrm>
            <a:off x="4570595" y="2333262"/>
            <a:ext cx="4397346" cy="3748719"/>
          </a:xfrm>
          <a:prstGeom prst="rect">
            <a:avLst/>
          </a:prstGeom>
          <a:noFill/>
        </p:spPr>
        <p:txBody>
          <a:bodyPr wrap="square" rtlCol="0">
            <a:spAutoFit/>
          </a:bodyPr>
          <a:lstStyle>
            <a:defPPr>
              <a:defRPr lang="zh-CN"/>
            </a:defPPr>
            <a:lvl1pPr>
              <a:lnSpc>
                <a:spcPct val="110000"/>
              </a:lnSpc>
              <a:defRPr>
                <a:solidFill>
                  <a:schemeClr val="tx1">
                    <a:lumMod val="75000"/>
                    <a:lumOff val="25000"/>
                  </a:schemeClr>
                </a:solidFill>
                <a:ea typeface="华文楷体" panose="02010600040101010101" pitchFamily="2" charset="-122"/>
              </a:defRPr>
            </a:lvl1pPr>
          </a:lstStyle>
          <a:p>
            <a:r>
              <a:rPr lang="zh-CN" altLang="en-US" b="1" dirty="0" smtClean="0">
                <a:solidFill>
                  <a:srgbClr val="404040"/>
                </a:solidFill>
              </a:rPr>
              <a:t>训练方法：</a:t>
            </a:r>
          </a:p>
          <a:p>
            <a:pPr marL="285750" indent="-285750">
              <a:buFont typeface="Arial" charset="0"/>
              <a:buChar char="•"/>
            </a:pPr>
            <a:endParaRPr lang="zh-CN" altLang="en-US" b="1" dirty="0" smtClean="0">
              <a:solidFill>
                <a:srgbClr val="404040"/>
              </a:solidFill>
            </a:endParaRPr>
          </a:p>
          <a:p>
            <a:pPr marL="285750" indent="-285750">
              <a:buFont typeface="Arial" charset="0"/>
              <a:buChar char="•"/>
            </a:pPr>
            <a:r>
              <a:rPr lang="zh-CN" altLang="en-US" b="1" dirty="0">
                <a:solidFill>
                  <a:srgbClr val="404040"/>
                </a:solidFill>
              </a:rPr>
              <a:t>随机梯度下降法</a:t>
            </a:r>
            <a:r>
              <a:rPr lang="en-US" altLang="zh-CN" b="1" dirty="0">
                <a:solidFill>
                  <a:srgbClr val="404040"/>
                </a:solidFill>
              </a:rPr>
              <a:t>(Stochastic Gradient </a:t>
            </a:r>
            <a:r>
              <a:rPr lang="en-US" altLang="zh-CN" b="1" dirty="0" err="1">
                <a:solidFill>
                  <a:srgbClr val="404040"/>
                </a:solidFill>
              </a:rPr>
              <a:t>Descent,SGD</a:t>
            </a:r>
            <a:r>
              <a:rPr lang="en-US" altLang="zh-CN" b="1" dirty="0">
                <a:solidFill>
                  <a:srgbClr val="404040"/>
                </a:solidFill>
              </a:rPr>
              <a:t>)</a:t>
            </a:r>
            <a:endParaRPr lang="zh-CN" altLang="en-US" b="1" dirty="0">
              <a:solidFill>
                <a:srgbClr val="404040"/>
              </a:solidFill>
            </a:endParaRPr>
          </a:p>
          <a:p>
            <a:pPr marL="285750" indent="-285750">
              <a:buFont typeface="Arial" charset="0"/>
              <a:buChar char="•"/>
            </a:pPr>
            <a:r>
              <a:rPr lang="en-US" altLang="zh-CN" b="1" dirty="0" err="1">
                <a:solidFill>
                  <a:srgbClr val="404040"/>
                </a:solidFill>
              </a:rPr>
              <a:t>Duchi</a:t>
            </a:r>
            <a:r>
              <a:rPr lang="zh-CN" altLang="en-US" b="1" dirty="0">
                <a:solidFill>
                  <a:srgbClr val="404040"/>
                </a:solidFill>
              </a:rPr>
              <a:t>提出自适应梯度法</a:t>
            </a:r>
            <a:r>
              <a:rPr lang="en-US" altLang="zh-CN" b="1" dirty="0">
                <a:solidFill>
                  <a:srgbClr val="404040"/>
                </a:solidFill>
              </a:rPr>
              <a:t>(Adaptive Gradient)</a:t>
            </a:r>
            <a:endParaRPr lang="zh-CN" altLang="en-US" b="1" dirty="0">
              <a:solidFill>
                <a:srgbClr val="404040"/>
              </a:solidFill>
            </a:endParaRPr>
          </a:p>
          <a:p>
            <a:pPr marL="285750" indent="-285750">
              <a:buFont typeface="Arial" charset="0"/>
              <a:buChar char="•"/>
            </a:pPr>
            <a:r>
              <a:rPr lang="en-US" altLang="zh-CN" b="1" dirty="0" err="1">
                <a:solidFill>
                  <a:srgbClr val="404040"/>
                </a:solidFill>
              </a:rPr>
              <a:t>Zeiler</a:t>
            </a:r>
            <a:r>
              <a:rPr lang="zh-CN" altLang="en-US" b="1" dirty="0">
                <a:solidFill>
                  <a:srgbClr val="404040"/>
                </a:solidFill>
              </a:rPr>
              <a:t>提出</a:t>
            </a:r>
            <a:r>
              <a:rPr lang="en-US" altLang="zh-CN" b="1" dirty="0" err="1" smtClean="0">
                <a:solidFill>
                  <a:srgbClr val="404040"/>
                </a:solidFill>
              </a:rPr>
              <a:t>AdaDelta</a:t>
            </a:r>
            <a:r>
              <a:rPr lang="zh-CN" altLang="en-US" b="1" dirty="0" smtClean="0">
                <a:solidFill>
                  <a:srgbClr val="404040"/>
                </a:solidFill>
              </a:rPr>
              <a:t>方法</a:t>
            </a:r>
            <a:endParaRPr lang="zh-CN" altLang="en-US" b="1" dirty="0">
              <a:solidFill>
                <a:srgbClr val="404040"/>
              </a:solidFill>
            </a:endParaRPr>
          </a:p>
          <a:p>
            <a:pPr marL="285750" indent="-285750">
              <a:buFont typeface="Arial" charset="0"/>
              <a:buChar char="•"/>
            </a:pPr>
            <a:r>
              <a:rPr lang="en-US" altLang="zh-CN" b="1" dirty="0" err="1">
                <a:solidFill>
                  <a:srgbClr val="404040"/>
                </a:solidFill>
              </a:rPr>
              <a:t>Tieleman</a:t>
            </a:r>
            <a:r>
              <a:rPr lang="zh-CN" altLang="en-US" b="1" dirty="0">
                <a:solidFill>
                  <a:srgbClr val="404040"/>
                </a:solidFill>
              </a:rPr>
              <a:t>提出</a:t>
            </a:r>
            <a:r>
              <a:rPr lang="en-US" altLang="zh-CN" b="1" dirty="0" err="1">
                <a:solidFill>
                  <a:srgbClr val="404040"/>
                </a:solidFill>
              </a:rPr>
              <a:t>RMSprop</a:t>
            </a:r>
            <a:endParaRPr lang="zh-CN" altLang="en-US" b="1" dirty="0">
              <a:solidFill>
                <a:srgbClr val="404040"/>
              </a:solidFill>
            </a:endParaRPr>
          </a:p>
          <a:p>
            <a:pPr marL="285750" indent="-285750">
              <a:buFont typeface="Arial" charset="0"/>
              <a:buChar char="•"/>
            </a:pPr>
            <a:r>
              <a:rPr lang="en-US" altLang="zh-CN" b="1" dirty="0" err="1">
                <a:solidFill>
                  <a:srgbClr val="404040"/>
                </a:solidFill>
              </a:rPr>
              <a:t>Kingma</a:t>
            </a:r>
            <a:r>
              <a:rPr lang="zh-CN" altLang="en-US" b="1" dirty="0">
                <a:solidFill>
                  <a:srgbClr val="404040"/>
                </a:solidFill>
              </a:rPr>
              <a:t>提出</a:t>
            </a:r>
            <a:r>
              <a:rPr lang="en-US" altLang="zh-CN" b="1" dirty="0">
                <a:solidFill>
                  <a:srgbClr val="404040"/>
                </a:solidFill>
              </a:rPr>
              <a:t>Adam </a:t>
            </a:r>
            <a:endParaRPr lang="zh-CN" altLang="en-US" b="1" dirty="0">
              <a:solidFill>
                <a:srgbClr val="404040"/>
              </a:solidFill>
            </a:endParaRPr>
          </a:p>
          <a:p>
            <a:pPr marL="285750" indent="-285750">
              <a:buFont typeface="Arial" charset="0"/>
              <a:buChar char="•"/>
            </a:pPr>
            <a:r>
              <a:rPr lang="zh-CN" altLang="en-US" b="1" dirty="0">
                <a:solidFill>
                  <a:srgbClr val="404040"/>
                </a:solidFill>
              </a:rPr>
              <a:t>谷歌</a:t>
            </a:r>
            <a:r>
              <a:rPr lang="en-US" altLang="zh-CN" b="1" dirty="0" err="1">
                <a:solidFill>
                  <a:srgbClr val="404040"/>
                </a:solidFill>
              </a:rPr>
              <a:t>DeepMind</a:t>
            </a:r>
            <a:r>
              <a:rPr lang="zh-CN" altLang="en-US" b="1" dirty="0">
                <a:solidFill>
                  <a:srgbClr val="404040"/>
                </a:solidFill>
              </a:rPr>
              <a:t>提出网络分解训练</a:t>
            </a:r>
            <a:r>
              <a:rPr lang="en-US" altLang="zh-CN" b="1" dirty="0">
                <a:solidFill>
                  <a:srgbClr val="404040"/>
                </a:solidFill>
              </a:rPr>
              <a:t>(Decoupled Neural </a:t>
            </a:r>
            <a:r>
              <a:rPr lang="en-US" altLang="zh-CN" b="1" dirty="0" err="1">
                <a:solidFill>
                  <a:srgbClr val="404040"/>
                </a:solidFill>
              </a:rPr>
              <a:t>Interfaces,DNI</a:t>
            </a:r>
            <a:r>
              <a:rPr lang="en-US" altLang="zh-CN" b="1" dirty="0">
                <a:solidFill>
                  <a:srgbClr val="404040"/>
                </a:solidFill>
              </a:rPr>
              <a:t>)</a:t>
            </a:r>
            <a:endParaRPr lang="zh-CN" altLang="en-US" b="1" dirty="0">
              <a:solidFill>
                <a:srgbClr val="404040"/>
              </a:solidFill>
            </a:endParaRPr>
          </a:p>
          <a:p>
            <a:endParaRPr lang="zh-CN" altLang="en-US" b="1" dirty="0">
              <a:solidFill>
                <a:srgbClr val="404040"/>
              </a:solidFill>
            </a:endParaRPr>
          </a:p>
        </p:txBody>
      </p:sp>
      <p:sp>
        <p:nvSpPr>
          <p:cNvPr id="26" name="TextBox 29"/>
          <p:cNvSpPr txBox="1"/>
          <p:nvPr/>
        </p:nvSpPr>
        <p:spPr>
          <a:xfrm>
            <a:off x="253220" y="2637962"/>
            <a:ext cx="4318780" cy="3139321"/>
          </a:xfrm>
          <a:prstGeom prst="rect">
            <a:avLst/>
          </a:prstGeom>
          <a:noFill/>
        </p:spPr>
        <p:txBody>
          <a:bodyPr wrap="square" rtlCol="0">
            <a:spAutoFit/>
          </a:bodyPr>
          <a:lstStyle>
            <a:defPPr>
              <a:defRPr lang="zh-CN"/>
            </a:defPPr>
            <a:lvl1pPr>
              <a:lnSpc>
                <a:spcPct val="110000"/>
              </a:lnSpc>
              <a:defRPr>
                <a:solidFill>
                  <a:schemeClr val="tx1">
                    <a:lumMod val="75000"/>
                    <a:lumOff val="25000"/>
                  </a:schemeClr>
                </a:solidFill>
                <a:ea typeface="华文楷体" panose="02010600040101010101" pitchFamily="2" charset="-122"/>
              </a:defRPr>
            </a:lvl1pPr>
          </a:lstStyle>
          <a:p>
            <a:r>
              <a:rPr lang="zh-CN" altLang="en-US" b="1" dirty="0" smtClean="0">
                <a:solidFill>
                  <a:srgbClr val="5C307D"/>
                </a:solidFill>
              </a:rPr>
              <a:t>网络</a:t>
            </a:r>
            <a:r>
              <a:rPr lang="zh-CN" altLang="en-US" b="1" dirty="0">
                <a:solidFill>
                  <a:srgbClr val="5C307D"/>
                </a:solidFill>
              </a:rPr>
              <a:t>的</a:t>
            </a:r>
            <a:r>
              <a:rPr lang="zh-CN" altLang="en-US" b="1" dirty="0" smtClean="0">
                <a:solidFill>
                  <a:srgbClr val="5C307D"/>
                </a:solidFill>
              </a:rPr>
              <a:t>训练</a:t>
            </a:r>
            <a:r>
              <a:rPr lang="zh-CN" altLang="en-US" b="1" dirty="0">
                <a:solidFill>
                  <a:srgbClr val="404040"/>
                </a:solidFill>
              </a:rPr>
              <a:t> </a:t>
            </a:r>
            <a:r>
              <a:rPr lang="zh-CN" altLang="en-US" b="1" dirty="0" smtClean="0">
                <a:solidFill>
                  <a:srgbClr val="404040"/>
                </a:solidFill>
              </a:rPr>
              <a:t>包含</a:t>
            </a:r>
            <a:r>
              <a:rPr lang="zh-CN" altLang="en-US" b="1" dirty="0">
                <a:solidFill>
                  <a:srgbClr val="404040"/>
                </a:solidFill>
              </a:rPr>
              <a:t>：</a:t>
            </a:r>
            <a:r>
              <a:rPr lang="zh-CN" altLang="en-US" b="1" dirty="0" smtClean="0">
                <a:solidFill>
                  <a:srgbClr val="5C307D"/>
                </a:solidFill>
              </a:rPr>
              <a:t>参数初始化</a:t>
            </a:r>
            <a:r>
              <a:rPr lang="zh-CN" altLang="en-US" b="1" dirty="0">
                <a:solidFill>
                  <a:srgbClr val="404040"/>
                </a:solidFill>
              </a:rPr>
              <a:t>、</a:t>
            </a:r>
            <a:r>
              <a:rPr lang="zh-CN" altLang="en-US" b="1" dirty="0" smtClean="0">
                <a:solidFill>
                  <a:srgbClr val="5C307D"/>
                </a:solidFill>
              </a:rPr>
              <a:t>参数更新。</a:t>
            </a:r>
            <a:endParaRPr lang="zh-CN" altLang="en-US" b="1" dirty="0" smtClean="0">
              <a:solidFill>
                <a:srgbClr val="404040"/>
              </a:solidFill>
            </a:endParaRPr>
          </a:p>
          <a:p>
            <a:endParaRPr lang="zh-CN" altLang="en-US" b="1" dirty="0">
              <a:solidFill>
                <a:srgbClr val="404040"/>
              </a:solidFill>
            </a:endParaRPr>
          </a:p>
          <a:p>
            <a:endParaRPr lang="zh-CN" altLang="en-US" b="1" dirty="0">
              <a:solidFill>
                <a:srgbClr val="404040"/>
              </a:solidFill>
            </a:endParaRPr>
          </a:p>
          <a:p>
            <a:r>
              <a:rPr lang="zh-CN" altLang="en-US" b="1" dirty="0">
                <a:solidFill>
                  <a:srgbClr val="404040"/>
                </a:solidFill>
              </a:rPr>
              <a:t>初始化：</a:t>
            </a:r>
          </a:p>
          <a:p>
            <a:pPr marL="285750" indent="-285750">
              <a:buFont typeface="Arial" charset="0"/>
              <a:buChar char="•"/>
            </a:pPr>
            <a:r>
              <a:rPr lang="en-US" altLang="zh-CN" b="1" dirty="0" err="1">
                <a:solidFill>
                  <a:srgbClr val="404040"/>
                </a:solidFill>
              </a:rPr>
              <a:t>Krizhevsky</a:t>
            </a:r>
            <a:r>
              <a:rPr lang="zh-CN" altLang="en-US" b="1" dirty="0">
                <a:solidFill>
                  <a:srgbClr val="404040"/>
                </a:solidFill>
              </a:rPr>
              <a:t>提出高斯函数随机初始化</a:t>
            </a:r>
          </a:p>
          <a:p>
            <a:pPr marL="285750" indent="-285750">
              <a:buFont typeface="Arial" charset="0"/>
              <a:buChar char="•"/>
            </a:pPr>
            <a:endParaRPr lang="zh-CN" altLang="en-US" b="1" dirty="0">
              <a:solidFill>
                <a:srgbClr val="404040"/>
              </a:solidFill>
            </a:endParaRPr>
          </a:p>
          <a:p>
            <a:pPr marL="285750" indent="-285750">
              <a:buFont typeface="Arial" charset="0"/>
              <a:buChar char="•"/>
            </a:pPr>
            <a:r>
              <a:rPr lang="en-US" altLang="zh-CN" b="1" dirty="0" err="1">
                <a:solidFill>
                  <a:srgbClr val="404040"/>
                </a:solidFill>
              </a:rPr>
              <a:t>Glorot</a:t>
            </a:r>
            <a:r>
              <a:rPr lang="zh-CN" altLang="en-US" b="1" dirty="0">
                <a:solidFill>
                  <a:srgbClr val="404040"/>
                </a:solidFill>
              </a:rPr>
              <a:t>提出</a:t>
            </a:r>
            <a:r>
              <a:rPr lang="en-US" altLang="zh-CN" b="1" dirty="0">
                <a:solidFill>
                  <a:srgbClr val="404040"/>
                </a:solidFill>
              </a:rPr>
              <a:t>Xavier</a:t>
            </a:r>
            <a:endParaRPr lang="zh-CN" altLang="en-US" b="1" dirty="0">
              <a:solidFill>
                <a:srgbClr val="404040"/>
              </a:solidFill>
            </a:endParaRPr>
          </a:p>
          <a:p>
            <a:pPr marL="285750" indent="-285750">
              <a:buFont typeface="Arial" charset="0"/>
              <a:buChar char="•"/>
            </a:pPr>
            <a:endParaRPr lang="zh-CN" altLang="en-US" b="1" dirty="0">
              <a:solidFill>
                <a:srgbClr val="404040"/>
              </a:solidFill>
            </a:endParaRPr>
          </a:p>
          <a:p>
            <a:pPr marL="285750" indent="-285750">
              <a:buFont typeface="Arial" charset="0"/>
              <a:buChar char="•"/>
            </a:pPr>
            <a:r>
              <a:rPr lang="en-US" altLang="zh-CN" b="1" dirty="0">
                <a:solidFill>
                  <a:srgbClr val="404040"/>
                </a:solidFill>
              </a:rPr>
              <a:t>He</a:t>
            </a:r>
            <a:r>
              <a:rPr lang="zh-CN" altLang="en-US" b="1" dirty="0">
                <a:solidFill>
                  <a:srgbClr val="404040"/>
                </a:solidFill>
              </a:rPr>
              <a:t>改进</a:t>
            </a:r>
            <a:r>
              <a:rPr lang="en-US" altLang="zh-CN" b="1" dirty="0">
                <a:solidFill>
                  <a:srgbClr val="404040"/>
                </a:solidFill>
              </a:rPr>
              <a:t>Xavier</a:t>
            </a:r>
            <a:r>
              <a:rPr lang="zh-CN" altLang="en-US" b="1" dirty="0">
                <a:solidFill>
                  <a:srgbClr val="404040"/>
                </a:solidFill>
              </a:rPr>
              <a:t>，适用于</a:t>
            </a:r>
            <a:r>
              <a:rPr lang="en-US" altLang="zh-CN" b="1" dirty="0" err="1">
                <a:solidFill>
                  <a:srgbClr val="404040"/>
                </a:solidFill>
              </a:rPr>
              <a:t>ReLU</a:t>
            </a:r>
            <a:endParaRPr lang="en-US" b="1" dirty="0">
              <a:solidFill>
                <a:srgbClr val="404040"/>
              </a:solidFill>
            </a:endParaRPr>
          </a:p>
        </p:txBody>
      </p:sp>
      <p:sp>
        <p:nvSpPr>
          <p:cNvPr id="27"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相关研究</a:t>
            </a:r>
            <a:endParaRPr lang="zh-CN" altLang="en-US" sz="2400" b="1" dirty="0">
              <a:solidFill>
                <a:schemeClr val="tx1">
                  <a:lumMod val="75000"/>
                  <a:lumOff val="25000"/>
                </a:schemeClr>
              </a:solidFill>
              <a:ea typeface="华文楷体" panose="02010600040101010101" pitchFamily="2" charset="-122"/>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85779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引言</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grpSp>
        <p:nvGrpSpPr>
          <p:cNvPr id="18" name="组合 17"/>
          <p:cNvGrpSpPr/>
          <p:nvPr/>
        </p:nvGrpSpPr>
        <p:grpSpPr>
          <a:xfrm>
            <a:off x="5004275" y="2355351"/>
            <a:ext cx="3170962" cy="2723550"/>
            <a:chOff x="4572000" y="2445108"/>
            <a:chExt cx="5803941" cy="2723550"/>
          </a:xfrm>
        </p:grpSpPr>
        <p:sp>
          <p:nvSpPr>
            <p:cNvPr id="19" name="直接连接符 18"/>
            <p:cNvSpPr/>
            <p:nvPr/>
          </p:nvSpPr>
          <p:spPr>
            <a:xfrm>
              <a:off x="4572000" y="5168658"/>
              <a:ext cx="5803941" cy="0"/>
            </a:xfrm>
            <a:prstGeom prst="line">
              <a:avLst/>
            </a:prstGeom>
            <a:ln>
              <a:solidFill>
                <a:schemeClr val="tx1">
                  <a:lumMod val="75000"/>
                  <a:lumOff val="25000"/>
                </a:schemeClr>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0" name="直接连接符 19"/>
            <p:cNvSpPr/>
            <p:nvPr/>
          </p:nvSpPr>
          <p:spPr>
            <a:xfrm>
              <a:off x="4572000" y="3806883"/>
              <a:ext cx="5803941" cy="0"/>
            </a:xfrm>
            <a:prstGeom prst="line">
              <a:avLst/>
            </a:prstGeom>
            <a:ln>
              <a:solidFill>
                <a:schemeClr val="tx1">
                  <a:lumMod val="75000"/>
                  <a:lumOff val="25000"/>
                </a:schemeClr>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2" name="直接连接符 20"/>
            <p:cNvSpPr/>
            <p:nvPr/>
          </p:nvSpPr>
          <p:spPr>
            <a:xfrm>
              <a:off x="4572000" y="2445108"/>
              <a:ext cx="5803941" cy="0"/>
            </a:xfrm>
            <a:prstGeom prst="line">
              <a:avLst/>
            </a:prstGeom>
            <a:ln>
              <a:solidFill>
                <a:schemeClr val="tx1">
                  <a:lumMod val="75000"/>
                  <a:lumOff val="25000"/>
                </a:schemeClr>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sp>
        <p:nvSpPr>
          <p:cNvPr id="23" name="任意多边形 21"/>
          <p:cNvSpPr/>
          <p:nvPr/>
        </p:nvSpPr>
        <p:spPr>
          <a:xfrm>
            <a:off x="6513298" y="1836577"/>
            <a:ext cx="1661939" cy="446439"/>
          </a:xfrm>
          <a:custGeom>
            <a:avLst/>
            <a:gdLst>
              <a:gd name="connsiteX0" fmla="*/ 0 w 4294916"/>
              <a:gd name="connsiteY0" fmla="*/ 0 h 446439"/>
              <a:gd name="connsiteX1" fmla="*/ 4294916 w 4294916"/>
              <a:gd name="connsiteY1" fmla="*/ 0 h 446439"/>
              <a:gd name="connsiteX2" fmla="*/ 4294916 w 4294916"/>
              <a:gd name="connsiteY2" fmla="*/ 446439 h 446439"/>
              <a:gd name="connsiteX3" fmla="*/ 0 w 4294916"/>
              <a:gd name="connsiteY3" fmla="*/ 446439 h 446439"/>
              <a:gd name="connsiteX4" fmla="*/ 0 w 4294916"/>
              <a:gd name="connsiteY4" fmla="*/ 0 h 446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4916" h="446439">
                <a:moveTo>
                  <a:pt x="0" y="0"/>
                </a:moveTo>
                <a:lnTo>
                  <a:pt x="4294916" y="0"/>
                </a:lnTo>
                <a:lnTo>
                  <a:pt x="4294916" y="446439"/>
                </a:lnTo>
                <a:lnTo>
                  <a:pt x="0" y="4464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b" anchorCtr="0">
            <a:noAutofit/>
          </a:bodyPr>
          <a:lstStyle/>
          <a:p>
            <a:pPr marL="0" lvl="0" algn="l" defTabSz="914400" rtl="0" eaLnBrk="1" latinLnBrk="0" hangingPunct="1">
              <a:lnSpc>
                <a:spcPct val="90000"/>
              </a:lnSpc>
              <a:spcBef>
                <a:spcPct val="0"/>
              </a:spcBef>
              <a:spcAft>
                <a:spcPct val="35000"/>
              </a:spcAft>
            </a:pPr>
            <a:r>
              <a:rPr lang="en-US" altLang="zh-CN" kern="1200" dirty="0" smtClean="0">
                <a:solidFill>
                  <a:schemeClr val="tx1">
                    <a:lumMod val="75000"/>
                    <a:lumOff val="25000"/>
                  </a:schemeClr>
                </a:solidFill>
                <a:latin typeface="+mn-lt"/>
                <a:ea typeface="华文楷体" panose="02010600040101010101" pitchFamily="2" charset="-122"/>
                <a:cs typeface="+mn-cs"/>
              </a:rPr>
              <a:t>[</a:t>
            </a:r>
            <a:r>
              <a:rPr lang="zh-CN" altLang="en-US" kern="1200" dirty="0" smtClean="0">
                <a:solidFill>
                  <a:schemeClr val="tx1">
                    <a:lumMod val="75000"/>
                    <a:lumOff val="25000"/>
                  </a:schemeClr>
                </a:solidFill>
                <a:latin typeface="+mn-lt"/>
                <a:ea typeface="华文楷体" panose="02010600040101010101" pitchFamily="2" charset="-122"/>
                <a:cs typeface="+mn-cs"/>
              </a:rPr>
              <a:t>简化网络设计</a:t>
            </a:r>
            <a:r>
              <a:rPr lang="en-US" altLang="zh-CN" kern="1200" dirty="0" smtClean="0">
                <a:solidFill>
                  <a:schemeClr val="tx1">
                    <a:lumMod val="75000"/>
                    <a:lumOff val="25000"/>
                  </a:schemeClr>
                </a:solidFill>
                <a:latin typeface="+mn-lt"/>
                <a:ea typeface="华文楷体" panose="02010600040101010101" pitchFamily="2" charset="-122"/>
                <a:cs typeface="+mn-cs"/>
              </a:rPr>
              <a:t>]</a:t>
            </a:r>
            <a:endParaRPr lang="zh-CN" altLang="en-US" kern="1200" dirty="0">
              <a:solidFill>
                <a:schemeClr val="tx1">
                  <a:lumMod val="75000"/>
                  <a:lumOff val="25000"/>
                </a:schemeClr>
              </a:solidFill>
              <a:latin typeface="+mn-lt"/>
              <a:ea typeface="华文楷体" panose="02010600040101010101" pitchFamily="2" charset="-122"/>
              <a:cs typeface="+mn-cs"/>
            </a:endParaRPr>
          </a:p>
        </p:txBody>
      </p:sp>
      <p:sp>
        <p:nvSpPr>
          <p:cNvPr id="24" name="任意多边形 22"/>
          <p:cNvSpPr/>
          <p:nvPr/>
        </p:nvSpPr>
        <p:spPr>
          <a:xfrm>
            <a:off x="5004274" y="1908911"/>
            <a:ext cx="1509024" cy="446439"/>
          </a:xfrm>
          <a:custGeom>
            <a:avLst/>
            <a:gdLst>
              <a:gd name="connsiteX0" fmla="*/ 74421 w 1509024"/>
              <a:gd name="connsiteY0" fmla="*/ 0 h 446439"/>
              <a:gd name="connsiteX1" fmla="*/ 1434603 w 1509024"/>
              <a:gd name="connsiteY1" fmla="*/ 0 h 446439"/>
              <a:gd name="connsiteX2" fmla="*/ 1509024 w 1509024"/>
              <a:gd name="connsiteY2" fmla="*/ 74421 h 446439"/>
              <a:gd name="connsiteX3" fmla="*/ 1509024 w 1509024"/>
              <a:gd name="connsiteY3" fmla="*/ 446439 h 446439"/>
              <a:gd name="connsiteX4" fmla="*/ 1509024 w 1509024"/>
              <a:gd name="connsiteY4" fmla="*/ 446439 h 446439"/>
              <a:gd name="connsiteX5" fmla="*/ 0 w 1509024"/>
              <a:gd name="connsiteY5" fmla="*/ 446439 h 446439"/>
              <a:gd name="connsiteX6" fmla="*/ 0 w 1509024"/>
              <a:gd name="connsiteY6" fmla="*/ 446439 h 446439"/>
              <a:gd name="connsiteX7" fmla="*/ 0 w 1509024"/>
              <a:gd name="connsiteY7" fmla="*/ 74421 h 446439"/>
              <a:gd name="connsiteX8" fmla="*/ 74421 w 1509024"/>
              <a:gd name="connsiteY8" fmla="*/ 0 h 44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024" h="446439">
                <a:moveTo>
                  <a:pt x="74421" y="0"/>
                </a:moveTo>
                <a:lnTo>
                  <a:pt x="1434603" y="0"/>
                </a:lnTo>
                <a:cubicBezTo>
                  <a:pt x="1475705" y="0"/>
                  <a:pt x="1509024" y="33319"/>
                  <a:pt x="1509024" y="74421"/>
                </a:cubicBezTo>
                <a:lnTo>
                  <a:pt x="1509024" y="446439"/>
                </a:lnTo>
                <a:lnTo>
                  <a:pt x="1509024" y="446439"/>
                </a:lnTo>
                <a:lnTo>
                  <a:pt x="0" y="446439"/>
                </a:lnTo>
                <a:lnTo>
                  <a:pt x="0" y="446439"/>
                </a:lnTo>
                <a:lnTo>
                  <a:pt x="0" y="74421"/>
                </a:lnTo>
                <a:cubicBezTo>
                  <a:pt x="0" y="33319"/>
                  <a:pt x="33319" y="0"/>
                  <a:pt x="74421" y="0"/>
                </a:cubicBezTo>
                <a:close/>
              </a:path>
            </a:pathLst>
          </a:custGeom>
          <a:solidFill>
            <a:srgbClr val="5C307D"/>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9897" tIns="59897" rIns="59897" bIns="38100" numCol="1" spcCol="1270" anchor="ctr" anchorCtr="0">
            <a:noAutofit/>
          </a:bodyPr>
          <a:lstStyle/>
          <a:p>
            <a:pPr marL="0" lvl="0" algn="l" defTabSz="914400" rtl="0" eaLnBrk="1" latinLnBrk="0" hangingPunct="1">
              <a:lnSpc>
                <a:spcPct val="90000"/>
              </a:lnSpc>
              <a:spcBef>
                <a:spcPct val="0"/>
              </a:spcBef>
              <a:spcAft>
                <a:spcPct val="35000"/>
              </a:spcAft>
            </a:pPr>
            <a:r>
              <a:rPr lang="en-US" altLang="zh-CN" kern="1200" dirty="0" smtClean="0">
                <a:solidFill>
                  <a:schemeClr val="bg1"/>
                </a:solidFill>
                <a:latin typeface="+mn-lt"/>
                <a:ea typeface="华文楷体" panose="02010600040101010101" pitchFamily="2" charset="-122"/>
                <a:cs typeface="+mn-cs"/>
              </a:rPr>
              <a:t>[ </a:t>
            </a:r>
            <a:r>
              <a:rPr lang="zh-CN" altLang="en-US" kern="1200" dirty="0" smtClean="0">
                <a:solidFill>
                  <a:schemeClr val="bg1"/>
                </a:solidFill>
                <a:latin typeface="+mn-lt"/>
                <a:ea typeface="华文楷体" panose="02010600040101010101" pitchFamily="2" charset="-122"/>
                <a:cs typeface="+mn-cs"/>
              </a:rPr>
              <a:t>理由一 </a:t>
            </a:r>
            <a:r>
              <a:rPr lang="en-US" altLang="zh-CN" kern="1200" dirty="0" smtClean="0">
                <a:solidFill>
                  <a:schemeClr val="bg1"/>
                </a:solidFill>
                <a:latin typeface="+mn-lt"/>
                <a:ea typeface="华文楷体" panose="02010600040101010101" pitchFamily="2" charset="-122"/>
                <a:cs typeface="+mn-cs"/>
              </a:rPr>
              <a:t>]</a:t>
            </a:r>
            <a:endParaRPr lang="zh-CN" altLang="en-US" kern="1200" dirty="0">
              <a:solidFill>
                <a:schemeClr val="bg1"/>
              </a:solidFill>
              <a:latin typeface="+mn-lt"/>
              <a:ea typeface="华文楷体" panose="02010600040101010101" pitchFamily="2" charset="-122"/>
              <a:cs typeface="+mn-cs"/>
            </a:endParaRPr>
          </a:p>
        </p:txBody>
      </p:sp>
      <p:sp>
        <p:nvSpPr>
          <p:cNvPr id="25" name="任意多边形 23"/>
          <p:cNvSpPr/>
          <p:nvPr/>
        </p:nvSpPr>
        <p:spPr>
          <a:xfrm>
            <a:off x="4944443" y="2528559"/>
            <a:ext cx="3400199" cy="893013"/>
          </a:xfrm>
          <a:custGeom>
            <a:avLst/>
            <a:gdLst>
              <a:gd name="connsiteX0" fmla="*/ 0 w 5803941"/>
              <a:gd name="connsiteY0" fmla="*/ 0 h 893013"/>
              <a:gd name="connsiteX1" fmla="*/ 5803941 w 5803941"/>
              <a:gd name="connsiteY1" fmla="*/ 0 h 893013"/>
              <a:gd name="connsiteX2" fmla="*/ 5803941 w 5803941"/>
              <a:gd name="connsiteY2" fmla="*/ 893013 h 893013"/>
              <a:gd name="connsiteX3" fmla="*/ 0 w 5803941"/>
              <a:gd name="connsiteY3" fmla="*/ 893013 h 893013"/>
              <a:gd name="connsiteX4" fmla="*/ 0 w 5803941"/>
              <a:gd name="connsiteY4" fmla="*/ 0 h 89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941" h="893013">
                <a:moveTo>
                  <a:pt x="0" y="0"/>
                </a:moveTo>
                <a:lnTo>
                  <a:pt x="5803941" y="0"/>
                </a:lnTo>
                <a:lnTo>
                  <a:pt x="5803941" y="893013"/>
                </a:lnTo>
                <a:lnTo>
                  <a:pt x="0" y="8930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marL="0" lvl="1" indent="-228600" algn="l" defTabSz="914400" rtl="0" eaLnBrk="1" latinLnBrk="0" hangingPunct="1">
              <a:lnSpc>
                <a:spcPct val="90000"/>
              </a:lnSpc>
              <a:spcBef>
                <a:spcPct val="0"/>
              </a:spcBef>
              <a:spcAft>
                <a:spcPct val="15000"/>
              </a:spcAft>
              <a:buChar char="••"/>
            </a:pPr>
            <a:r>
              <a:rPr lang="en-US" altLang="zh-CN" kern="1200" dirty="0" smtClean="0">
                <a:solidFill>
                  <a:schemeClr val="tx1">
                    <a:lumMod val="75000"/>
                    <a:lumOff val="25000"/>
                  </a:schemeClr>
                </a:solidFill>
                <a:ea typeface="华文楷体" panose="02010600040101010101" pitchFamily="2" charset="-122"/>
              </a:rPr>
              <a:t>[</a:t>
            </a:r>
            <a:r>
              <a:rPr lang="zh-CN" altLang="en-US" kern="1200" dirty="0" smtClean="0">
                <a:solidFill>
                  <a:schemeClr val="tx1">
                    <a:lumMod val="75000"/>
                    <a:lumOff val="25000"/>
                  </a:schemeClr>
                </a:solidFill>
                <a:ea typeface="华文楷体" panose="02010600040101010101" pitchFamily="2" charset="-122"/>
              </a:rPr>
              <a:t>组合卷积结构</a:t>
            </a:r>
            <a:r>
              <a:rPr lang="en-US" altLang="zh-CN" kern="1200" dirty="0" smtClean="0">
                <a:solidFill>
                  <a:schemeClr val="tx1">
                    <a:lumMod val="75000"/>
                    <a:lumOff val="25000"/>
                  </a:schemeClr>
                </a:solidFill>
                <a:ea typeface="华文楷体" panose="02010600040101010101" pitchFamily="2" charset="-122"/>
              </a:rPr>
              <a:t>]</a:t>
            </a:r>
            <a:endParaRPr lang="zh-CN" altLang="en-US" kern="1200" dirty="0">
              <a:solidFill>
                <a:schemeClr val="tx1">
                  <a:lumMod val="75000"/>
                  <a:lumOff val="25000"/>
                </a:schemeClr>
              </a:solidFill>
              <a:ea typeface="华文楷体" panose="02010600040101010101" pitchFamily="2" charset="-122"/>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tx1">
                    <a:lumMod val="75000"/>
                    <a:lumOff val="25000"/>
                  </a:schemeClr>
                </a:solidFill>
                <a:ea typeface="华文楷体" panose="02010600040101010101" pitchFamily="2" charset="-122"/>
              </a:rPr>
              <a:t>组合多种显著卷积结构的优势</a:t>
            </a:r>
            <a:endParaRPr lang="zh-CN" altLang="en-US" kern="1200" dirty="0">
              <a:solidFill>
                <a:schemeClr val="tx1">
                  <a:lumMod val="75000"/>
                  <a:lumOff val="25000"/>
                </a:schemeClr>
              </a:solidFill>
              <a:ea typeface="华文楷体" panose="02010600040101010101" pitchFamily="2" charset="-122"/>
            </a:endParaRPr>
          </a:p>
        </p:txBody>
      </p:sp>
      <p:sp>
        <p:nvSpPr>
          <p:cNvPr id="30" name="任意多边形 24"/>
          <p:cNvSpPr/>
          <p:nvPr/>
        </p:nvSpPr>
        <p:spPr>
          <a:xfrm>
            <a:off x="5004274" y="3270686"/>
            <a:ext cx="1509024" cy="446439"/>
          </a:xfrm>
          <a:custGeom>
            <a:avLst/>
            <a:gdLst>
              <a:gd name="connsiteX0" fmla="*/ 74421 w 1509024"/>
              <a:gd name="connsiteY0" fmla="*/ 0 h 446439"/>
              <a:gd name="connsiteX1" fmla="*/ 1434603 w 1509024"/>
              <a:gd name="connsiteY1" fmla="*/ 0 h 446439"/>
              <a:gd name="connsiteX2" fmla="*/ 1509024 w 1509024"/>
              <a:gd name="connsiteY2" fmla="*/ 74421 h 446439"/>
              <a:gd name="connsiteX3" fmla="*/ 1509024 w 1509024"/>
              <a:gd name="connsiteY3" fmla="*/ 446439 h 446439"/>
              <a:gd name="connsiteX4" fmla="*/ 1509024 w 1509024"/>
              <a:gd name="connsiteY4" fmla="*/ 446439 h 446439"/>
              <a:gd name="connsiteX5" fmla="*/ 0 w 1509024"/>
              <a:gd name="connsiteY5" fmla="*/ 446439 h 446439"/>
              <a:gd name="connsiteX6" fmla="*/ 0 w 1509024"/>
              <a:gd name="connsiteY6" fmla="*/ 446439 h 446439"/>
              <a:gd name="connsiteX7" fmla="*/ 0 w 1509024"/>
              <a:gd name="connsiteY7" fmla="*/ 74421 h 446439"/>
              <a:gd name="connsiteX8" fmla="*/ 74421 w 1509024"/>
              <a:gd name="connsiteY8" fmla="*/ 0 h 44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024" h="446439">
                <a:moveTo>
                  <a:pt x="74421" y="0"/>
                </a:moveTo>
                <a:lnTo>
                  <a:pt x="1434603" y="0"/>
                </a:lnTo>
                <a:cubicBezTo>
                  <a:pt x="1475705" y="0"/>
                  <a:pt x="1509024" y="33319"/>
                  <a:pt x="1509024" y="74421"/>
                </a:cubicBezTo>
                <a:lnTo>
                  <a:pt x="1509024" y="446439"/>
                </a:lnTo>
                <a:lnTo>
                  <a:pt x="1509024" y="446439"/>
                </a:lnTo>
                <a:lnTo>
                  <a:pt x="0" y="446439"/>
                </a:lnTo>
                <a:lnTo>
                  <a:pt x="0" y="446439"/>
                </a:lnTo>
                <a:lnTo>
                  <a:pt x="0" y="74421"/>
                </a:lnTo>
                <a:cubicBezTo>
                  <a:pt x="0" y="33319"/>
                  <a:pt x="33319" y="0"/>
                  <a:pt x="74421" y="0"/>
                </a:cubicBezTo>
                <a:close/>
              </a:path>
            </a:pathLst>
          </a:custGeom>
          <a:solidFill>
            <a:srgbClr val="5C307D"/>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9897" tIns="59897" rIns="59897" bIns="38100" numCol="1" spcCol="1270" anchor="ctr" anchorCtr="0">
            <a:noAutofit/>
          </a:bodyPr>
          <a:lstStyle/>
          <a:p>
            <a:pPr>
              <a:lnSpc>
                <a:spcPct val="90000"/>
              </a:lnSpc>
              <a:spcBef>
                <a:spcPct val="0"/>
              </a:spcBef>
              <a:spcAft>
                <a:spcPct val="35000"/>
              </a:spcAft>
            </a:pPr>
            <a:r>
              <a:rPr lang="en-US" altLang="zh-CN" dirty="0">
                <a:solidFill>
                  <a:schemeClr val="bg1"/>
                </a:solidFill>
                <a:ea typeface="华文楷体" panose="02010600040101010101" pitchFamily="2" charset="-122"/>
              </a:rPr>
              <a:t>[ </a:t>
            </a:r>
            <a:r>
              <a:rPr lang="zh-CN" altLang="en-US" dirty="0">
                <a:solidFill>
                  <a:schemeClr val="bg1"/>
                </a:solidFill>
                <a:ea typeface="华文楷体" panose="02010600040101010101" pitchFamily="2" charset="-122"/>
              </a:rPr>
              <a:t>理由二 </a:t>
            </a:r>
            <a:r>
              <a:rPr lang="en-US" altLang="zh-CN" dirty="0">
                <a:solidFill>
                  <a:schemeClr val="bg1"/>
                </a:solidFill>
                <a:ea typeface="华文楷体" panose="02010600040101010101" pitchFamily="2" charset="-122"/>
              </a:rPr>
              <a:t>]</a:t>
            </a:r>
            <a:endParaRPr lang="zh-CN" altLang="en-US" dirty="0">
              <a:solidFill>
                <a:schemeClr val="bg1"/>
              </a:solidFill>
              <a:ea typeface="华文楷体" panose="02010600040101010101" pitchFamily="2" charset="-122"/>
            </a:endParaRPr>
          </a:p>
        </p:txBody>
      </p:sp>
      <p:sp>
        <p:nvSpPr>
          <p:cNvPr id="31" name="任意多边形 25"/>
          <p:cNvSpPr/>
          <p:nvPr/>
        </p:nvSpPr>
        <p:spPr>
          <a:xfrm>
            <a:off x="4944443" y="3890334"/>
            <a:ext cx="3400199" cy="893013"/>
          </a:xfrm>
          <a:custGeom>
            <a:avLst/>
            <a:gdLst>
              <a:gd name="connsiteX0" fmla="*/ 0 w 5803941"/>
              <a:gd name="connsiteY0" fmla="*/ 0 h 893013"/>
              <a:gd name="connsiteX1" fmla="*/ 5803941 w 5803941"/>
              <a:gd name="connsiteY1" fmla="*/ 0 h 893013"/>
              <a:gd name="connsiteX2" fmla="*/ 5803941 w 5803941"/>
              <a:gd name="connsiteY2" fmla="*/ 893013 h 893013"/>
              <a:gd name="connsiteX3" fmla="*/ 0 w 5803941"/>
              <a:gd name="connsiteY3" fmla="*/ 893013 h 893013"/>
              <a:gd name="connsiteX4" fmla="*/ 0 w 5803941"/>
              <a:gd name="connsiteY4" fmla="*/ 0 h 89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941" h="893013">
                <a:moveTo>
                  <a:pt x="0" y="0"/>
                </a:moveTo>
                <a:lnTo>
                  <a:pt x="5803941" y="0"/>
                </a:lnTo>
                <a:lnTo>
                  <a:pt x="5803941" y="893013"/>
                </a:lnTo>
                <a:lnTo>
                  <a:pt x="0" y="8930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marL="0" lvl="1" indent="-228600" algn="l" defTabSz="914400" rtl="0" eaLnBrk="1" latinLnBrk="0" hangingPunct="1">
              <a:lnSpc>
                <a:spcPct val="90000"/>
              </a:lnSpc>
              <a:spcBef>
                <a:spcPct val="0"/>
              </a:spcBef>
              <a:spcAft>
                <a:spcPct val="15000"/>
              </a:spcAft>
              <a:buChar char="••"/>
            </a:pPr>
            <a:r>
              <a:rPr lang="en-US" altLang="zh-CN" kern="1200" dirty="0" smtClean="0">
                <a:solidFill>
                  <a:schemeClr val="tx1">
                    <a:lumMod val="75000"/>
                    <a:lumOff val="25000"/>
                  </a:schemeClr>
                </a:solidFill>
                <a:ea typeface="华文楷体" panose="02010600040101010101" pitchFamily="2" charset="-122"/>
              </a:rPr>
              <a:t>[</a:t>
            </a:r>
            <a:r>
              <a:rPr lang="zh-CN" altLang="en-US" kern="1200" dirty="0" smtClean="0">
                <a:solidFill>
                  <a:schemeClr val="tx1">
                    <a:lumMod val="75000"/>
                    <a:lumOff val="25000"/>
                  </a:schemeClr>
                </a:solidFill>
                <a:ea typeface="华文楷体" panose="02010600040101010101" pitchFamily="2" charset="-122"/>
              </a:rPr>
              <a:t>随机区域池化</a:t>
            </a:r>
            <a:r>
              <a:rPr lang="en-US" altLang="zh-CN" kern="1200" dirty="0" smtClean="0">
                <a:solidFill>
                  <a:schemeClr val="tx1">
                    <a:lumMod val="75000"/>
                    <a:lumOff val="25000"/>
                  </a:schemeClr>
                </a:solidFill>
                <a:ea typeface="华文楷体" panose="02010600040101010101" pitchFamily="2" charset="-122"/>
              </a:rPr>
              <a:t>]</a:t>
            </a:r>
            <a:endParaRPr lang="zh-CN" altLang="en-US" kern="1200" dirty="0">
              <a:solidFill>
                <a:schemeClr val="tx1">
                  <a:lumMod val="75000"/>
                  <a:lumOff val="25000"/>
                </a:schemeClr>
              </a:solidFill>
              <a:ea typeface="华文楷体" panose="02010600040101010101" pitchFamily="2" charset="-122"/>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tx1">
                    <a:lumMod val="75000"/>
                    <a:lumOff val="25000"/>
                  </a:schemeClr>
                </a:solidFill>
                <a:ea typeface="华文楷体" panose="02010600040101010101" pitchFamily="2" charset="-122"/>
              </a:rPr>
              <a:t>特征増广，增加特征多样性</a:t>
            </a:r>
            <a:endParaRPr lang="zh-CN" altLang="en-US" kern="1200" dirty="0">
              <a:solidFill>
                <a:schemeClr val="tx1">
                  <a:lumMod val="75000"/>
                  <a:lumOff val="25000"/>
                </a:schemeClr>
              </a:solidFill>
              <a:ea typeface="华文楷体" panose="02010600040101010101" pitchFamily="2" charset="-122"/>
            </a:endParaRPr>
          </a:p>
        </p:txBody>
      </p:sp>
      <p:sp>
        <p:nvSpPr>
          <p:cNvPr id="32" name="任意多边形 26"/>
          <p:cNvSpPr/>
          <p:nvPr/>
        </p:nvSpPr>
        <p:spPr>
          <a:xfrm>
            <a:off x="5004274" y="4632461"/>
            <a:ext cx="1509024" cy="446439"/>
          </a:xfrm>
          <a:custGeom>
            <a:avLst/>
            <a:gdLst>
              <a:gd name="connsiteX0" fmla="*/ 74421 w 1509024"/>
              <a:gd name="connsiteY0" fmla="*/ 0 h 446439"/>
              <a:gd name="connsiteX1" fmla="*/ 1434603 w 1509024"/>
              <a:gd name="connsiteY1" fmla="*/ 0 h 446439"/>
              <a:gd name="connsiteX2" fmla="*/ 1509024 w 1509024"/>
              <a:gd name="connsiteY2" fmla="*/ 74421 h 446439"/>
              <a:gd name="connsiteX3" fmla="*/ 1509024 w 1509024"/>
              <a:gd name="connsiteY3" fmla="*/ 446439 h 446439"/>
              <a:gd name="connsiteX4" fmla="*/ 1509024 w 1509024"/>
              <a:gd name="connsiteY4" fmla="*/ 446439 h 446439"/>
              <a:gd name="connsiteX5" fmla="*/ 0 w 1509024"/>
              <a:gd name="connsiteY5" fmla="*/ 446439 h 446439"/>
              <a:gd name="connsiteX6" fmla="*/ 0 w 1509024"/>
              <a:gd name="connsiteY6" fmla="*/ 446439 h 446439"/>
              <a:gd name="connsiteX7" fmla="*/ 0 w 1509024"/>
              <a:gd name="connsiteY7" fmla="*/ 74421 h 446439"/>
              <a:gd name="connsiteX8" fmla="*/ 74421 w 1509024"/>
              <a:gd name="connsiteY8" fmla="*/ 0 h 44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024" h="446439">
                <a:moveTo>
                  <a:pt x="74421" y="0"/>
                </a:moveTo>
                <a:lnTo>
                  <a:pt x="1434603" y="0"/>
                </a:lnTo>
                <a:cubicBezTo>
                  <a:pt x="1475705" y="0"/>
                  <a:pt x="1509024" y="33319"/>
                  <a:pt x="1509024" y="74421"/>
                </a:cubicBezTo>
                <a:lnTo>
                  <a:pt x="1509024" y="446439"/>
                </a:lnTo>
                <a:lnTo>
                  <a:pt x="1509024" y="446439"/>
                </a:lnTo>
                <a:lnTo>
                  <a:pt x="0" y="446439"/>
                </a:lnTo>
                <a:lnTo>
                  <a:pt x="0" y="446439"/>
                </a:lnTo>
                <a:lnTo>
                  <a:pt x="0" y="74421"/>
                </a:lnTo>
                <a:cubicBezTo>
                  <a:pt x="0" y="33319"/>
                  <a:pt x="33319" y="0"/>
                  <a:pt x="74421" y="0"/>
                </a:cubicBezTo>
                <a:close/>
              </a:path>
            </a:pathLst>
          </a:custGeom>
          <a:solidFill>
            <a:srgbClr val="5C307D"/>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9897" tIns="59897" rIns="59897" bIns="38100" numCol="1" spcCol="1270" anchor="ctr" anchorCtr="0">
            <a:noAutofit/>
          </a:bodyPr>
          <a:lstStyle/>
          <a:p>
            <a:pPr>
              <a:lnSpc>
                <a:spcPct val="90000"/>
              </a:lnSpc>
              <a:spcBef>
                <a:spcPct val="0"/>
              </a:spcBef>
              <a:spcAft>
                <a:spcPct val="35000"/>
              </a:spcAft>
            </a:pPr>
            <a:r>
              <a:rPr lang="en-US" altLang="zh-CN" dirty="0">
                <a:solidFill>
                  <a:schemeClr val="bg1"/>
                </a:solidFill>
                <a:ea typeface="华文楷体" panose="02010600040101010101" pitchFamily="2" charset="-122"/>
              </a:rPr>
              <a:t>[ </a:t>
            </a:r>
            <a:r>
              <a:rPr lang="zh-CN" altLang="en-US" dirty="0">
                <a:solidFill>
                  <a:schemeClr val="bg1"/>
                </a:solidFill>
                <a:ea typeface="华文楷体" panose="02010600040101010101" pitchFamily="2" charset="-122"/>
              </a:rPr>
              <a:t>理由三 </a:t>
            </a:r>
            <a:r>
              <a:rPr lang="en-US" altLang="zh-CN" dirty="0">
                <a:solidFill>
                  <a:schemeClr val="bg1"/>
                </a:solidFill>
                <a:ea typeface="华文楷体" panose="02010600040101010101" pitchFamily="2" charset="-122"/>
              </a:rPr>
              <a:t>]</a:t>
            </a:r>
            <a:endParaRPr lang="zh-CN" altLang="en-US" dirty="0">
              <a:solidFill>
                <a:schemeClr val="bg1"/>
              </a:solidFill>
              <a:ea typeface="华文楷体" panose="02010600040101010101" pitchFamily="2" charset="-122"/>
            </a:endParaRPr>
          </a:p>
        </p:txBody>
      </p:sp>
      <p:sp>
        <p:nvSpPr>
          <p:cNvPr id="33" name="任意多边形 27"/>
          <p:cNvSpPr/>
          <p:nvPr/>
        </p:nvSpPr>
        <p:spPr>
          <a:xfrm>
            <a:off x="5004275" y="5252109"/>
            <a:ext cx="3340368" cy="893013"/>
          </a:xfrm>
          <a:custGeom>
            <a:avLst/>
            <a:gdLst>
              <a:gd name="connsiteX0" fmla="*/ 0 w 5803941"/>
              <a:gd name="connsiteY0" fmla="*/ 0 h 893013"/>
              <a:gd name="connsiteX1" fmla="*/ 5803941 w 5803941"/>
              <a:gd name="connsiteY1" fmla="*/ 0 h 893013"/>
              <a:gd name="connsiteX2" fmla="*/ 5803941 w 5803941"/>
              <a:gd name="connsiteY2" fmla="*/ 893013 h 893013"/>
              <a:gd name="connsiteX3" fmla="*/ 0 w 5803941"/>
              <a:gd name="connsiteY3" fmla="*/ 893013 h 893013"/>
              <a:gd name="connsiteX4" fmla="*/ 0 w 5803941"/>
              <a:gd name="connsiteY4" fmla="*/ 0 h 89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941" h="893013">
                <a:moveTo>
                  <a:pt x="0" y="0"/>
                </a:moveTo>
                <a:lnTo>
                  <a:pt x="5803941" y="0"/>
                </a:lnTo>
                <a:lnTo>
                  <a:pt x="5803941" y="893013"/>
                </a:lnTo>
                <a:lnTo>
                  <a:pt x="0" y="8930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marL="0" lvl="1" indent="-228600" algn="l" defTabSz="914400" rtl="0" eaLnBrk="1" latinLnBrk="0" hangingPunct="1">
              <a:lnSpc>
                <a:spcPct val="90000"/>
              </a:lnSpc>
              <a:spcBef>
                <a:spcPct val="0"/>
              </a:spcBef>
              <a:spcAft>
                <a:spcPct val="15000"/>
              </a:spcAft>
              <a:buChar char="••"/>
            </a:pPr>
            <a:r>
              <a:rPr lang="en-US" altLang="zh-CN" kern="1200" dirty="0" smtClean="0">
                <a:solidFill>
                  <a:schemeClr val="tx1">
                    <a:lumMod val="75000"/>
                    <a:lumOff val="25000"/>
                  </a:schemeClr>
                </a:solidFill>
                <a:ea typeface="华文楷体" panose="02010600040101010101" pitchFamily="2" charset="-122"/>
              </a:rPr>
              <a:t>[</a:t>
            </a:r>
            <a:r>
              <a:rPr lang="zh-CN" altLang="en-US" kern="1200" dirty="0" smtClean="0">
                <a:solidFill>
                  <a:schemeClr val="tx1">
                    <a:lumMod val="75000"/>
                    <a:lumOff val="25000"/>
                  </a:schemeClr>
                </a:solidFill>
                <a:ea typeface="华文楷体" panose="02010600040101010101" pitchFamily="2" charset="-122"/>
              </a:rPr>
              <a:t>模型压缩</a:t>
            </a:r>
            <a:r>
              <a:rPr lang="en-US" altLang="zh-CN" kern="1200" dirty="0" smtClean="0">
                <a:solidFill>
                  <a:schemeClr val="tx1">
                    <a:lumMod val="75000"/>
                    <a:lumOff val="25000"/>
                  </a:schemeClr>
                </a:solidFill>
                <a:ea typeface="华文楷体" panose="02010600040101010101" pitchFamily="2" charset="-122"/>
              </a:rPr>
              <a:t>]</a:t>
            </a:r>
            <a:endParaRPr lang="zh-CN" altLang="en-US" kern="1200" dirty="0">
              <a:solidFill>
                <a:schemeClr val="tx1">
                  <a:lumMod val="75000"/>
                  <a:lumOff val="25000"/>
                </a:schemeClr>
              </a:solidFill>
              <a:ea typeface="华文楷体" panose="02010600040101010101" pitchFamily="2" charset="-122"/>
            </a:endParaRPr>
          </a:p>
          <a:p>
            <a:pPr marL="0" lvl="1" indent="-228600" algn="l" defTabSz="914400" rtl="0" eaLnBrk="1" latinLnBrk="0" hangingPunct="1">
              <a:lnSpc>
                <a:spcPct val="90000"/>
              </a:lnSpc>
              <a:spcBef>
                <a:spcPct val="0"/>
              </a:spcBef>
              <a:spcAft>
                <a:spcPct val="15000"/>
              </a:spcAft>
              <a:buChar char="••"/>
            </a:pPr>
            <a:r>
              <a:rPr lang="zh-CN" altLang="en-US" kern="1200" dirty="0" smtClean="0">
                <a:solidFill>
                  <a:schemeClr val="tx1">
                    <a:lumMod val="75000"/>
                    <a:lumOff val="25000"/>
                  </a:schemeClr>
                </a:solidFill>
                <a:ea typeface="华文楷体" panose="02010600040101010101" pitchFamily="2" charset="-122"/>
              </a:rPr>
              <a:t>压缩网络参数，提高推测速度</a:t>
            </a:r>
            <a:endParaRPr lang="zh-CN" altLang="en-US" kern="1200" dirty="0">
              <a:solidFill>
                <a:schemeClr val="tx1">
                  <a:lumMod val="75000"/>
                  <a:lumOff val="25000"/>
                </a:schemeClr>
              </a:solidFill>
              <a:ea typeface="华文楷体" panose="02010600040101010101" pitchFamily="2" charset="-122"/>
            </a:endParaRPr>
          </a:p>
        </p:txBody>
      </p:sp>
      <p:sp>
        <p:nvSpPr>
          <p:cNvPr id="34" name="任意多边形 28"/>
          <p:cNvSpPr/>
          <p:nvPr/>
        </p:nvSpPr>
        <p:spPr>
          <a:xfrm>
            <a:off x="6513298" y="3198352"/>
            <a:ext cx="1661939" cy="446439"/>
          </a:xfrm>
          <a:custGeom>
            <a:avLst/>
            <a:gdLst>
              <a:gd name="connsiteX0" fmla="*/ 0 w 4294916"/>
              <a:gd name="connsiteY0" fmla="*/ 0 h 446439"/>
              <a:gd name="connsiteX1" fmla="*/ 4294916 w 4294916"/>
              <a:gd name="connsiteY1" fmla="*/ 0 h 446439"/>
              <a:gd name="connsiteX2" fmla="*/ 4294916 w 4294916"/>
              <a:gd name="connsiteY2" fmla="*/ 446439 h 446439"/>
              <a:gd name="connsiteX3" fmla="*/ 0 w 4294916"/>
              <a:gd name="connsiteY3" fmla="*/ 446439 h 446439"/>
              <a:gd name="connsiteX4" fmla="*/ 0 w 4294916"/>
              <a:gd name="connsiteY4" fmla="*/ 0 h 446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4916" h="446439">
                <a:moveTo>
                  <a:pt x="0" y="0"/>
                </a:moveTo>
                <a:lnTo>
                  <a:pt x="4294916" y="0"/>
                </a:lnTo>
                <a:lnTo>
                  <a:pt x="4294916" y="446439"/>
                </a:lnTo>
                <a:lnTo>
                  <a:pt x="0" y="4464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b" anchorCtr="0">
            <a:noAutofit/>
          </a:bodyPr>
          <a:lstStyle/>
          <a:p>
            <a:pPr marL="0" lvl="0" algn="l" defTabSz="914400" rtl="0" eaLnBrk="1" latinLnBrk="0" hangingPunct="1">
              <a:lnSpc>
                <a:spcPct val="90000"/>
              </a:lnSpc>
              <a:spcBef>
                <a:spcPct val="0"/>
              </a:spcBef>
              <a:spcAft>
                <a:spcPct val="35000"/>
              </a:spcAft>
            </a:pPr>
            <a:r>
              <a:rPr lang="en-US" altLang="zh-CN" kern="1200" dirty="0" smtClean="0">
                <a:solidFill>
                  <a:schemeClr val="tx1">
                    <a:lumMod val="75000"/>
                    <a:lumOff val="25000"/>
                  </a:schemeClr>
                </a:solidFill>
                <a:latin typeface="+mn-lt"/>
                <a:ea typeface="华文楷体" panose="02010600040101010101" pitchFamily="2" charset="-122"/>
                <a:cs typeface="+mn-cs"/>
              </a:rPr>
              <a:t>[</a:t>
            </a:r>
            <a:r>
              <a:rPr lang="zh-CN" altLang="en-US" kern="1200" dirty="0" smtClean="0">
                <a:solidFill>
                  <a:schemeClr val="tx1">
                    <a:lumMod val="75000"/>
                    <a:lumOff val="25000"/>
                  </a:schemeClr>
                </a:solidFill>
                <a:latin typeface="+mn-lt"/>
                <a:ea typeface="华文楷体" panose="02010600040101010101" pitchFamily="2" charset="-122"/>
                <a:cs typeface="+mn-cs"/>
              </a:rPr>
              <a:t>增强泛化能力</a:t>
            </a:r>
            <a:r>
              <a:rPr lang="en-US" altLang="zh-CN" kern="1200" dirty="0" smtClean="0">
                <a:solidFill>
                  <a:schemeClr val="tx1">
                    <a:lumMod val="75000"/>
                    <a:lumOff val="25000"/>
                  </a:schemeClr>
                </a:solidFill>
                <a:latin typeface="+mn-lt"/>
                <a:ea typeface="华文楷体" panose="02010600040101010101" pitchFamily="2" charset="-122"/>
                <a:cs typeface="+mn-cs"/>
              </a:rPr>
              <a:t>]</a:t>
            </a:r>
            <a:endParaRPr lang="zh-CN" altLang="en-US" kern="1200" dirty="0">
              <a:solidFill>
                <a:schemeClr val="tx1">
                  <a:lumMod val="75000"/>
                  <a:lumOff val="25000"/>
                </a:schemeClr>
              </a:solidFill>
              <a:latin typeface="+mn-lt"/>
              <a:ea typeface="华文楷体" panose="02010600040101010101" pitchFamily="2" charset="-122"/>
              <a:cs typeface="+mn-cs"/>
            </a:endParaRPr>
          </a:p>
        </p:txBody>
      </p:sp>
      <p:sp>
        <p:nvSpPr>
          <p:cNvPr id="35" name="任意多边形 29"/>
          <p:cNvSpPr/>
          <p:nvPr/>
        </p:nvSpPr>
        <p:spPr>
          <a:xfrm>
            <a:off x="6513298" y="4562560"/>
            <a:ext cx="1661939" cy="446439"/>
          </a:xfrm>
          <a:custGeom>
            <a:avLst/>
            <a:gdLst>
              <a:gd name="connsiteX0" fmla="*/ 0 w 4294916"/>
              <a:gd name="connsiteY0" fmla="*/ 0 h 446439"/>
              <a:gd name="connsiteX1" fmla="*/ 4294916 w 4294916"/>
              <a:gd name="connsiteY1" fmla="*/ 0 h 446439"/>
              <a:gd name="connsiteX2" fmla="*/ 4294916 w 4294916"/>
              <a:gd name="connsiteY2" fmla="*/ 446439 h 446439"/>
              <a:gd name="connsiteX3" fmla="*/ 0 w 4294916"/>
              <a:gd name="connsiteY3" fmla="*/ 446439 h 446439"/>
              <a:gd name="connsiteX4" fmla="*/ 0 w 4294916"/>
              <a:gd name="connsiteY4" fmla="*/ 0 h 446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4916" h="446439">
                <a:moveTo>
                  <a:pt x="0" y="0"/>
                </a:moveTo>
                <a:lnTo>
                  <a:pt x="4294916" y="0"/>
                </a:lnTo>
                <a:lnTo>
                  <a:pt x="4294916" y="446439"/>
                </a:lnTo>
                <a:lnTo>
                  <a:pt x="0" y="4464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b" anchorCtr="0">
            <a:noAutofit/>
          </a:bodyPr>
          <a:lstStyle/>
          <a:p>
            <a:pPr marL="0" lvl="0" algn="l" defTabSz="914400" rtl="0" eaLnBrk="1" latinLnBrk="0" hangingPunct="1">
              <a:lnSpc>
                <a:spcPct val="90000"/>
              </a:lnSpc>
              <a:spcBef>
                <a:spcPct val="0"/>
              </a:spcBef>
              <a:spcAft>
                <a:spcPct val="35000"/>
              </a:spcAft>
            </a:pPr>
            <a:r>
              <a:rPr lang="en-US" altLang="zh-CN" kern="1200" dirty="0" smtClean="0">
                <a:solidFill>
                  <a:schemeClr val="tx1">
                    <a:lumMod val="75000"/>
                    <a:lumOff val="25000"/>
                  </a:schemeClr>
                </a:solidFill>
                <a:latin typeface="+mn-lt"/>
                <a:ea typeface="华文楷体" panose="02010600040101010101" pitchFamily="2" charset="-122"/>
                <a:cs typeface="+mn-cs"/>
              </a:rPr>
              <a:t>[</a:t>
            </a:r>
            <a:r>
              <a:rPr lang="zh-CN" altLang="en-US" kern="1200" dirty="0" smtClean="0">
                <a:solidFill>
                  <a:schemeClr val="tx1">
                    <a:lumMod val="75000"/>
                    <a:lumOff val="25000"/>
                  </a:schemeClr>
                </a:solidFill>
                <a:latin typeface="+mn-lt"/>
                <a:ea typeface="华文楷体" panose="02010600040101010101" pitchFamily="2" charset="-122"/>
                <a:cs typeface="+mn-cs"/>
              </a:rPr>
              <a:t>网络部署应用</a:t>
            </a:r>
            <a:r>
              <a:rPr lang="en-US" altLang="zh-CN" kern="1200" dirty="0" smtClean="0">
                <a:solidFill>
                  <a:schemeClr val="tx1">
                    <a:lumMod val="75000"/>
                    <a:lumOff val="25000"/>
                  </a:schemeClr>
                </a:solidFill>
                <a:latin typeface="+mn-lt"/>
                <a:ea typeface="华文楷体" panose="02010600040101010101" pitchFamily="2" charset="-122"/>
                <a:cs typeface="+mn-cs"/>
              </a:rPr>
              <a:t>]</a:t>
            </a:r>
            <a:endParaRPr lang="zh-CN" altLang="en-US" kern="1200" dirty="0">
              <a:solidFill>
                <a:schemeClr val="tx1">
                  <a:lumMod val="75000"/>
                  <a:lumOff val="25000"/>
                </a:schemeClr>
              </a:solidFill>
              <a:latin typeface="+mn-lt"/>
              <a:ea typeface="华文楷体" panose="02010600040101010101" pitchFamily="2" charset="-122"/>
              <a:cs typeface="+mn-cs"/>
            </a:endParaRPr>
          </a:p>
        </p:txBody>
      </p:sp>
      <p:cxnSp>
        <p:nvCxnSpPr>
          <p:cNvPr id="37" name="直接连接符 4"/>
          <p:cNvCxnSpPr/>
          <p:nvPr/>
        </p:nvCxnSpPr>
        <p:spPr>
          <a:xfrm>
            <a:off x="382137" y="5952840"/>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8"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问题提出</a:t>
            </a:r>
            <a:endParaRPr lang="zh-CN" altLang="en-US" sz="2400" b="1" dirty="0">
              <a:solidFill>
                <a:schemeClr val="tx1">
                  <a:lumMod val="75000"/>
                  <a:lumOff val="25000"/>
                </a:schemeClr>
              </a:solidFill>
              <a:ea typeface="华文楷体" panose="02010600040101010101" pitchFamily="2" charset="-122"/>
            </a:endParaRPr>
          </a:p>
        </p:txBody>
      </p:sp>
      <p:sp>
        <p:nvSpPr>
          <p:cNvPr id="39"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282" y="3554930"/>
            <a:ext cx="4390727" cy="1252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63177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引言</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sp>
        <p:nvSpPr>
          <p:cNvPr id="41" name="TextBox 29"/>
          <p:cNvSpPr txBox="1"/>
          <p:nvPr/>
        </p:nvSpPr>
        <p:spPr>
          <a:xfrm>
            <a:off x="543231" y="2715416"/>
            <a:ext cx="2777961" cy="236372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zh-CN" altLang="en-US" sz="1800" dirty="0" smtClean="0">
                <a:solidFill>
                  <a:schemeClr val="tx1">
                    <a:lumMod val="75000"/>
                    <a:lumOff val="25000"/>
                  </a:schemeClr>
                </a:solidFill>
                <a:ea typeface="华文楷体" panose="02010600040101010101" pitchFamily="2" charset="-122"/>
              </a:rPr>
              <a:t>第一章 序言</a:t>
            </a:r>
            <a:endParaRPr lang="zh-CN" altLang="en-US" sz="1800" dirty="0">
              <a:solidFill>
                <a:schemeClr val="tx1">
                  <a:lumMod val="75000"/>
                  <a:lumOff val="25000"/>
                </a:schemeClr>
              </a:solidFill>
              <a:ea typeface="华文楷体" panose="02010600040101010101" pitchFamily="2" charset="-122"/>
            </a:endParaRPr>
          </a:p>
          <a:p>
            <a:pPr>
              <a:lnSpc>
                <a:spcPct val="120000"/>
              </a:lnSpc>
            </a:pPr>
            <a:r>
              <a:rPr lang="zh-CN" altLang="en-US" sz="1800" dirty="0">
                <a:solidFill>
                  <a:schemeClr val="tx1">
                    <a:lumMod val="75000"/>
                    <a:lumOff val="25000"/>
                  </a:schemeClr>
                </a:solidFill>
                <a:ea typeface="华文楷体" panose="02010600040101010101" pitchFamily="2" charset="-122"/>
              </a:rPr>
              <a:t>第二章 组合卷积结构</a:t>
            </a:r>
          </a:p>
          <a:p>
            <a:pPr>
              <a:lnSpc>
                <a:spcPct val="120000"/>
              </a:lnSpc>
            </a:pPr>
            <a:r>
              <a:rPr lang="zh-CN" altLang="en-US" sz="1800" dirty="0" smtClean="0">
                <a:solidFill>
                  <a:schemeClr val="tx1">
                    <a:lumMod val="75000"/>
                    <a:lumOff val="25000"/>
                  </a:schemeClr>
                </a:solidFill>
                <a:ea typeface="华文楷体" panose="02010600040101010101" pitchFamily="2" charset="-122"/>
              </a:rPr>
              <a:t>第三章 随机区域池化</a:t>
            </a:r>
            <a:endParaRPr lang="zh-CN" altLang="en-US" sz="1800" dirty="0">
              <a:solidFill>
                <a:schemeClr val="tx1">
                  <a:lumMod val="75000"/>
                  <a:lumOff val="25000"/>
                </a:schemeClr>
              </a:solidFill>
              <a:ea typeface="华文楷体" panose="02010600040101010101" pitchFamily="2" charset="-122"/>
            </a:endParaRPr>
          </a:p>
          <a:p>
            <a:pPr>
              <a:lnSpc>
                <a:spcPct val="120000"/>
              </a:lnSpc>
            </a:pPr>
            <a:r>
              <a:rPr lang="zh-CN" altLang="en-US" sz="1800" dirty="0" smtClean="0">
                <a:solidFill>
                  <a:schemeClr val="tx1">
                    <a:lumMod val="75000"/>
                    <a:lumOff val="25000"/>
                  </a:schemeClr>
                </a:solidFill>
                <a:ea typeface="华文楷体" panose="02010600040101010101" pitchFamily="2" charset="-122"/>
              </a:rPr>
              <a:t>第四章 模型压缩</a:t>
            </a:r>
            <a:endParaRPr lang="zh-CN" altLang="en-US" sz="1800" dirty="0">
              <a:solidFill>
                <a:schemeClr val="tx1">
                  <a:lumMod val="75000"/>
                  <a:lumOff val="25000"/>
                </a:schemeClr>
              </a:solidFill>
              <a:ea typeface="华文楷体" panose="02010600040101010101" pitchFamily="2" charset="-122"/>
            </a:endParaRPr>
          </a:p>
          <a:p>
            <a:pPr>
              <a:lnSpc>
                <a:spcPct val="120000"/>
              </a:lnSpc>
            </a:pPr>
            <a:r>
              <a:rPr lang="zh-CN" altLang="en-US" sz="1800" dirty="0" smtClean="0">
                <a:solidFill>
                  <a:schemeClr val="tx1">
                    <a:lumMod val="75000"/>
                    <a:lumOff val="25000"/>
                  </a:schemeClr>
                </a:solidFill>
                <a:ea typeface="华文楷体" panose="02010600040101010101" pitchFamily="2" charset="-122"/>
              </a:rPr>
              <a:t>第五章 交通标志识别</a:t>
            </a:r>
            <a:endParaRPr lang="zh-CN" altLang="en-US" sz="1800" dirty="0">
              <a:solidFill>
                <a:schemeClr val="tx1">
                  <a:lumMod val="75000"/>
                  <a:lumOff val="25000"/>
                </a:schemeClr>
              </a:solidFill>
              <a:ea typeface="华文楷体" panose="02010600040101010101" pitchFamily="2" charset="-122"/>
            </a:endParaRPr>
          </a:p>
          <a:p>
            <a:pPr>
              <a:lnSpc>
                <a:spcPct val="120000"/>
              </a:lnSpc>
            </a:pPr>
            <a:r>
              <a:rPr lang="zh-CN" altLang="en-US" sz="1800" dirty="0" smtClean="0">
                <a:solidFill>
                  <a:schemeClr val="tx1">
                    <a:lumMod val="75000"/>
                    <a:lumOff val="25000"/>
                  </a:schemeClr>
                </a:solidFill>
                <a:ea typeface="华文楷体" panose="02010600040101010101" pitchFamily="2" charset="-122"/>
              </a:rPr>
              <a:t>第六章 总结与展望</a:t>
            </a:r>
            <a:endParaRPr lang="zh-CN" altLang="en-US" sz="1800" dirty="0">
              <a:solidFill>
                <a:schemeClr val="tx1">
                  <a:lumMod val="75000"/>
                  <a:lumOff val="25000"/>
                </a:schemeClr>
              </a:solidFill>
              <a:ea typeface="华文楷体" panose="02010600040101010101" pitchFamily="2" charset="-122"/>
            </a:endParaRPr>
          </a:p>
          <a:p>
            <a:pPr>
              <a:lnSpc>
                <a:spcPct val="120000"/>
              </a:lnSpc>
            </a:pPr>
            <a:endParaRPr lang="zh-CN" altLang="en-US" sz="1800" dirty="0">
              <a:solidFill>
                <a:schemeClr val="tx1">
                  <a:lumMod val="75000"/>
                  <a:lumOff val="25000"/>
                </a:schemeClr>
              </a:solidFill>
              <a:ea typeface="华文楷体" panose="02010600040101010101" pitchFamily="2" charset="-122"/>
            </a:endParaRPr>
          </a:p>
        </p:txBody>
      </p:sp>
      <p:sp>
        <p:nvSpPr>
          <p:cNvPr id="42" name="矩形 23"/>
          <p:cNvSpPr/>
          <p:nvPr/>
        </p:nvSpPr>
        <p:spPr>
          <a:xfrm>
            <a:off x="413453" y="2711524"/>
            <a:ext cx="70600" cy="2012338"/>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28"/>
          <p:cNvCxnSpPr/>
          <p:nvPr/>
        </p:nvCxnSpPr>
        <p:spPr>
          <a:xfrm flipV="1">
            <a:off x="3501990" y="2007223"/>
            <a:ext cx="0" cy="337275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章节安排</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5270" y="1966415"/>
            <a:ext cx="4562357" cy="3431791"/>
          </a:xfrm>
          <a:prstGeom prst="rect">
            <a:avLst/>
          </a:prstGeom>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444321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2"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9" name="文本框 38"/>
          <p:cNvSpPr txBox="1"/>
          <p:nvPr/>
        </p:nvSpPr>
        <p:spPr>
          <a:xfrm>
            <a:off x="163773" y="3083032"/>
            <a:ext cx="3123394" cy="646331"/>
          </a:xfrm>
          <a:prstGeom prst="rect">
            <a:avLst/>
          </a:prstGeom>
          <a:noFill/>
        </p:spPr>
        <p:txBody>
          <a:bodyPr wrap="square" rtlCol="0">
            <a:spAutoFit/>
          </a:bodyPr>
          <a:lstStyle/>
          <a:p>
            <a:r>
              <a:rPr lang="en-US" altLang="zh-CN" sz="3600" b="1" dirty="0" smtClean="0">
                <a:solidFill>
                  <a:schemeClr val="bg1">
                    <a:lumMod val="65000"/>
                  </a:schemeClr>
                </a:solidFill>
                <a:latin typeface="华文楷体" panose="02010600040101010101" pitchFamily="2" charset="-122"/>
                <a:ea typeface="华文楷体" panose="02010600040101010101" pitchFamily="2" charset="-122"/>
              </a:rPr>
              <a:t>CONTENTS</a:t>
            </a:r>
            <a:endParaRPr lang="zh-CN" altLang="en-US" sz="3600" b="1" dirty="0">
              <a:solidFill>
                <a:schemeClr val="bg1">
                  <a:lumMod val="65000"/>
                </a:schemeClr>
              </a:solidFill>
              <a:latin typeface="华文楷体" panose="02010600040101010101" pitchFamily="2" charset="-122"/>
              <a:ea typeface="华文楷体" panose="02010600040101010101" pitchFamily="2" charset="-122"/>
            </a:endParaRPr>
          </a:p>
        </p:txBody>
      </p:sp>
      <p:grpSp>
        <p:nvGrpSpPr>
          <p:cNvPr id="43" name="组合 42"/>
          <p:cNvGrpSpPr/>
          <p:nvPr/>
        </p:nvGrpSpPr>
        <p:grpSpPr>
          <a:xfrm>
            <a:off x="0" y="1305569"/>
            <a:ext cx="9144000" cy="56736"/>
            <a:chOff x="30834" y="1305568"/>
            <a:chExt cx="8816454" cy="66133"/>
          </a:xfrm>
        </p:grpSpPr>
        <p:sp>
          <p:nvSpPr>
            <p:cNvPr id="14" name="矩形 13"/>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121263" y="2917957"/>
            <a:ext cx="902811" cy="523220"/>
          </a:xfrm>
          <a:prstGeom prst="rect">
            <a:avLst/>
          </a:prstGeom>
          <a:noFill/>
        </p:spPr>
        <p:txBody>
          <a:bodyPr wrap="none" rtlCol="0">
            <a:spAutoFit/>
          </a:bodyPr>
          <a:lstStyle/>
          <a:p>
            <a:r>
              <a:rPr lang="zh-CN" altLang="en-US" sz="2800" b="1" dirty="0">
                <a:solidFill>
                  <a:srgbClr val="5C307D"/>
                </a:solidFill>
                <a:latin typeface="华文楷体" panose="02010600040101010101" pitchFamily="2" charset="-122"/>
                <a:ea typeface="华文楷体" panose="02010600040101010101" pitchFamily="2" charset="-122"/>
              </a:rPr>
              <a:t>目录</a:t>
            </a:r>
          </a:p>
        </p:txBody>
      </p:sp>
      <p:sp>
        <p:nvSpPr>
          <p:cNvPr id="17" name="文本框 16"/>
          <p:cNvSpPr txBox="1"/>
          <p:nvPr/>
        </p:nvSpPr>
        <p:spPr>
          <a:xfrm>
            <a:off x="3525600" y="2903398"/>
            <a:ext cx="377026"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19" name="文本框 18"/>
          <p:cNvSpPr txBox="1"/>
          <p:nvPr/>
        </p:nvSpPr>
        <p:spPr>
          <a:xfrm>
            <a:off x="3984044" y="2970124"/>
            <a:ext cx="697627" cy="400110"/>
          </a:xfrm>
          <a:prstGeom prst="rect">
            <a:avLst/>
          </a:prstGeom>
          <a:noFill/>
        </p:spPr>
        <p:txBody>
          <a:bodyPr wrap="none" rtlCol="0">
            <a:spAutoFit/>
          </a:bodyPr>
          <a:lstStyle/>
          <a:p>
            <a:r>
              <a:rPr lang="zh-CN" altLang="en-US" sz="2000" dirty="0" smtClean="0">
                <a:solidFill>
                  <a:srgbClr val="404040"/>
                </a:solidFill>
                <a:ea typeface="华文楷体" panose="02010600040101010101" pitchFamily="2" charset="-122"/>
              </a:rPr>
              <a:t>序言</a:t>
            </a:r>
            <a:endParaRPr lang="zh-CN" altLang="en-US" sz="2000" dirty="0">
              <a:solidFill>
                <a:srgbClr val="404040"/>
              </a:solidFill>
              <a:ea typeface="华文楷体" panose="02010600040101010101" pitchFamily="2" charset="-122"/>
            </a:endParaRPr>
          </a:p>
        </p:txBody>
      </p:sp>
      <p:cxnSp>
        <p:nvCxnSpPr>
          <p:cNvPr id="20" name="直接连接符 19"/>
          <p:cNvCxnSpPr/>
          <p:nvPr/>
        </p:nvCxnSpPr>
        <p:spPr>
          <a:xfrm flipH="1">
            <a:off x="3736631" y="3083032"/>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81904" y="2913616"/>
            <a:ext cx="377026"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22" name="文本框 21"/>
          <p:cNvSpPr txBox="1"/>
          <p:nvPr/>
        </p:nvSpPr>
        <p:spPr>
          <a:xfrm>
            <a:off x="6570727" y="2994901"/>
            <a:ext cx="1569660" cy="369332"/>
          </a:xfrm>
          <a:prstGeom prst="rect">
            <a:avLst/>
          </a:prstGeom>
          <a:solidFill>
            <a:srgbClr val="5C307D"/>
          </a:solidFill>
        </p:spPr>
        <p:txBody>
          <a:bodyPr wrap="none" rtlCol="0">
            <a:spAutoFit/>
          </a:bodyPr>
          <a:lstStyle/>
          <a:p>
            <a:r>
              <a:rPr lang="zh-CN" altLang="en-US" dirty="0" smtClean="0">
                <a:solidFill>
                  <a:schemeClr val="bg1"/>
                </a:solidFill>
                <a:ea typeface="华文楷体" panose="02010600040101010101" pitchFamily="2" charset="-122"/>
              </a:rPr>
              <a:t>组合卷积结构</a:t>
            </a:r>
            <a:endParaRPr lang="zh-CN" altLang="en-US" dirty="0">
              <a:solidFill>
                <a:schemeClr val="bg1"/>
              </a:solidFill>
              <a:ea typeface="华文楷体" panose="02010600040101010101" pitchFamily="2" charset="-122"/>
            </a:endParaRPr>
          </a:p>
        </p:txBody>
      </p:sp>
      <p:cxnSp>
        <p:nvCxnSpPr>
          <p:cNvPr id="23" name="直接连接符 22"/>
          <p:cNvCxnSpPr/>
          <p:nvPr/>
        </p:nvCxnSpPr>
        <p:spPr>
          <a:xfrm flipH="1">
            <a:off x="6324270" y="3083032"/>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525600" y="3482780"/>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25" name="文本框 24"/>
          <p:cNvSpPr txBox="1"/>
          <p:nvPr/>
        </p:nvSpPr>
        <p:spPr>
          <a:xfrm>
            <a:off x="3984044" y="3549506"/>
            <a:ext cx="1723549" cy="400110"/>
          </a:xfrm>
          <a:prstGeom prst="rect">
            <a:avLst/>
          </a:prstGeom>
          <a:noFill/>
        </p:spPr>
        <p:txBody>
          <a:bodyPr wrap="none" rtlCol="0">
            <a:spAutoFit/>
          </a:bodyPr>
          <a:lstStyle/>
          <a:p>
            <a:r>
              <a:rPr lang="zh-CN" altLang="en-US" sz="2000" dirty="0" smtClean="0">
                <a:solidFill>
                  <a:schemeClr val="tx1">
                    <a:lumMod val="75000"/>
                    <a:lumOff val="25000"/>
                  </a:schemeClr>
                </a:solidFill>
                <a:ea typeface="华文楷体" panose="02010600040101010101" pitchFamily="2" charset="-122"/>
              </a:rPr>
              <a:t>随机区域池化</a:t>
            </a:r>
            <a:endParaRPr lang="zh-CN" altLang="en-US" sz="2000" dirty="0">
              <a:solidFill>
                <a:schemeClr val="tx1">
                  <a:lumMod val="75000"/>
                  <a:lumOff val="25000"/>
                </a:schemeClr>
              </a:solidFill>
              <a:ea typeface="华文楷体" panose="02010600040101010101" pitchFamily="2" charset="-122"/>
            </a:endParaRPr>
          </a:p>
        </p:txBody>
      </p:sp>
      <p:cxnSp>
        <p:nvCxnSpPr>
          <p:cNvPr id="26" name="直接连接符 25"/>
          <p:cNvCxnSpPr/>
          <p:nvPr/>
        </p:nvCxnSpPr>
        <p:spPr>
          <a:xfrm flipH="1">
            <a:off x="3736631" y="366241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081904" y="3492998"/>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4</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28" name="文本框 27"/>
          <p:cNvSpPr txBox="1"/>
          <p:nvPr/>
        </p:nvSpPr>
        <p:spPr>
          <a:xfrm>
            <a:off x="6570727" y="3574283"/>
            <a:ext cx="1107996" cy="369332"/>
          </a:xfrm>
          <a:prstGeom prst="rect">
            <a:avLst/>
          </a:prstGeom>
          <a:noFill/>
        </p:spPr>
        <p:txBody>
          <a:bodyPr wrap="none" rtlCol="0">
            <a:spAutoFit/>
          </a:bodyPr>
          <a:lstStyle/>
          <a:p>
            <a:r>
              <a:rPr lang="zh-CN" altLang="en-US" dirty="0" smtClean="0">
                <a:solidFill>
                  <a:schemeClr val="tx1">
                    <a:lumMod val="75000"/>
                    <a:lumOff val="25000"/>
                  </a:schemeClr>
                </a:solidFill>
                <a:ea typeface="华文楷体" panose="02010600040101010101" pitchFamily="2" charset="-122"/>
              </a:rPr>
              <a:t>模型压缩</a:t>
            </a:r>
            <a:endParaRPr lang="zh-CN" altLang="en-US" dirty="0">
              <a:solidFill>
                <a:schemeClr val="tx1">
                  <a:lumMod val="75000"/>
                  <a:lumOff val="25000"/>
                </a:schemeClr>
              </a:solidFill>
              <a:ea typeface="华文楷体" panose="02010600040101010101" pitchFamily="2" charset="-122"/>
            </a:endParaRPr>
          </a:p>
        </p:txBody>
      </p:sp>
      <p:cxnSp>
        <p:nvCxnSpPr>
          <p:cNvPr id="29" name="直接连接符 28"/>
          <p:cNvCxnSpPr/>
          <p:nvPr/>
        </p:nvCxnSpPr>
        <p:spPr>
          <a:xfrm flipH="1">
            <a:off x="6324270" y="366241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3525600" y="4056523"/>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31" name="文本框 30"/>
          <p:cNvSpPr txBox="1"/>
          <p:nvPr/>
        </p:nvSpPr>
        <p:spPr>
          <a:xfrm>
            <a:off x="3984044" y="4123249"/>
            <a:ext cx="1723549" cy="400110"/>
          </a:xfrm>
          <a:prstGeom prst="rect">
            <a:avLst/>
          </a:prstGeom>
          <a:noFill/>
        </p:spPr>
        <p:txBody>
          <a:bodyPr wrap="none" rtlCol="0">
            <a:spAutoFit/>
          </a:bodyPr>
          <a:lstStyle/>
          <a:p>
            <a:r>
              <a:rPr lang="zh-CN" altLang="en-US" sz="2000" dirty="0" smtClean="0">
                <a:solidFill>
                  <a:schemeClr val="tx1">
                    <a:lumMod val="75000"/>
                    <a:lumOff val="25000"/>
                  </a:schemeClr>
                </a:solidFill>
                <a:ea typeface="华文楷体" panose="02010600040101010101" pitchFamily="2" charset="-122"/>
              </a:rPr>
              <a:t>交通标志识别</a:t>
            </a:r>
            <a:endParaRPr lang="zh-CN" altLang="en-US" sz="2000" dirty="0">
              <a:solidFill>
                <a:schemeClr val="tx1">
                  <a:lumMod val="75000"/>
                  <a:lumOff val="25000"/>
                </a:schemeClr>
              </a:solidFill>
              <a:ea typeface="华文楷体" panose="02010600040101010101" pitchFamily="2" charset="-122"/>
            </a:endParaRPr>
          </a:p>
        </p:txBody>
      </p:sp>
      <p:cxnSp>
        <p:nvCxnSpPr>
          <p:cNvPr id="32" name="直接连接符 31"/>
          <p:cNvCxnSpPr/>
          <p:nvPr/>
        </p:nvCxnSpPr>
        <p:spPr>
          <a:xfrm flipH="1">
            <a:off x="3736631" y="4236157"/>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6081904" y="4066741"/>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6</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34" name="文本框 33"/>
          <p:cNvSpPr txBox="1"/>
          <p:nvPr/>
        </p:nvSpPr>
        <p:spPr>
          <a:xfrm>
            <a:off x="6570727" y="4148026"/>
            <a:ext cx="1338828" cy="369332"/>
          </a:xfrm>
          <a:prstGeom prst="rect">
            <a:avLst/>
          </a:prstGeom>
          <a:noFill/>
        </p:spPr>
        <p:txBody>
          <a:bodyPr wrap="none" rtlCol="0">
            <a:spAutoFit/>
          </a:bodyPr>
          <a:lstStyle/>
          <a:p>
            <a:r>
              <a:rPr lang="zh-CN" altLang="en-US" dirty="0" smtClean="0">
                <a:solidFill>
                  <a:schemeClr val="tx1">
                    <a:lumMod val="75000"/>
                    <a:lumOff val="25000"/>
                  </a:schemeClr>
                </a:solidFill>
                <a:ea typeface="华文楷体" panose="02010600040101010101" pitchFamily="2" charset="-122"/>
              </a:rPr>
              <a:t>总结与展望</a:t>
            </a:r>
            <a:endParaRPr lang="zh-CN" altLang="en-US" dirty="0">
              <a:solidFill>
                <a:schemeClr val="tx1">
                  <a:lumMod val="75000"/>
                  <a:lumOff val="25000"/>
                </a:schemeClr>
              </a:solidFill>
              <a:ea typeface="华文楷体" panose="02010600040101010101" pitchFamily="2" charset="-122"/>
            </a:endParaRPr>
          </a:p>
        </p:txBody>
      </p:sp>
      <p:cxnSp>
        <p:nvCxnSpPr>
          <p:cNvPr id="35" name="直接连接符 34"/>
          <p:cNvCxnSpPr/>
          <p:nvPr/>
        </p:nvCxnSpPr>
        <p:spPr>
          <a:xfrm flipH="1">
            <a:off x="6324270" y="4236157"/>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6"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cxnSp>
        <p:nvCxnSpPr>
          <p:cNvPr id="8" name="直接连接符 7"/>
          <p:cNvCxnSpPr/>
          <p:nvPr/>
        </p:nvCxnSpPr>
        <p:spPr>
          <a:xfrm>
            <a:off x="3278460" y="2994901"/>
            <a:ext cx="0" cy="15472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7490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组合卷积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49088" y="5611313"/>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研究目的</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21"/>
          <p:cNvSpPr/>
          <p:nvPr/>
        </p:nvSpPr>
        <p:spPr>
          <a:xfrm>
            <a:off x="3998625" y="2044850"/>
            <a:ext cx="1661939" cy="446439"/>
          </a:xfrm>
          <a:custGeom>
            <a:avLst/>
            <a:gdLst>
              <a:gd name="connsiteX0" fmla="*/ 0 w 4294916"/>
              <a:gd name="connsiteY0" fmla="*/ 0 h 446439"/>
              <a:gd name="connsiteX1" fmla="*/ 4294916 w 4294916"/>
              <a:gd name="connsiteY1" fmla="*/ 0 h 446439"/>
              <a:gd name="connsiteX2" fmla="*/ 4294916 w 4294916"/>
              <a:gd name="connsiteY2" fmla="*/ 446439 h 446439"/>
              <a:gd name="connsiteX3" fmla="*/ 0 w 4294916"/>
              <a:gd name="connsiteY3" fmla="*/ 446439 h 446439"/>
              <a:gd name="connsiteX4" fmla="*/ 0 w 4294916"/>
              <a:gd name="connsiteY4" fmla="*/ 0 h 446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4916" h="446439">
                <a:moveTo>
                  <a:pt x="0" y="0"/>
                </a:moveTo>
                <a:lnTo>
                  <a:pt x="4294916" y="0"/>
                </a:lnTo>
                <a:lnTo>
                  <a:pt x="4294916" y="446439"/>
                </a:lnTo>
                <a:lnTo>
                  <a:pt x="0" y="4464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b" anchorCtr="0">
            <a:noAutofit/>
          </a:bodyPr>
          <a:lstStyle/>
          <a:p>
            <a:pPr marL="0" lvl="0" algn="l" defTabSz="914400" rtl="0" eaLnBrk="1" latinLnBrk="0" hangingPunct="1">
              <a:lnSpc>
                <a:spcPct val="90000"/>
              </a:lnSpc>
              <a:spcBef>
                <a:spcPct val="0"/>
              </a:spcBef>
              <a:spcAft>
                <a:spcPct val="35000"/>
              </a:spcAft>
            </a:pPr>
            <a:r>
              <a:rPr lang="en-US" altLang="zh-CN" b="1" kern="1200" dirty="0" smtClean="0">
                <a:solidFill>
                  <a:schemeClr val="tx1">
                    <a:lumMod val="75000"/>
                    <a:lumOff val="25000"/>
                  </a:schemeClr>
                </a:solidFill>
                <a:latin typeface="+mn-lt"/>
                <a:ea typeface="华文楷体" panose="02010600040101010101" pitchFamily="2" charset="-122"/>
                <a:cs typeface="+mn-cs"/>
              </a:rPr>
              <a:t>[</a:t>
            </a:r>
            <a:r>
              <a:rPr lang="zh-CN" altLang="en-US" b="1" kern="1200" dirty="0" smtClean="0">
                <a:solidFill>
                  <a:schemeClr val="tx1">
                    <a:lumMod val="75000"/>
                    <a:lumOff val="25000"/>
                  </a:schemeClr>
                </a:solidFill>
                <a:latin typeface="+mn-lt"/>
                <a:ea typeface="华文楷体" panose="02010600040101010101" pitchFamily="2" charset="-122"/>
                <a:cs typeface="+mn-cs"/>
              </a:rPr>
              <a:t>简化网络设计</a:t>
            </a:r>
            <a:r>
              <a:rPr lang="en-US" altLang="zh-CN" b="1" kern="1200" dirty="0" smtClean="0">
                <a:solidFill>
                  <a:schemeClr val="tx1">
                    <a:lumMod val="75000"/>
                    <a:lumOff val="25000"/>
                  </a:schemeClr>
                </a:solidFill>
                <a:latin typeface="+mn-lt"/>
                <a:ea typeface="华文楷体" panose="02010600040101010101" pitchFamily="2" charset="-122"/>
                <a:cs typeface="+mn-cs"/>
              </a:rPr>
              <a:t>]</a:t>
            </a:r>
            <a:endParaRPr lang="zh-CN" altLang="en-US" b="1" kern="1200" dirty="0">
              <a:solidFill>
                <a:schemeClr val="tx1">
                  <a:lumMod val="75000"/>
                  <a:lumOff val="25000"/>
                </a:schemeClr>
              </a:solidFill>
              <a:latin typeface="+mn-lt"/>
              <a:ea typeface="华文楷体" panose="02010600040101010101" pitchFamily="2" charset="-122"/>
              <a:cs typeface="+mn-cs"/>
            </a:endParaRPr>
          </a:p>
        </p:txBody>
      </p:sp>
      <p:sp>
        <p:nvSpPr>
          <p:cNvPr id="20" name="任意多边形 22"/>
          <p:cNvSpPr/>
          <p:nvPr/>
        </p:nvSpPr>
        <p:spPr>
          <a:xfrm>
            <a:off x="2489601" y="2117184"/>
            <a:ext cx="1509024" cy="446439"/>
          </a:xfrm>
          <a:custGeom>
            <a:avLst/>
            <a:gdLst>
              <a:gd name="connsiteX0" fmla="*/ 74421 w 1509024"/>
              <a:gd name="connsiteY0" fmla="*/ 0 h 446439"/>
              <a:gd name="connsiteX1" fmla="*/ 1434603 w 1509024"/>
              <a:gd name="connsiteY1" fmla="*/ 0 h 446439"/>
              <a:gd name="connsiteX2" fmla="*/ 1509024 w 1509024"/>
              <a:gd name="connsiteY2" fmla="*/ 74421 h 446439"/>
              <a:gd name="connsiteX3" fmla="*/ 1509024 w 1509024"/>
              <a:gd name="connsiteY3" fmla="*/ 446439 h 446439"/>
              <a:gd name="connsiteX4" fmla="*/ 1509024 w 1509024"/>
              <a:gd name="connsiteY4" fmla="*/ 446439 h 446439"/>
              <a:gd name="connsiteX5" fmla="*/ 0 w 1509024"/>
              <a:gd name="connsiteY5" fmla="*/ 446439 h 446439"/>
              <a:gd name="connsiteX6" fmla="*/ 0 w 1509024"/>
              <a:gd name="connsiteY6" fmla="*/ 446439 h 446439"/>
              <a:gd name="connsiteX7" fmla="*/ 0 w 1509024"/>
              <a:gd name="connsiteY7" fmla="*/ 74421 h 446439"/>
              <a:gd name="connsiteX8" fmla="*/ 74421 w 1509024"/>
              <a:gd name="connsiteY8" fmla="*/ 0 h 44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024" h="446439">
                <a:moveTo>
                  <a:pt x="74421" y="0"/>
                </a:moveTo>
                <a:lnTo>
                  <a:pt x="1434603" y="0"/>
                </a:lnTo>
                <a:cubicBezTo>
                  <a:pt x="1475705" y="0"/>
                  <a:pt x="1509024" y="33319"/>
                  <a:pt x="1509024" y="74421"/>
                </a:cubicBezTo>
                <a:lnTo>
                  <a:pt x="1509024" y="446439"/>
                </a:lnTo>
                <a:lnTo>
                  <a:pt x="1509024" y="446439"/>
                </a:lnTo>
                <a:lnTo>
                  <a:pt x="0" y="446439"/>
                </a:lnTo>
                <a:lnTo>
                  <a:pt x="0" y="446439"/>
                </a:lnTo>
                <a:lnTo>
                  <a:pt x="0" y="74421"/>
                </a:lnTo>
                <a:cubicBezTo>
                  <a:pt x="0" y="33319"/>
                  <a:pt x="33319" y="0"/>
                  <a:pt x="74421" y="0"/>
                </a:cubicBezTo>
                <a:close/>
              </a:path>
            </a:pathLst>
          </a:custGeom>
          <a:solidFill>
            <a:srgbClr val="5C307D"/>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9897" tIns="59897" rIns="59897" bIns="38100" numCol="1" spcCol="1270" anchor="ctr" anchorCtr="0">
            <a:noAutofit/>
          </a:bodyPr>
          <a:lstStyle/>
          <a:p>
            <a:pPr marL="0" lvl="0" algn="l" defTabSz="914400" rtl="0" eaLnBrk="1" latinLnBrk="0" hangingPunct="1">
              <a:lnSpc>
                <a:spcPct val="90000"/>
              </a:lnSpc>
              <a:spcBef>
                <a:spcPct val="0"/>
              </a:spcBef>
              <a:spcAft>
                <a:spcPct val="35000"/>
              </a:spcAft>
            </a:pPr>
            <a:r>
              <a:rPr lang="en-US" altLang="zh-CN" kern="1200" dirty="0" smtClean="0">
                <a:solidFill>
                  <a:schemeClr val="bg1"/>
                </a:solidFill>
                <a:latin typeface="+mn-lt"/>
                <a:ea typeface="华文楷体" panose="02010600040101010101" pitchFamily="2" charset="-122"/>
                <a:cs typeface="+mn-cs"/>
              </a:rPr>
              <a:t>[ </a:t>
            </a:r>
            <a:r>
              <a:rPr lang="zh-CN" altLang="en-US" kern="1200" dirty="0" smtClean="0">
                <a:solidFill>
                  <a:schemeClr val="bg1"/>
                </a:solidFill>
                <a:latin typeface="+mn-lt"/>
                <a:ea typeface="华文楷体" panose="02010600040101010101" pitchFamily="2" charset="-122"/>
                <a:cs typeface="+mn-cs"/>
              </a:rPr>
              <a:t>理由一 </a:t>
            </a:r>
            <a:r>
              <a:rPr lang="en-US" altLang="zh-CN" kern="1200" dirty="0" smtClean="0">
                <a:solidFill>
                  <a:schemeClr val="bg1"/>
                </a:solidFill>
                <a:latin typeface="+mn-lt"/>
                <a:ea typeface="华文楷体" panose="02010600040101010101" pitchFamily="2" charset="-122"/>
                <a:cs typeface="+mn-cs"/>
              </a:rPr>
              <a:t>]</a:t>
            </a:r>
            <a:endParaRPr lang="zh-CN" altLang="en-US" kern="1200" dirty="0">
              <a:solidFill>
                <a:schemeClr val="bg1"/>
              </a:solidFill>
              <a:latin typeface="+mn-lt"/>
              <a:ea typeface="华文楷体" panose="02010600040101010101" pitchFamily="2" charset="-122"/>
              <a:cs typeface="+mn-cs"/>
            </a:endParaRPr>
          </a:p>
        </p:txBody>
      </p:sp>
      <p:sp>
        <p:nvSpPr>
          <p:cNvPr id="21" name="任意多边形 23"/>
          <p:cNvSpPr/>
          <p:nvPr/>
        </p:nvSpPr>
        <p:spPr>
          <a:xfrm>
            <a:off x="2429770" y="2637640"/>
            <a:ext cx="6174403" cy="893013"/>
          </a:xfrm>
          <a:custGeom>
            <a:avLst/>
            <a:gdLst>
              <a:gd name="connsiteX0" fmla="*/ 0 w 5803941"/>
              <a:gd name="connsiteY0" fmla="*/ 0 h 893013"/>
              <a:gd name="connsiteX1" fmla="*/ 5803941 w 5803941"/>
              <a:gd name="connsiteY1" fmla="*/ 0 h 893013"/>
              <a:gd name="connsiteX2" fmla="*/ 5803941 w 5803941"/>
              <a:gd name="connsiteY2" fmla="*/ 893013 h 893013"/>
              <a:gd name="connsiteX3" fmla="*/ 0 w 5803941"/>
              <a:gd name="connsiteY3" fmla="*/ 893013 h 893013"/>
              <a:gd name="connsiteX4" fmla="*/ 0 w 5803941"/>
              <a:gd name="connsiteY4" fmla="*/ 0 h 89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941" h="893013">
                <a:moveTo>
                  <a:pt x="0" y="0"/>
                </a:moveTo>
                <a:lnTo>
                  <a:pt x="5803941" y="0"/>
                </a:lnTo>
                <a:lnTo>
                  <a:pt x="5803941" y="893013"/>
                </a:lnTo>
                <a:lnTo>
                  <a:pt x="0" y="8930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marL="0" lvl="1" indent="-228600" algn="l" defTabSz="914400" rtl="0" eaLnBrk="1" latinLnBrk="0" hangingPunct="1">
              <a:lnSpc>
                <a:spcPct val="90000"/>
              </a:lnSpc>
              <a:spcBef>
                <a:spcPct val="0"/>
              </a:spcBef>
              <a:spcAft>
                <a:spcPct val="15000"/>
              </a:spcAft>
              <a:buChar char="••"/>
            </a:pPr>
            <a:r>
              <a:rPr lang="zh-CN" altLang="en-US" b="1" kern="1200" dirty="0" smtClean="0">
                <a:solidFill>
                  <a:schemeClr val="tx1">
                    <a:lumMod val="75000"/>
                    <a:lumOff val="25000"/>
                  </a:schemeClr>
                </a:solidFill>
                <a:ea typeface="华文楷体" panose="02010600040101010101" pitchFamily="2" charset="-122"/>
              </a:rPr>
              <a:t>针对一个</a:t>
            </a:r>
            <a:r>
              <a:rPr lang="zh-CN" altLang="en-US" b="1" kern="1200" dirty="0" smtClean="0">
                <a:solidFill>
                  <a:srgbClr val="5C307D"/>
                </a:solidFill>
                <a:ea typeface="华文楷体" panose="02010600040101010101" pitchFamily="2" charset="-122"/>
              </a:rPr>
              <a:t>新问题</a:t>
            </a:r>
            <a:r>
              <a:rPr lang="zh-CN" altLang="en-US" b="1" kern="1200" dirty="0" smtClean="0">
                <a:solidFill>
                  <a:schemeClr val="tx1">
                    <a:lumMod val="75000"/>
                    <a:lumOff val="25000"/>
                  </a:schemeClr>
                </a:solidFill>
                <a:ea typeface="华文楷体" panose="02010600040101010101" pitchFamily="2" charset="-122"/>
              </a:rPr>
              <a:t>，如何设计网络结构</a:t>
            </a:r>
          </a:p>
          <a:p>
            <a:pPr marL="0" lvl="1" indent="-228600" algn="l" defTabSz="914400" rtl="0" eaLnBrk="1" latinLnBrk="0" hangingPunct="1">
              <a:lnSpc>
                <a:spcPct val="90000"/>
              </a:lnSpc>
              <a:spcBef>
                <a:spcPct val="0"/>
              </a:spcBef>
              <a:spcAft>
                <a:spcPct val="15000"/>
              </a:spcAft>
              <a:buChar char="••"/>
            </a:pPr>
            <a:r>
              <a:rPr lang="zh-CN" altLang="en-US" b="1" kern="1200" dirty="0" smtClean="0">
                <a:solidFill>
                  <a:srgbClr val="5C307D"/>
                </a:solidFill>
                <a:ea typeface="华文楷体" panose="02010600040101010101" pitchFamily="2" charset="-122"/>
              </a:rPr>
              <a:t>深度选择</a:t>
            </a:r>
            <a:r>
              <a:rPr lang="zh-CN" altLang="en-US" b="1" kern="1200" dirty="0" smtClean="0">
                <a:solidFill>
                  <a:schemeClr val="tx1">
                    <a:lumMod val="75000"/>
                    <a:lumOff val="25000"/>
                  </a:schemeClr>
                </a:solidFill>
                <a:ea typeface="华文楷体" panose="02010600040101010101" pitchFamily="2" charset="-122"/>
              </a:rPr>
              <a:t>，</a:t>
            </a:r>
            <a:r>
              <a:rPr lang="zh-CN" altLang="en-US" b="1" kern="1200" dirty="0" smtClean="0">
                <a:solidFill>
                  <a:srgbClr val="5C307D"/>
                </a:solidFill>
                <a:ea typeface="华文楷体" panose="02010600040101010101" pitchFamily="2" charset="-122"/>
              </a:rPr>
              <a:t>感受野大小选择</a:t>
            </a:r>
            <a:r>
              <a:rPr lang="zh-CN" altLang="en-US" b="1" kern="1200" dirty="0" smtClean="0">
                <a:solidFill>
                  <a:schemeClr val="tx1">
                    <a:lumMod val="75000"/>
                    <a:lumOff val="25000"/>
                  </a:schemeClr>
                </a:solidFill>
                <a:ea typeface="华文楷体" panose="02010600040101010101" pitchFamily="2" charset="-122"/>
              </a:rPr>
              <a:t>，</a:t>
            </a:r>
            <a:r>
              <a:rPr lang="zh-CN" altLang="en-US" b="1" kern="1200" dirty="0" smtClean="0">
                <a:solidFill>
                  <a:srgbClr val="5C307D"/>
                </a:solidFill>
                <a:ea typeface="华文楷体" panose="02010600040101010101" pitchFamily="2" charset="-122"/>
              </a:rPr>
              <a:t>卷积核个数选择 （经验主义）</a:t>
            </a:r>
          </a:p>
        </p:txBody>
      </p:sp>
      <p:sp>
        <p:nvSpPr>
          <p:cNvPr id="22" name="任意多边形 24"/>
          <p:cNvSpPr/>
          <p:nvPr/>
        </p:nvSpPr>
        <p:spPr>
          <a:xfrm>
            <a:off x="2489601" y="3236581"/>
            <a:ext cx="1509024" cy="446439"/>
          </a:xfrm>
          <a:custGeom>
            <a:avLst/>
            <a:gdLst>
              <a:gd name="connsiteX0" fmla="*/ 74421 w 1509024"/>
              <a:gd name="connsiteY0" fmla="*/ 0 h 446439"/>
              <a:gd name="connsiteX1" fmla="*/ 1434603 w 1509024"/>
              <a:gd name="connsiteY1" fmla="*/ 0 h 446439"/>
              <a:gd name="connsiteX2" fmla="*/ 1509024 w 1509024"/>
              <a:gd name="connsiteY2" fmla="*/ 74421 h 446439"/>
              <a:gd name="connsiteX3" fmla="*/ 1509024 w 1509024"/>
              <a:gd name="connsiteY3" fmla="*/ 446439 h 446439"/>
              <a:gd name="connsiteX4" fmla="*/ 1509024 w 1509024"/>
              <a:gd name="connsiteY4" fmla="*/ 446439 h 446439"/>
              <a:gd name="connsiteX5" fmla="*/ 0 w 1509024"/>
              <a:gd name="connsiteY5" fmla="*/ 446439 h 446439"/>
              <a:gd name="connsiteX6" fmla="*/ 0 w 1509024"/>
              <a:gd name="connsiteY6" fmla="*/ 446439 h 446439"/>
              <a:gd name="connsiteX7" fmla="*/ 0 w 1509024"/>
              <a:gd name="connsiteY7" fmla="*/ 74421 h 446439"/>
              <a:gd name="connsiteX8" fmla="*/ 74421 w 1509024"/>
              <a:gd name="connsiteY8" fmla="*/ 0 h 44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024" h="446439">
                <a:moveTo>
                  <a:pt x="74421" y="0"/>
                </a:moveTo>
                <a:lnTo>
                  <a:pt x="1434603" y="0"/>
                </a:lnTo>
                <a:cubicBezTo>
                  <a:pt x="1475705" y="0"/>
                  <a:pt x="1509024" y="33319"/>
                  <a:pt x="1509024" y="74421"/>
                </a:cubicBezTo>
                <a:lnTo>
                  <a:pt x="1509024" y="446439"/>
                </a:lnTo>
                <a:lnTo>
                  <a:pt x="1509024" y="446439"/>
                </a:lnTo>
                <a:lnTo>
                  <a:pt x="0" y="446439"/>
                </a:lnTo>
                <a:lnTo>
                  <a:pt x="0" y="446439"/>
                </a:lnTo>
                <a:lnTo>
                  <a:pt x="0" y="74421"/>
                </a:lnTo>
                <a:cubicBezTo>
                  <a:pt x="0" y="33319"/>
                  <a:pt x="33319" y="0"/>
                  <a:pt x="74421" y="0"/>
                </a:cubicBezTo>
                <a:close/>
              </a:path>
            </a:pathLst>
          </a:custGeom>
          <a:solidFill>
            <a:srgbClr val="5C307D"/>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9897" tIns="59897" rIns="59897" bIns="38100" numCol="1" spcCol="1270" anchor="ctr" anchorCtr="0">
            <a:noAutofit/>
          </a:bodyPr>
          <a:lstStyle/>
          <a:p>
            <a:pPr>
              <a:lnSpc>
                <a:spcPct val="90000"/>
              </a:lnSpc>
              <a:spcBef>
                <a:spcPct val="0"/>
              </a:spcBef>
              <a:spcAft>
                <a:spcPct val="35000"/>
              </a:spcAft>
            </a:pPr>
            <a:r>
              <a:rPr lang="en-US" altLang="zh-CN" dirty="0">
                <a:solidFill>
                  <a:schemeClr val="bg1"/>
                </a:solidFill>
                <a:ea typeface="华文楷体" panose="02010600040101010101" pitchFamily="2" charset="-122"/>
              </a:rPr>
              <a:t>[ </a:t>
            </a:r>
            <a:r>
              <a:rPr lang="zh-CN" altLang="en-US" dirty="0">
                <a:solidFill>
                  <a:schemeClr val="bg1"/>
                </a:solidFill>
                <a:ea typeface="华文楷体" panose="02010600040101010101" pitchFamily="2" charset="-122"/>
              </a:rPr>
              <a:t>理由二 </a:t>
            </a:r>
            <a:r>
              <a:rPr lang="en-US" altLang="zh-CN" dirty="0">
                <a:solidFill>
                  <a:schemeClr val="bg1"/>
                </a:solidFill>
                <a:ea typeface="华文楷体" panose="02010600040101010101" pitchFamily="2" charset="-122"/>
              </a:rPr>
              <a:t>]</a:t>
            </a:r>
            <a:endParaRPr lang="zh-CN" altLang="en-US" dirty="0">
              <a:solidFill>
                <a:schemeClr val="bg1"/>
              </a:solidFill>
              <a:ea typeface="华文楷体" panose="02010600040101010101" pitchFamily="2" charset="-122"/>
            </a:endParaRPr>
          </a:p>
        </p:txBody>
      </p:sp>
      <p:sp>
        <p:nvSpPr>
          <p:cNvPr id="23" name="任意多边形 25"/>
          <p:cNvSpPr/>
          <p:nvPr/>
        </p:nvSpPr>
        <p:spPr>
          <a:xfrm>
            <a:off x="2429770" y="3768093"/>
            <a:ext cx="6174403" cy="893013"/>
          </a:xfrm>
          <a:custGeom>
            <a:avLst/>
            <a:gdLst>
              <a:gd name="connsiteX0" fmla="*/ 0 w 5803941"/>
              <a:gd name="connsiteY0" fmla="*/ 0 h 893013"/>
              <a:gd name="connsiteX1" fmla="*/ 5803941 w 5803941"/>
              <a:gd name="connsiteY1" fmla="*/ 0 h 893013"/>
              <a:gd name="connsiteX2" fmla="*/ 5803941 w 5803941"/>
              <a:gd name="connsiteY2" fmla="*/ 893013 h 893013"/>
              <a:gd name="connsiteX3" fmla="*/ 0 w 5803941"/>
              <a:gd name="connsiteY3" fmla="*/ 893013 h 893013"/>
              <a:gd name="connsiteX4" fmla="*/ 0 w 5803941"/>
              <a:gd name="connsiteY4" fmla="*/ 0 h 89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941" h="893013">
                <a:moveTo>
                  <a:pt x="0" y="0"/>
                </a:moveTo>
                <a:lnTo>
                  <a:pt x="5803941" y="0"/>
                </a:lnTo>
                <a:lnTo>
                  <a:pt x="5803941" y="893013"/>
                </a:lnTo>
                <a:lnTo>
                  <a:pt x="0" y="8930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marL="0" lvl="1" indent="-228600" algn="l" defTabSz="914400" rtl="0" eaLnBrk="1" latinLnBrk="0" hangingPunct="1">
              <a:lnSpc>
                <a:spcPct val="90000"/>
              </a:lnSpc>
              <a:spcBef>
                <a:spcPct val="0"/>
              </a:spcBef>
              <a:spcAft>
                <a:spcPct val="15000"/>
              </a:spcAft>
              <a:buChar char="••"/>
            </a:pPr>
            <a:r>
              <a:rPr lang="zh-CN" altLang="en-US" b="1" kern="1200" dirty="0" smtClean="0">
                <a:solidFill>
                  <a:schemeClr val="tx1">
                    <a:lumMod val="75000"/>
                    <a:lumOff val="25000"/>
                  </a:schemeClr>
                </a:solidFill>
                <a:ea typeface="华文楷体" panose="02010600040101010101" pitchFamily="2" charset="-122"/>
              </a:rPr>
              <a:t>很多</a:t>
            </a:r>
            <a:r>
              <a:rPr lang="zh-CN" altLang="en-US" b="1" kern="1200" dirty="0" smtClean="0">
                <a:solidFill>
                  <a:srgbClr val="5C307D"/>
                </a:solidFill>
                <a:ea typeface="华文楷体" panose="02010600040101010101" pitchFamily="2" charset="-122"/>
              </a:rPr>
              <a:t>优秀网络结构</a:t>
            </a:r>
            <a:r>
              <a:rPr lang="zh-CN" altLang="en-US" b="1" kern="1200" dirty="0" smtClean="0">
                <a:solidFill>
                  <a:schemeClr val="tx1">
                    <a:lumMod val="75000"/>
                    <a:lumOff val="25000"/>
                  </a:schemeClr>
                </a:solidFill>
                <a:ea typeface="华文楷体" panose="02010600040101010101" pitchFamily="2" charset="-122"/>
              </a:rPr>
              <a:t>：</a:t>
            </a:r>
            <a:r>
              <a:rPr lang="en-US" altLang="zh-CN" b="1" kern="1200" dirty="0" err="1" smtClean="0">
                <a:solidFill>
                  <a:schemeClr val="tx1">
                    <a:lumMod val="75000"/>
                    <a:lumOff val="25000"/>
                  </a:schemeClr>
                </a:solidFill>
                <a:ea typeface="华文楷体" panose="02010600040101010101" pitchFamily="2" charset="-122"/>
              </a:rPr>
              <a:t>Maxout</a:t>
            </a:r>
            <a:r>
              <a:rPr lang="zh-CN" altLang="en-US" b="1" kern="1200" dirty="0" smtClean="0">
                <a:solidFill>
                  <a:schemeClr val="tx1">
                    <a:lumMod val="75000"/>
                    <a:lumOff val="25000"/>
                  </a:schemeClr>
                </a:solidFill>
                <a:ea typeface="华文楷体" panose="02010600040101010101" pitchFamily="2" charset="-122"/>
              </a:rPr>
              <a:t>、</a:t>
            </a:r>
            <a:r>
              <a:rPr lang="en-US" altLang="zh-CN" b="1" kern="1200" dirty="0" smtClean="0">
                <a:solidFill>
                  <a:schemeClr val="tx1">
                    <a:lumMod val="75000"/>
                    <a:lumOff val="25000"/>
                  </a:schemeClr>
                </a:solidFill>
                <a:ea typeface="华文楷体" panose="02010600040101010101" pitchFamily="2" charset="-122"/>
              </a:rPr>
              <a:t>NIN</a:t>
            </a:r>
            <a:r>
              <a:rPr lang="zh-CN" altLang="en-US" b="1" kern="1200" dirty="0" smtClean="0">
                <a:solidFill>
                  <a:schemeClr val="tx1">
                    <a:lumMod val="75000"/>
                    <a:lumOff val="25000"/>
                  </a:schemeClr>
                </a:solidFill>
                <a:ea typeface="华文楷体" panose="02010600040101010101" pitchFamily="2" charset="-122"/>
              </a:rPr>
              <a:t>、</a:t>
            </a:r>
            <a:r>
              <a:rPr lang="en-US" altLang="zh-CN" b="1" kern="1200" dirty="0" smtClean="0">
                <a:solidFill>
                  <a:schemeClr val="tx1">
                    <a:lumMod val="75000"/>
                    <a:lumOff val="25000"/>
                  </a:schemeClr>
                </a:solidFill>
                <a:ea typeface="华文楷体" panose="02010600040101010101" pitchFamily="2" charset="-122"/>
              </a:rPr>
              <a:t>Inception</a:t>
            </a:r>
            <a:r>
              <a:rPr lang="zh-CN" altLang="en-US" b="1" kern="1200" dirty="0" smtClean="0">
                <a:solidFill>
                  <a:schemeClr val="tx1">
                    <a:lumMod val="75000"/>
                    <a:lumOff val="25000"/>
                  </a:schemeClr>
                </a:solidFill>
                <a:ea typeface="华文楷体" panose="02010600040101010101" pitchFamily="2" charset="-122"/>
              </a:rPr>
              <a:t>、</a:t>
            </a:r>
            <a:r>
              <a:rPr lang="en-US" altLang="zh-CN" b="1" kern="1200" dirty="0" err="1" smtClean="0">
                <a:solidFill>
                  <a:schemeClr val="tx1">
                    <a:lumMod val="75000"/>
                    <a:lumOff val="25000"/>
                  </a:schemeClr>
                </a:solidFill>
                <a:ea typeface="华文楷体" panose="02010600040101010101" pitchFamily="2" charset="-122"/>
              </a:rPr>
              <a:t>ResNet</a:t>
            </a:r>
            <a:endParaRPr lang="zh-CN" altLang="en-US" b="1" kern="1200" dirty="0" smtClean="0">
              <a:solidFill>
                <a:schemeClr val="tx1">
                  <a:lumMod val="75000"/>
                  <a:lumOff val="25000"/>
                </a:schemeClr>
              </a:solidFill>
              <a:ea typeface="华文楷体" panose="02010600040101010101" pitchFamily="2" charset="-122"/>
            </a:endParaRPr>
          </a:p>
          <a:p>
            <a:pPr marL="0" lvl="1" indent="-228600" algn="l" defTabSz="914400" rtl="0" eaLnBrk="1" latinLnBrk="0" hangingPunct="1">
              <a:lnSpc>
                <a:spcPct val="90000"/>
              </a:lnSpc>
              <a:spcBef>
                <a:spcPct val="0"/>
              </a:spcBef>
              <a:spcAft>
                <a:spcPct val="15000"/>
              </a:spcAft>
              <a:buChar char="••"/>
            </a:pPr>
            <a:r>
              <a:rPr lang="zh-CN" altLang="en-US" b="1" kern="1200" dirty="0" smtClean="0">
                <a:solidFill>
                  <a:srgbClr val="5C307D"/>
                </a:solidFill>
                <a:ea typeface="华文楷体" panose="02010600040101010101" pitchFamily="2" charset="-122"/>
              </a:rPr>
              <a:t>模型的复用， 组合多模型的优势</a:t>
            </a:r>
            <a:endParaRPr lang="zh-CN" altLang="en-US" b="1" kern="1200" dirty="0">
              <a:solidFill>
                <a:srgbClr val="5C307D"/>
              </a:solidFill>
              <a:ea typeface="华文楷体" panose="02010600040101010101" pitchFamily="2" charset="-122"/>
            </a:endParaRPr>
          </a:p>
        </p:txBody>
      </p:sp>
      <p:sp>
        <p:nvSpPr>
          <p:cNvPr id="24" name="任意多边形 28"/>
          <p:cNvSpPr/>
          <p:nvPr/>
        </p:nvSpPr>
        <p:spPr>
          <a:xfrm>
            <a:off x="3998625" y="3318485"/>
            <a:ext cx="1661939" cy="446439"/>
          </a:xfrm>
          <a:custGeom>
            <a:avLst/>
            <a:gdLst>
              <a:gd name="connsiteX0" fmla="*/ 0 w 4294916"/>
              <a:gd name="connsiteY0" fmla="*/ 0 h 446439"/>
              <a:gd name="connsiteX1" fmla="*/ 4294916 w 4294916"/>
              <a:gd name="connsiteY1" fmla="*/ 0 h 446439"/>
              <a:gd name="connsiteX2" fmla="*/ 4294916 w 4294916"/>
              <a:gd name="connsiteY2" fmla="*/ 446439 h 446439"/>
              <a:gd name="connsiteX3" fmla="*/ 0 w 4294916"/>
              <a:gd name="connsiteY3" fmla="*/ 446439 h 446439"/>
              <a:gd name="connsiteX4" fmla="*/ 0 w 4294916"/>
              <a:gd name="connsiteY4" fmla="*/ 0 h 446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4916" h="446439">
                <a:moveTo>
                  <a:pt x="0" y="0"/>
                </a:moveTo>
                <a:lnTo>
                  <a:pt x="4294916" y="0"/>
                </a:lnTo>
                <a:lnTo>
                  <a:pt x="4294916" y="446439"/>
                </a:lnTo>
                <a:lnTo>
                  <a:pt x="0" y="4464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b" anchorCtr="0">
            <a:noAutofit/>
          </a:bodyPr>
          <a:lstStyle/>
          <a:p>
            <a:pPr marL="0" lvl="0" algn="l" defTabSz="914400" rtl="0" eaLnBrk="1" latinLnBrk="0" hangingPunct="1">
              <a:lnSpc>
                <a:spcPct val="90000"/>
              </a:lnSpc>
              <a:spcBef>
                <a:spcPct val="0"/>
              </a:spcBef>
              <a:spcAft>
                <a:spcPct val="35000"/>
              </a:spcAft>
            </a:pPr>
            <a:r>
              <a:rPr lang="en-US" altLang="zh-CN" b="1" kern="1200" dirty="0" smtClean="0">
                <a:solidFill>
                  <a:schemeClr val="tx1">
                    <a:lumMod val="75000"/>
                    <a:lumOff val="25000"/>
                  </a:schemeClr>
                </a:solidFill>
                <a:latin typeface="+mn-lt"/>
                <a:ea typeface="华文楷体" panose="02010600040101010101" pitchFamily="2" charset="-122"/>
                <a:cs typeface="+mn-cs"/>
              </a:rPr>
              <a:t>[</a:t>
            </a:r>
            <a:r>
              <a:rPr lang="zh-CN" altLang="en-US" b="1" kern="1200" dirty="0" smtClean="0">
                <a:solidFill>
                  <a:schemeClr val="tx1">
                    <a:lumMod val="75000"/>
                    <a:lumOff val="25000"/>
                  </a:schemeClr>
                </a:solidFill>
                <a:latin typeface="+mn-lt"/>
                <a:ea typeface="华文楷体" panose="02010600040101010101" pitchFamily="2" charset="-122"/>
                <a:cs typeface="+mn-cs"/>
              </a:rPr>
              <a:t>复用优秀结构</a:t>
            </a:r>
            <a:r>
              <a:rPr lang="en-US" altLang="zh-CN" b="1" kern="1200" dirty="0" smtClean="0">
                <a:solidFill>
                  <a:schemeClr val="tx1">
                    <a:lumMod val="75000"/>
                    <a:lumOff val="25000"/>
                  </a:schemeClr>
                </a:solidFill>
                <a:latin typeface="+mn-lt"/>
                <a:ea typeface="华文楷体" panose="02010600040101010101" pitchFamily="2" charset="-122"/>
                <a:cs typeface="+mn-cs"/>
              </a:rPr>
              <a:t>]</a:t>
            </a:r>
            <a:endParaRPr lang="zh-CN" altLang="en-US" b="1" kern="1200" dirty="0">
              <a:solidFill>
                <a:schemeClr val="tx1">
                  <a:lumMod val="75000"/>
                  <a:lumOff val="25000"/>
                </a:schemeClr>
              </a:solidFill>
              <a:latin typeface="+mn-lt"/>
              <a:ea typeface="华文楷体" panose="02010600040101010101" pitchFamily="2" charset="-122"/>
              <a:cs typeface="+mn-cs"/>
            </a:endParaRPr>
          </a:p>
        </p:txBody>
      </p:sp>
      <p:sp>
        <p:nvSpPr>
          <p:cNvPr id="25" name="矩形 7"/>
          <p:cNvSpPr/>
          <p:nvPr/>
        </p:nvSpPr>
        <p:spPr>
          <a:xfrm>
            <a:off x="1838184" y="5351321"/>
            <a:ext cx="1282723" cy="523220"/>
          </a:xfrm>
          <a:prstGeom prst="rect">
            <a:avLst/>
          </a:prstGeom>
          <a:solidFill>
            <a:schemeClr val="bg1">
              <a:lumMod val="65000"/>
            </a:schemeClr>
          </a:solidFill>
          <a:ln w="57150">
            <a:solidFill>
              <a:srgbClr val="C00000"/>
            </a:solidFill>
          </a:ln>
        </p:spPr>
        <p:txBody>
          <a:bodyPr wrap="none">
            <a:spAutoFit/>
          </a:bodyPr>
          <a:lstStyle/>
          <a:p>
            <a:r>
              <a:rPr lang="en-US" altLang="zh-CN" sz="2800" b="1" kern="0" dirty="0" smtClean="0">
                <a:solidFill>
                  <a:srgbClr val="FFC000"/>
                </a:solidFill>
                <a:effectLst>
                  <a:outerShdw blurRad="38100" dist="38100" dir="2700000" algn="tl">
                    <a:srgbClr val="000000"/>
                  </a:outerShdw>
                </a:effectLst>
                <a:ea typeface="黑体" pitchFamily="2" charset="-122"/>
              </a:rPr>
              <a:t>SAM 1</a:t>
            </a:r>
            <a:endParaRPr lang="zh-CN" altLang="en-US" sz="2800" dirty="0">
              <a:solidFill>
                <a:srgbClr val="FFC000"/>
              </a:solidFill>
            </a:endParaRPr>
          </a:p>
        </p:txBody>
      </p:sp>
      <p:sp>
        <p:nvSpPr>
          <p:cNvPr id="26" name="矩形 8"/>
          <p:cNvSpPr/>
          <p:nvPr/>
        </p:nvSpPr>
        <p:spPr>
          <a:xfrm>
            <a:off x="3278344" y="5351321"/>
            <a:ext cx="1282723" cy="523220"/>
          </a:xfrm>
          <a:prstGeom prst="rect">
            <a:avLst/>
          </a:prstGeom>
          <a:solidFill>
            <a:schemeClr val="bg1">
              <a:lumMod val="65000"/>
            </a:schemeClr>
          </a:solidFill>
          <a:ln w="57150">
            <a:solidFill>
              <a:srgbClr val="C00000"/>
            </a:solidFill>
          </a:ln>
        </p:spPr>
        <p:txBody>
          <a:bodyPr wrap="none">
            <a:spAutoFit/>
          </a:bodyPr>
          <a:lstStyle/>
          <a:p>
            <a:r>
              <a:rPr lang="en-US" altLang="zh-CN" sz="2800" b="1" kern="0" dirty="0" smtClean="0">
                <a:solidFill>
                  <a:srgbClr val="FFC000"/>
                </a:solidFill>
                <a:effectLst>
                  <a:outerShdw blurRad="38100" dist="38100" dir="2700000" algn="tl">
                    <a:srgbClr val="000000"/>
                  </a:outerShdw>
                </a:effectLst>
                <a:ea typeface="黑体" pitchFamily="2" charset="-122"/>
              </a:rPr>
              <a:t>SAM 2</a:t>
            </a:r>
            <a:endParaRPr lang="zh-CN" altLang="en-US" sz="2800" dirty="0">
              <a:solidFill>
                <a:srgbClr val="FFC000"/>
              </a:solidFill>
            </a:endParaRPr>
          </a:p>
        </p:txBody>
      </p:sp>
      <p:sp>
        <p:nvSpPr>
          <p:cNvPr id="27" name="矩形 9"/>
          <p:cNvSpPr/>
          <p:nvPr/>
        </p:nvSpPr>
        <p:spPr>
          <a:xfrm>
            <a:off x="5238452" y="5351321"/>
            <a:ext cx="1301959" cy="523220"/>
          </a:xfrm>
          <a:prstGeom prst="rect">
            <a:avLst/>
          </a:prstGeom>
          <a:solidFill>
            <a:schemeClr val="bg1">
              <a:lumMod val="65000"/>
            </a:schemeClr>
          </a:solidFill>
          <a:ln w="57150">
            <a:solidFill>
              <a:srgbClr val="C00000"/>
            </a:solidFill>
          </a:ln>
        </p:spPr>
        <p:txBody>
          <a:bodyPr wrap="none">
            <a:spAutoFit/>
          </a:bodyPr>
          <a:lstStyle/>
          <a:p>
            <a:r>
              <a:rPr lang="en-US" altLang="zh-CN" sz="2800" b="1" kern="0" dirty="0" smtClean="0">
                <a:solidFill>
                  <a:srgbClr val="FFC000"/>
                </a:solidFill>
                <a:effectLst>
                  <a:outerShdw blurRad="38100" dist="38100" dir="2700000" algn="tl">
                    <a:srgbClr val="000000"/>
                  </a:outerShdw>
                </a:effectLst>
                <a:ea typeface="黑体" pitchFamily="2" charset="-122"/>
              </a:rPr>
              <a:t>SAM </a:t>
            </a:r>
            <a:r>
              <a:rPr lang="en-US" altLang="zh-CN" sz="2800" b="1" i="1" kern="0" dirty="0" smtClean="0">
                <a:solidFill>
                  <a:srgbClr val="FFC000"/>
                </a:solidFill>
                <a:effectLst>
                  <a:outerShdw blurRad="38100" dist="38100" dir="2700000" algn="tl">
                    <a:srgbClr val="000000"/>
                  </a:outerShdw>
                </a:effectLst>
                <a:ea typeface="黑体" pitchFamily="2" charset="-122"/>
              </a:rPr>
              <a:t>n</a:t>
            </a:r>
            <a:endParaRPr lang="zh-CN" altLang="en-US" sz="2800" i="1" dirty="0">
              <a:solidFill>
                <a:srgbClr val="FFC000"/>
              </a:solidFill>
            </a:endParaRPr>
          </a:p>
        </p:txBody>
      </p:sp>
      <p:sp>
        <p:nvSpPr>
          <p:cNvPr id="28" name="矩形 10"/>
          <p:cNvSpPr/>
          <p:nvPr/>
        </p:nvSpPr>
        <p:spPr>
          <a:xfrm>
            <a:off x="6878744" y="5351321"/>
            <a:ext cx="663964" cy="523220"/>
          </a:xfrm>
          <a:prstGeom prst="rect">
            <a:avLst/>
          </a:prstGeom>
          <a:solidFill>
            <a:srgbClr val="373737"/>
          </a:solidFill>
          <a:ln w="57150">
            <a:solidFill>
              <a:schemeClr val="accent2">
                <a:lumMod val="75000"/>
              </a:schemeClr>
            </a:solidFill>
          </a:ln>
        </p:spPr>
        <p:txBody>
          <a:bodyPr wrap="none">
            <a:spAutoFit/>
          </a:bodyPr>
          <a:lstStyle/>
          <a:p>
            <a:r>
              <a:rPr lang="en-US" altLang="zh-CN" sz="2800" b="1" kern="0" dirty="0" smtClean="0">
                <a:solidFill>
                  <a:srgbClr val="FFFF00"/>
                </a:solidFill>
                <a:effectLst>
                  <a:outerShdw blurRad="38100" dist="38100" dir="2700000" algn="tl">
                    <a:srgbClr val="000000"/>
                  </a:outerShdw>
                </a:effectLst>
                <a:ea typeface="黑体" pitchFamily="2" charset="-122"/>
              </a:rPr>
              <a:t>FC</a:t>
            </a:r>
            <a:endParaRPr lang="zh-CN" altLang="en-US" sz="2800" dirty="0">
              <a:solidFill>
                <a:srgbClr val="FFFF00"/>
              </a:solidFill>
            </a:endParaRPr>
          </a:p>
        </p:txBody>
      </p:sp>
      <p:sp>
        <p:nvSpPr>
          <p:cNvPr id="30" name="矩形 13"/>
          <p:cNvSpPr/>
          <p:nvPr/>
        </p:nvSpPr>
        <p:spPr>
          <a:xfrm>
            <a:off x="4590380" y="5423329"/>
            <a:ext cx="576064" cy="369332"/>
          </a:xfrm>
          <a:prstGeom prst="rect">
            <a:avLst/>
          </a:prstGeom>
        </p:spPr>
        <p:txBody>
          <a:bodyPr wrap="square">
            <a:spAutoFit/>
          </a:bodyPr>
          <a:lstStyle/>
          <a:p>
            <a:r>
              <a:rPr lang="en-US" altLang="zh-CN" b="1" kern="0" dirty="0" smtClean="0">
                <a:solidFill>
                  <a:srgbClr val="00FFFF"/>
                </a:solidFill>
                <a:effectLst>
                  <a:outerShdw blurRad="38100" dist="38100" dir="2700000" algn="tl">
                    <a:srgbClr val="000000"/>
                  </a:outerShdw>
                </a:effectLst>
                <a:ea typeface="黑体" pitchFamily="2" charset="-122"/>
                <a:sym typeface="Wingdings"/>
              </a:rPr>
              <a:t></a:t>
            </a:r>
            <a:endParaRPr lang="zh-CN" altLang="en-US" dirty="0"/>
          </a:p>
        </p:txBody>
      </p:sp>
      <p:sp>
        <p:nvSpPr>
          <p:cNvPr id="31" name="燕尾形箭头 15"/>
          <p:cNvSpPr/>
          <p:nvPr/>
        </p:nvSpPr>
        <p:spPr bwMode="auto">
          <a:xfrm flipV="1">
            <a:off x="442496" y="5423329"/>
            <a:ext cx="504056" cy="288032"/>
          </a:xfrm>
          <a:prstGeom prst="notchedRightArrow">
            <a:avLst/>
          </a:prstGeom>
          <a:solidFill>
            <a:schemeClr val="accent1"/>
          </a:solidFill>
          <a:ln w="9525" cap="flat" cmpd="sng" algn="ctr">
            <a:solidFill>
              <a:srgbClr val="00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
        <p:nvSpPr>
          <p:cNvPr id="32" name="燕尾形箭头 16"/>
          <p:cNvSpPr/>
          <p:nvPr/>
        </p:nvSpPr>
        <p:spPr bwMode="auto">
          <a:xfrm flipV="1">
            <a:off x="8291368" y="5423329"/>
            <a:ext cx="504056" cy="288032"/>
          </a:xfrm>
          <a:prstGeom prst="notchedRightArrow">
            <a:avLst/>
          </a:prstGeom>
          <a:solidFill>
            <a:schemeClr val="accent1"/>
          </a:solidFill>
          <a:ln w="9525" cap="flat" cmpd="sng" algn="ctr">
            <a:solidFill>
              <a:srgbClr val="00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
        <p:nvSpPr>
          <p:cNvPr id="33" name="内容占位符 2"/>
          <p:cNvSpPr txBox="1">
            <a:spLocks/>
          </p:cNvSpPr>
          <p:nvPr/>
        </p:nvSpPr>
        <p:spPr bwMode="auto">
          <a:xfrm>
            <a:off x="1292707" y="4781872"/>
            <a:ext cx="6856844" cy="1434874"/>
          </a:xfrm>
          <a:prstGeom prst="rect">
            <a:avLst/>
          </a:prstGeom>
          <a:noFill/>
          <a:ln w="76200">
            <a:solidFill>
              <a:srgbClr val="FF0000"/>
            </a:solidFill>
            <a:prstDash val="sysDash"/>
            <a:miter lim="800000"/>
            <a:headEnd/>
            <a:tailEnd/>
          </a:ln>
        </p:spPr>
        <p:txBody>
          <a:bodyPr vert="horz" wrap="square" lIns="91440" tIns="45720" rIns="91440" bIns="45720" numCol="1" anchor="t" anchorCtr="0" compatLnSpc="1">
            <a:prstTxWarp prst="textNoShape">
              <a:avLst/>
            </a:prstTxWarp>
          </a:bodyPr>
          <a:lstStyle/>
          <a:p>
            <a:pPr algn="ctr">
              <a:lnSpc>
                <a:spcPct val="120000"/>
              </a:lnSpc>
            </a:pPr>
            <a:r>
              <a:rPr kumimoji="0" lang="zh-CN" altLang="en-US" sz="2400" b="1" i="0" u="none" strike="noStrike" kern="0" cap="none" spc="0" normalizeH="0" baseline="0" noProof="0" dirty="0" smtClean="0">
                <a:ln>
                  <a:noFill/>
                </a:ln>
                <a:solidFill>
                  <a:srgbClr val="00FFFF"/>
                </a:solidFill>
                <a:effectLst>
                  <a:outerShdw blurRad="38100" dist="38100" dir="2700000" algn="tl">
                    <a:srgbClr val="000000"/>
                  </a:outerShdw>
                </a:effectLst>
                <a:uLnTx/>
                <a:uFillTx/>
                <a:latin typeface="+mj-lt"/>
                <a:ea typeface="黑体" pitchFamily="2" charset="-122"/>
                <a:cs typeface="+mj-cs"/>
              </a:rPr>
              <a:t>通用深度卷积结构</a:t>
            </a:r>
            <a:endParaRPr kumimoji="0" lang="en-US" altLang="zh-CN" sz="2400" b="1" i="0" u="none" strike="noStrike" kern="0" cap="none" spc="0" normalizeH="0" baseline="0" noProof="0" dirty="0" smtClean="0">
              <a:ln>
                <a:noFill/>
              </a:ln>
              <a:solidFill>
                <a:srgbClr val="00FFFF"/>
              </a:solidFill>
              <a:effectLst>
                <a:outerShdw blurRad="38100" dist="38100" dir="2700000" algn="tl">
                  <a:srgbClr val="000000"/>
                </a:outerShdw>
              </a:effectLst>
              <a:uLnTx/>
              <a:uFillTx/>
              <a:latin typeface="+mj-lt"/>
              <a:ea typeface="黑体" pitchFamily="2" charset="-122"/>
              <a:cs typeface="+mj-cs"/>
            </a:endParaRPr>
          </a:p>
        </p:txBody>
      </p:sp>
    </p:spTree>
    <p:extLst>
      <p:ext uri="{BB962C8B-B14F-4D97-AF65-F5344CB8AC3E}">
        <p14:creationId xmlns:p14="http://schemas.microsoft.com/office/powerpoint/2010/main" val="4272621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组合卷积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相关研究</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354" y="2730899"/>
            <a:ext cx="2116461" cy="29174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36" name="直接连接符 28"/>
          <p:cNvCxnSpPr/>
          <p:nvPr/>
        </p:nvCxnSpPr>
        <p:spPr>
          <a:xfrm flipV="1">
            <a:off x="3524023" y="2730899"/>
            <a:ext cx="0" cy="337275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82137" y="5857743"/>
            <a:ext cx="8321412" cy="769441"/>
          </a:xfrm>
          <a:prstGeom prst="rect">
            <a:avLst/>
          </a:prstGeom>
        </p:spPr>
        <p:txBody>
          <a:bodyPr wrap="square">
            <a:spAutoFit/>
          </a:bodyPr>
          <a:lstStyle/>
          <a:p>
            <a:r>
              <a:rPr lang="en-US" altLang="zh-CN" sz="1100" b="1" dirty="0">
                <a:solidFill>
                  <a:srgbClr val="404040"/>
                </a:solidFill>
                <a:latin typeface="Times New Roman" pitchFamily="18" charset="0"/>
                <a:cs typeface="Times New Roman" pitchFamily="18" charset="0"/>
              </a:rPr>
              <a:t>C. </a:t>
            </a:r>
            <a:r>
              <a:rPr lang="en-US" altLang="zh-CN" sz="1100" b="1" dirty="0" err="1">
                <a:solidFill>
                  <a:srgbClr val="404040"/>
                </a:solidFill>
                <a:latin typeface="Times New Roman" pitchFamily="18" charset="0"/>
                <a:cs typeface="Times New Roman" pitchFamily="18" charset="0"/>
              </a:rPr>
              <a:t>Szegedy</a:t>
            </a:r>
            <a:r>
              <a:rPr lang="en-US" altLang="zh-CN" sz="1100" b="1" dirty="0">
                <a:solidFill>
                  <a:srgbClr val="404040"/>
                </a:solidFill>
                <a:latin typeface="Times New Roman" pitchFamily="18" charset="0"/>
                <a:cs typeface="Times New Roman" pitchFamily="18" charset="0"/>
              </a:rPr>
              <a:t>, W. Liu, Y. </a:t>
            </a:r>
            <a:r>
              <a:rPr lang="en-US" altLang="zh-CN" sz="1100" b="1" dirty="0" err="1">
                <a:solidFill>
                  <a:srgbClr val="404040"/>
                </a:solidFill>
                <a:latin typeface="Times New Roman" pitchFamily="18" charset="0"/>
                <a:cs typeface="Times New Roman" pitchFamily="18" charset="0"/>
              </a:rPr>
              <a:t>Jia</a:t>
            </a:r>
            <a:r>
              <a:rPr lang="en-US" altLang="zh-CN" sz="1100" b="1" dirty="0">
                <a:solidFill>
                  <a:srgbClr val="404040"/>
                </a:solidFill>
                <a:latin typeface="Times New Roman" pitchFamily="18" charset="0"/>
                <a:cs typeface="Times New Roman" pitchFamily="18" charset="0"/>
              </a:rPr>
              <a:t>, P. </a:t>
            </a:r>
            <a:r>
              <a:rPr lang="en-US" altLang="zh-CN" sz="1100" b="1" dirty="0" err="1">
                <a:solidFill>
                  <a:srgbClr val="404040"/>
                </a:solidFill>
                <a:latin typeface="Times New Roman" pitchFamily="18" charset="0"/>
                <a:cs typeface="Times New Roman" pitchFamily="18" charset="0"/>
              </a:rPr>
              <a:t>Sermanet</a:t>
            </a:r>
            <a:r>
              <a:rPr lang="en-US" altLang="zh-CN" sz="1100" b="1" dirty="0">
                <a:solidFill>
                  <a:srgbClr val="404040"/>
                </a:solidFill>
                <a:latin typeface="Times New Roman" pitchFamily="18" charset="0"/>
                <a:cs typeface="Times New Roman" pitchFamily="18" charset="0"/>
              </a:rPr>
              <a:t>, S. Reed, D. </a:t>
            </a:r>
            <a:r>
              <a:rPr lang="en-US" altLang="zh-CN" sz="1100" b="1" dirty="0" err="1">
                <a:solidFill>
                  <a:srgbClr val="404040"/>
                </a:solidFill>
                <a:latin typeface="Times New Roman" pitchFamily="18" charset="0"/>
                <a:cs typeface="Times New Roman" pitchFamily="18" charset="0"/>
              </a:rPr>
              <a:t>Anguelov</a:t>
            </a:r>
            <a:r>
              <a:rPr lang="en-US" altLang="zh-CN" sz="1100" b="1" dirty="0">
                <a:solidFill>
                  <a:srgbClr val="404040"/>
                </a:solidFill>
                <a:latin typeface="Times New Roman" pitchFamily="18" charset="0"/>
                <a:cs typeface="Times New Roman" pitchFamily="18" charset="0"/>
              </a:rPr>
              <a:t>, D. </a:t>
            </a:r>
            <a:r>
              <a:rPr lang="en-US" altLang="zh-CN" sz="1100" b="1" dirty="0" err="1">
                <a:solidFill>
                  <a:srgbClr val="404040"/>
                </a:solidFill>
                <a:latin typeface="Times New Roman" pitchFamily="18" charset="0"/>
                <a:cs typeface="Times New Roman" pitchFamily="18" charset="0"/>
              </a:rPr>
              <a:t>Erhan</a:t>
            </a:r>
            <a:r>
              <a:rPr lang="en-US" altLang="zh-CN" sz="1100" b="1" dirty="0">
                <a:solidFill>
                  <a:srgbClr val="404040"/>
                </a:solidFill>
                <a:latin typeface="Times New Roman" pitchFamily="18" charset="0"/>
                <a:cs typeface="Times New Roman" pitchFamily="18" charset="0"/>
              </a:rPr>
              <a:t>, V. </a:t>
            </a:r>
            <a:r>
              <a:rPr lang="en-US" altLang="zh-CN" sz="1100" b="1" dirty="0" err="1">
                <a:solidFill>
                  <a:srgbClr val="404040"/>
                </a:solidFill>
                <a:latin typeface="Times New Roman" pitchFamily="18" charset="0"/>
                <a:cs typeface="Times New Roman" pitchFamily="18" charset="0"/>
              </a:rPr>
              <a:t>Vanhoucke</a:t>
            </a:r>
            <a:r>
              <a:rPr lang="en-US" altLang="zh-CN" sz="1100" b="1" dirty="0">
                <a:solidFill>
                  <a:srgbClr val="404040"/>
                </a:solidFill>
                <a:latin typeface="Times New Roman" pitchFamily="18" charset="0"/>
                <a:cs typeface="Times New Roman" pitchFamily="18" charset="0"/>
              </a:rPr>
              <a:t>, and A. </a:t>
            </a:r>
            <a:r>
              <a:rPr lang="en-US" altLang="zh-CN" sz="1100" b="1" dirty="0" err="1">
                <a:solidFill>
                  <a:srgbClr val="404040"/>
                </a:solidFill>
                <a:latin typeface="Times New Roman" pitchFamily="18" charset="0"/>
                <a:cs typeface="Times New Roman" pitchFamily="18" charset="0"/>
              </a:rPr>
              <a:t>Rabinovich</a:t>
            </a:r>
            <a:r>
              <a:rPr lang="en-US" altLang="zh-CN" sz="1100" b="1" dirty="0">
                <a:solidFill>
                  <a:srgbClr val="404040"/>
                </a:solidFill>
                <a:latin typeface="Times New Roman" pitchFamily="18" charset="0"/>
                <a:cs typeface="Times New Roman" pitchFamily="18" charset="0"/>
              </a:rPr>
              <a:t>, “Going deeper with convolutions,” In </a:t>
            </a:r>
            <a:r>
              <a:rPr lang="en-US" altLang="zh-CN" sz="1100" b="1" i="1" dirty="0">
                <a:solidFill>
                  <a:srgbClr val="404040"/>
                </a:solidFill>
                <a:latin typeface="Times New Roman" pitchFamily="18" charset="0"/>
                <a:cs typeface="Times New Roman" pitchFamily="18" charset="0"/>
              </a:rPr>
              <a:t>arXiv:1409.4842</a:t>
            </a:r>
            <a:r>
              <a:rPr lang="en-US" altLang="zh-CN" sz="1100" b="1" dirty="0">
                <a:solidFill>
                  <a:srgbClr val="404040"/>
                </a:solidFill>
                <a:latin typeface="Times New Roman" pitchFamily="18" charset="0"/>
                <a:cs typeface="Times New Roman" pitchFamily="18" charset="0"/>
              </a:rPr>
              <a:t>, 2014.</a:t>
            </a:r>
            <a:br>
              <a:rPr lang="en-US" altLang="zh-CN" sz="1100" b="1" dirty="0">
                <a:solidFill>
                  <a:srgbClr val="404040"/>
                </a:solidFill>
                <a:latin typeface="Times New Roman" pitchFamily="18" charset="0"/>
                <a:cs typeface="Times New Roman" pitchFamily="18" charset="0"/>
              </a:rPr>
            </a:br>
            <a:r>
              <a:rPr lang="en-US" altLang="zh-CN" sz="1100" b="1" dirty="0">
                <a:solidFill>
                  <a:srgbClr val="404040"/>
                </a:solidFill>
                <a:latin typeface="Times New Roman" pitchFamily="18" charset="0"/>
                <a:cs typeface="Times New Roman" pitchFamily="18" charset="0"/>
              </a:rPr>
              <a:t>C. </a:t>
            </a:r>
            <a:r>
              <a:rPr lang="en-US" altLang="zh-CN" sz="1100" b="1" dirty="0" err="1">
                <a:solidFill>
                  <a:srgbClr val="404040"/>
                </a:solidFill>
                <a:latin typeface="Times New Roman" pitchFamily="18" charset="0"/>
                <a:cs typeface="Times New Roman" pitchFamily="18" charset="0"/>
              </a:rPr>
              <a:t>Szegedy</a:t>
            </a:r>
            <a:r>
              <a:rPr lang="en-US" altLang="zh-CN" sz="1100" b="1" dirty="0">
                <a:solidFill>
                  <a:srgbClr val="404040"/>
                </a:solidFill>
                <a:latin typeface="Times New Roman" pitchFamily="18" charset="0"/>
                <a:cs typeface="Times New Roman" pitchFamily="18" charset="0"/>
              </a:rPr>
              <a:t>, V. </a:t>
            </a:r>
            <a:r>
              <a:rPr lang="en-US" altLang="zh-CN" sz="1100" b="1" dirty="0" err="1">
                <a:solidFill>
                  <a:srgbClr val="404040"/>
                </a:solidFill>
                <a:latin typeface="Times New Roman" pitchFamily="18" charset="0"/>
                <a:cs typeface="Times New Roman" pitchFamily="18" charset="0"/>
              </a:rPr>
              <a:t>Vanhoucke</a:t>
            </a:r>
            <a:r>
              <a:rPr lang="en-US" altLang="zh-CN" sz="1100" b="1" dirty="0">
                <a:solidFill>
                  <a:srgbClr val="404040"/>
                </a:solidFill>
                <a:latin typeface="Times New Roman" pitchFamily="18" charset="0"/>
                <a:cs typeface="Times New Roman" pitchFamily="18" charset="0"/>
              </a:rPr>
              <a:t>, S. </a:t>
            </a:r>
            <a:r>
              <a:rPr lang="en-US" altLang="zh-CN" sz="1100" b="1" dirty="0" err="1">
                <a:solidFill>
                  <a:srgbClr val="404040"/>
                </a:solidFill>
                <a:latin typeface="Times New Roman" pitchFamily="18" charset="0"/>
                <a:cs typeface="Times New Roman" pitchFamily="18" charset="0"/>
              </a:rPr>
              <a:t>Ioffe</a:t>
            </a:r>
            <a:r>
              <a:rPr lang="en-US" altLang="zh-CN" sz="1100" b="1" dirty="0">
                <a:solidFill>
                  <a:srgbClr val="404040"/>
                </a:solidFill>
                <a:latin typeface="Times New Roman" pitchFamily="18" charset="0"/>
                <a:cs typeface="Times New Roman" pitchFamily="18" charset="0"/>
              </a:rPr>
              <a:t>, J. </a:t>
            </a:r>
            <a:r>
              <a:rPr lang="en-US" altLang="zh-CN" sz="1100" b="1" dirty="0" err="1">
                <a:solidFill>
                  <a:srgbClr val="404040"/>
                </a:solidFill>
                <a:latin typeface="Times New Roman" pitchFamily="18" charset="0"/>
                <a:cs typeface="Times New Roman" pitchFamily="18" charset="0"/>
              </a:rPr>
              <a:t>Shlens</a:t>
            </a:r>
            <a:r>
              <a:rPr lang="en-US" altLang="zh-CN" sz="1100" b="1" dirty="0">
                <a:solidFill>
                  <a:srgbClr val="404040"/>
                </a:solidFill>
                <a:latin typeface="Times New Roman" pitchFamily="18" charset="0"/>
                <a:cs typeface="Times New Roman" pitchFamily="18" charset="0"/>
              </a:rPr>
              <a:t>, and Z. </a:t>
            </a:r>
            <a:r>
              <a:rPr lang="en-US" altLang="zh-CN" sz="1100" b="1" dirty="0" err="1">
                <a:solidFill>
                  <a:srgbClr val="404040"/>
                </a:solidFill>
                <a:latin typeface="Times New Roman" pitchFamily="18" charset="0"/>
                <a:cs typeface="Times New Roman" pitchFamily="18" charset="0"/>
              </a:rPr>
              <a:t>Wojna</a:t>
            </a:r>
            <a:r>
              <a:rPr lang="en-US" altLang="zh-CN" sz="1100" b="1" dirty="0">
                <a:solidFill>
                  <a:srgbClr val="404040"/>
                </a:solidFill>
                <a:latin typeface="Times New Roman" pitchFamily="18" charset="0"/>
                <a:cs typeface="Times New Roman" pitchFamily="18" charset="0"/>
              </a:rPr>
              <a:t>, “Rethinking the inception architecture for computer vision,” In </a:t>
            </a:r>
            <a:r>
              <a:rPr lang="en-US" altLang="zh-CN" sz="1100" b="1" i="1" dirty="0">
                <a:solidFill>
                  <a:srgbClr val="404040"/>
                </a:solidFill>
                <a:latin typeface="Times New Roman" pitchFamily="18" charset="0"/>
                <a:cs typeface="Times New Roman" pitchFamily="18" charset="0"/>
              </a:rPr>
              <a:t>arXiv:1512.00567</a:t>
            </a:r>
            <a:r>
              <a:rPr lang="en-US" altLang="zh-CN" sz="1100" b="1" dirty="0">
                <a:solidFill>
                  <a:srgbClr val="404040"/>
                </a:solidFill>
                <a:latin typeface="Times New Roman" pitchFamily="18" charset="0"/>
                <a:cs typeface="Times New Roman" pitchFamily="18" charset="0"/>
              </a:rPr>
              <a:t>, 2015.</a:t>
            </a:r>
            <a:endParaRPr lang="zh-CN" altLang="en-US" sz="1100" b="1" dirty="0">
              <a:solidFill>
                <a:srgbClr val="404040"/>
              </a:solidFill>
              <a:latin typeface="Times New Roman" pitchFamily="18" charset="0"/>
              <a:cs typeface="Times New Roman" pitchFamily="18" charset="0"/>
            </a:endParaRPr>
          </a:p>
        </p:txBody>
      </p:sp>
      <p:sp>
        <p:nvSpPr>
          <p:cNvPr id="5" name="Rectangle 4"/>
          <p:cNvSpPr/>
          <p:nvPr/>
        </p:nvSpPr>
        <p:spPr>
          <a:xfrm>
            <a:off x="3706966" y="2491498"/>
            <a:ext cx="4572000" cy="1200329"/>
          </a:xfrm>
          <a:prstGeom prst="rect">
            <a:avLst/>
          </a:prstGeom>
        </p:spPr>
        <p:txBody>
          <a:bodyPr>
            <a:spAutoFit/>
          </a:bodyPr>
          <a:lstStyle/>
          <a:p>
            <a:r>
              <a:rPr lang="en-US" altLang="zh-CN" b="1" dirty="0">
                <a:solidFill>
                  <a:srgbClr val="404040"/>
                </a:solidFill>
                <a:ea typeface="华文楷体" panose="02010600040101010101" pitchFamily="2" charset="-122"/>
              </a:rPr>
              <a:t>Inception</a:t>
            </a:r>
            <a:r>
              <a:rPr lang="zh-CN" altLang="en-US" b="1" dirty="0">
                <a:solidFill>
                  <a:srgbClr val="404040"/>
                </a:solidFill>
                <a:ea typeface="华文楷体" panose="02010600040101010101" pitchFamily="2" charset="-122"/>
              </a:rPr>
              <a:t>出自</a:t>
            </a:r>
            <a:r>
              <a:rPr lang="en-US" altLang="zh-CN" b="1" dirty="0" err="1">
                <a:solidFill>
                  <a:srgbClr val="404040"/>
                </a:solidFill>
                <a:ea typeface="华文楷体" panose="02010600040101010101" pitchFamily="2" charset="-122"/>
              </a:rPr>
              <a:t>GoogLeNet</a:t>
            </a:r>
            <a:r>
              <a:rPr lang="zh-CN" altLang="en-US" b="1" dirty="0">
                <a:solidFill>
                  <a:srgbClr val="404040"/>
                </a:solidFill>
                <a:ea typeface="华文楷体" panose="02010600040101010101" pitchFamily="2" charset="-122"/>
              </a:rPr>
              <a:t>，由</a:t>
            </a:r>
            <a:r>
              <a:rPr lang="en-US" altLang="zh-CN" b="1" dirty="0">
                <a:solidFill>
                  <a:srgbClr val="404040"/>
                </a:solidFill>
                <a:ea typeface="华文楷体" panose="02010600040101010101" pitchFamily="2" charset="-122"/>
              </a:rPr>
              <a:t>3</a:t>
            </a:r>
            <a:r>
              <a:rPr lang="zh-CN" altLang="en-US" b="1" dirty="0">
                <a:solidFill>
                  <a:srgbClr val="404040"/>
                </a:solidFill>
                <a:ea typeface="华文楷体" panose="02010600040101010101" pitchFamily="2" charset="-122"/>
              </a:rPr>
              <a:t>条具有不同感受野的卷积分支和一条池化分支构成。</a:t>
            </a:r>
          </a:p>
          <a:p>
            <a:r>
              <a:rPr lang="zh-CN" altLang="en-US" b="1" dirty="0" smtClean="0">
                <a:solidFill>
                  <a:srgbClr val="5C307D"/>
                </a:solidFill>
                <a:ea typeface="华文楷体" panose="02010600040101010101" pitchFamily="2" charset="-122"/>
              </a:rPr>
              <a:t>采用分支的方式，调整网络计算资源的分配</a:t>
            </a:r>
            <a:r>
              <a:rPr lang="zh-CN" altLang="en-US" b="1" dirty="0" smtClean="0">
                <a:solidFill>
                  <a:srgbClr val="404040"/>
                </a:solidFill>
                <a:ea typeface="华文楷体" panose="02010600040101010101" pitchFamily="2" charset="-122"/>
              </a:rPr>
              <a:t>，</a:t>
            </a:r>
            <a:r>
              <a:rPr lang="zh-CN" altLang="en-US" b="1" dirty="0">
                <a:solidFill>
                  <a:srgbClr val="404040"/>
                </a:solidFill>
                <a:ea typeface="华文楷体" panose="02010600040101010101" pitchFamily="2" charset="-122"/>
              </a:rPr>
              <a:t>提高计算资源的利用率。 </a:t>
            </a:r>
          </a:p>
        </p:txBody>
      </p:sp>
      <p:pic>
        <p:nvPicPr>
          <p:cNvPr id="7" name="Picture 6"/>
          <p:cNvPicPr>
            <a:picLocks noChangeAspect="1"/>
          </p:cNvPicPr>
          <p:nvPr/>
        </p:nvPicPr>
        <p:blipFill>
          <a:blip r:embed="rId5"/>
          <a:stretch>
            <a:fillRect/>
          </a:stretch>
        </p:blipFill>
        <p:spPr>
          <a:xfrm>
            <a:off x="3836447" y="3901264"/>
            <a:ext cx="3806191" cy="1635667"/>
          </a:xfrm>
          <a:prstGeom prst="rect">
            <a:avLst/>
          </a:prstGeom>
        </p:spPr>
      </p:pic>
    </p:spTree>
    <p:extLst>
      <p:ext uri="{BB962C8B-B14F-4D97-AF65-F5344CB8AC3E}">
        <p14:creationId xmlns:p14="http://schemas.microsoft.com/office/powerpoint/2010/main" val="20361838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组合卷积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相关研究</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495" y="2730899"/>
            <a:ext cx="2309305" cy="32512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36" name="直接连接符 28"/>
          <p:cNvCxnSpPr/>
          <p:nvPr/>
        </p:nvCxnSpPr>
        <p:spPr>
          <a:xfrm flipV="1">
            <a:off x="3524023" y="2730899"/>
            <a:ext cx="0" cy="337275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82137" y="6202755"/>
            <a:ext cx="8321412" cy="261610"/>
          </a:xfrm>
          <a:prstGeom prst="rect">
            <a:avLst/>
          </a:prstGeom>
        </p:spPr>
        <p:txBody>
          <a:bodyPr wrap="square">
            <a:spAutoFit/>
          </a:bodyPr>
          <a:lstStyle/>
          <a:p>
            <a:r>
              <a:rPr lang="en-US" altLang="zh-CN" sz="1100" b="1" dirty="0">
                <a:solidFill>
                  <a:srgbClr val="404040"/>
                </a:solidFill>
                <a:latin typeface="Times New Roman" pitchFamily="18" charset="0"/>
                <a:cs typeface="Times New Roman" pitchFamily="18" charset="0"/>
              </a:rPr>
              <a:t>K. He, X. Zhang, S. Ren, and J. Sun, “Deep residual learning for image recognition,” In </a:t>
            </a:r>
            <a:r>
              <a:rPr lang="en-US" altLang="zh-CN" sz="1100" b="1" i="1" dirty="0">
                <a:solidFill>
                  <a:srgbClr val="404040"/>
                </a:solidFill>
                <a:latin typeface="Times New Roman" pitchFamily="18" charset="0"/>
                <a:cs typeface="Times New Roman" pitchFamily="18" charset="0"/>
              </a:rPr>
              <a:t>arXiv:1512.03385</a:t>
            </a:r>
            <a:r>
              <a:rPr lang="en-US" altLang="zh-CN" sz="1100" b="1" dirty="0">
                <a:solidFill>
                  <a:srgbClr val="404040"/>
                </a:solidFill>
                <a:latin typeface="Times New Roman" pitchFamily="18" charset="0"/>
                <a:cs typeface="Times New Roman" pitchFamily="18" charset="0"/>
              </a:rPr>
              <a:t>, 2015</a:t>
            </a:r>
            <a:endParaRPr lang="zh-CN" altLang="en-US" sz="1100" b="1" dirty="0">
              <a:solidFill>
                <a:srgbClr val="404040"/>
              </a:solidFill>
              <a:latin typeface="Times New Roman" pitchFamily="18" charset="0"/>
              <a:cs typeface="Times New Roman" pitchFamily="18" charset="0"/>
            </a:endParaRPr>
          </a:p>
        </p:txBody>
      </p:sp>
      <p:sp>
        <p:nvSpPr>
          <p:cNvPr id="5" name="Rectangle 4"/>
          <p:cNvSpPr/>
          <p:nvPr/>
        </p:nvSpPr>
        <p:spPr>
          <a:xfrm>
            <a:off x="3740017" y="2730899"/>
            <a:ext cx="4572000" cy="1477328"/>
          </a:xfrm>
          <a:prstGeom prst="rect">
            <a:avLst/>
          </a:prstGeom>
        </p:spPr>
        <p:txBody>
          <a:bodyPr>
            <a:spAutoFit/>
          </a:bodyPr>
          <a:lstStyle/>
          <a:p>
            <a:r>
              <a:rPr lang="zh-CN" altLang="en-US" b="1" dirty="0" smtClean="0">
                <a:solidFill>
                  <a:srgbClr val="404040"/>
                </a:solidFill>
                <a:ea typeface="华文楷体" panose="02010600040101010101" pitchFamily="2" charset="-122"/>
              </a:rPr>
              <a:t>残差</a:t>
            </a:r>
            <a:r>
              <a:rPr lang="zh-CN" altLang="en-US" b="1" dirty="0">
                <a:solidFill>
                  <a:srgbClr val="404040"/>
                </a:solidFill>
                <a:ea typeface="华文楷体" panose="02010600040101010101" pitchFamily="2" charset="-122"/>
              </a:rPr>
              <a:t>网络</a:t>
            </a:r>
            <a:r>
              <a:rPr lang="en-US" altLang="zh-CN" b="1" dirty="0">
                <a:solidFill>
                  <a:srgbClr val="404040"/>
                </a:solidFill>
                <a:ea typeface="华文楷体" panose="02010600040101010101" pitchFamily="2" charset="-122"/>
              </a:rPr>
              <a:t>(Residual </a:t>
            </a:r>
            <a:r>
              <a:rPr lang="en-US" altLang="zh-CN" b="1" dirty="0" err="1" smtClean="0">
                <a:solidFill>
                  <a:srgbClr val="404040"/>
                </a:solidFill>
                <a:ea typeface="华文楷体" panose="02010600040101010101" pitchFamily="2" charset="-122"/>
              </a:rPr>
              <a:t>Network,ResNet</a:t>
            </a:r>
            <a:r>
              <a:rPr lang="en-US" altLang="zh-CN" b="1" dirty="0">
                <a:solidFill>
                  <a:srgbClr val="404040"/>
                </a:solidFill>
                <a:ea typeface="华文楷体" panose="02010600040101010101" pitchFamily="2" charset="-122"/>
              </a:rPr>
              <a:t>)</a:t>
            </a:r>
            <a:r>
              <a:rPr lang="zh-CN" altLang="en-US" b="1" dirty="0" smtClean="0">
                <a:solidFill>
                  <a:srgbClr val="404040"/>
                </a:solidFill>
                <a:ea typeface="华文楷体" panose="02010600040101010101" pitchFamily="2" charset="-122"/>
              </a:rPr>
              <a:t>是</a:t>
            </a:r>
            <a:r>
              <a:rPr lang="zh-CN" altLang="en-US" b="1" dirty="0">
                <a:solidFill>
                  <a:srgbClr val="404040"/>
                </a:solidFill>
                <a:ea typeface="华文楷体" panose="02010600040101010101" pitchFamily="2" charset="-122"/>
              </a:rPr>
              <a:t>一个更容易</a:t>
            </a:r>
            <a:r>
              <a:rPr lang="zh-CN" altLang="en-US" b="1" dirty="0" smtClean="0">
                <a:solidFill>
                  <a:srgbClr val="404040"/>
                </a:solidFill>
                <a:ea typeface="华文楷体" panose="02010600040101010101" pitchFamily="2" charset="-122"/>
              </a:rPr>
              <a:t>优化的</a:t>
            </a:r>
            <a:r>
              <a:rPr lang="zh-CN" altLang="en-US" b="1" dirty="0">
                <a:solidFill>
                  <a:srgbClr val="5C307D"/>
                </a:solidFill>
                <a:ea typeface="华文楷体" panose="02010600040101010101" pitchFamily="2" charset="-122"/>
              </a:rPr>
              <a:t>残差学习框架</a:t>
            </a:r>
            <a:r>
              <a:rPr lang="en-US" altLang="zh-CN" b="1" dirty="0">
                <a:solidFill>
                  <a:srgbClr val="404040"/>
                </a:solidFill>
                <a:ea typeface="华文楷体" panose="02010600040101010101" pitchFamily="2" charset="-122"/>
              </a:rPr>
              <a:t>, </a:t>
            </a:r>
            <a:r>
              <a:rPr lang="zh-CN" altLang="en-US" b="1" dirty="0" smtClean="0">
                <a:solidFill>
                  <a:srgbClr val="5C307D"/>
                </a:solidFill>
                <a:ea typeface="华文楷体" panose="02010600040101010101" pitchFamily="2" charset="-122"/>
              </a:rPr>
              <a:t>有助于加快网络的收敛速度</a:t>
            </a:r>
            <a:r>
              <a:rPr lang="zh-CN" altLang="en-US" b="1" dirty="0">
                <a:solidFill>
                  <a:srgbClr val="5C307D"/>
                </a:solidFill>
                <a:ea typeface="华文楷体" panose="02010600040101010101" pitchFamily="2" charset="-122"/>
              </a:rPr>
              <a:t>。</a:t>
            </a:r>
            <a:endParaRPr lang="zh-CN" altLang="en-US" b="1" dirty="0">
              <a:solidFill>
                <a:srgbClr val="404040"/>
              </a:solidFill>
              <a:ea typeface="华文楷体" panose="02010600040101010101" pitchFamily="2" charset="-122"/>
            </a:endParaRPr>
          </a:p>
          <a:p>
            <a:endParaRPr lang="zh-CN" altLang="en-US" b="1" dirty="0">
              <a:solidFill>
                <a:srgbClr val="404040"/>
              </a:solidFill>
              <a:ea typeface="华文楷体" panose="02010600040101010101" pitchFamily="2" charset="-122"/>
            </a:endParaRPr>
          </a:p>
          <a:p>
            <a:endParaRPr lang="zh-CN" altLang="en-US" b="1" dirty="0">
              <a:solidFill>
                <a:srgbClr val="404040"/>
              </a:solidFill>
              <a:ea typeface="华文楷体" panose="02010600040101010101" pitchFamily="2" charset="-122"/>
            </a:endParaRPr>
          </a:p>
        </p:txBody>
      </p:sp>
      <p:pic>
        <p:nvPicPr>
          <p:cNvPr id="8" name="Picture 7"/>
          <p:cNvPicPr>
            <a:picLocks noChangeAspect="1"/>
          </p:cNvPicPr>
          <p:nvPr/>
        </p:nvPicPr>
        <p:blipFill>
          <a:blip r:embed="rId5"/>
          <a:stretch>
            <a:fillRect/>
          </a:stretch>
        </p:blipFill>
        <p:spPr>
          <a:xfrm>
            <a:off x="3836447" y="4298630"/>
            <a:ext cx="3463529" cy="592752"/>
          </a:xfrm>
          <a:prstGeom prst="rect">
            <a:avLst/>
          </a:prstGeom>
        </p:spPr>
      </p:pic>
    </p:spTree>
    <p:extLst>
      <p:ext uri="{BB962C8B-B14F-4D97-AF65-F5344CB8AC3E}">
        <p14:creationId xmlns:p14="http://schemas.microsoft.com/office/powerpoint/2010/main" val="5000342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组合卷积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相关研究</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495" y="2772296"/>
            <a:ext cx="2309305" cy="31684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36" name="直接连接符 28"/>
          <p:cNvCxnSpPr/>
          <p:nvPr/>
        </p:nvCxnSpPr>
        <p:spPr>
          <a:xfrm flipV="1">
            <a:off x="3524023" y="2730899"/>
            <a:ext cx="0" cy="337275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82137" y="6202755"/>
            <a:ext cx="8321412" cy="261610"/>
          </a:xfrm>
          <a:prstGeom prst="rect">
            <a:avLst/>
          </a:prstGeom>
        </p:spPr>
        <p:txBody>
          <a:bodyPr wrap="square">
            <a:spAutoFit/>
          </a:bodyPr>
          <a:lstStyle/>
          <a:p>
            <a:r>
              <a:rPr lang="en-US" altLang="zh-CN" sz="1100" b="1" dirty="0">
                <a:solidFill>
                  <a:srgbClr val="404040"/>
                </a:solidFill>
                <a:latin typeface="Times New Roman" pitchFamily="18" charset="0"/>
                <a:cs typeface="Times New Roman" pitchFamily="18" charset="0"/>
              </a:rPr>
              <a:t>I. J. </a:t>
            </a:r>
            <a:r>
              <a:rPr lang="en-US" altLang="zh-CN" sz="1100" b="1" dirty="0" err="1">
                <a:solidFill>
                  <a:srgbClr val="404040"/>
                </a:solidFill>
                <a:latin typeface="Times New Roman" pitchFamily="18" charset="0"/>
                <a:cs typeface="Times New Roman" pitchFamily="18" charset="0"/>
              </a:rPr>
              <a:t>Goodfellow</a:t>
            </a:r>
            <a:r>
              <a:rPr lang="en-US" altLang="zh-CN" sz="1100" b="1" dirty="0">
                <a:solidFill>
                  <a:srgbClr val="404040"/>
                </a:solidFill>
                <a:latin typeface="Times New Roman" pitchFamily="18" charset="0"/>
                <a:cs typeface="Times New Roman" pitchFamily="18" charset="0"/>
              </a:rPr>
              <a:t>, D. </a:t>
            </a:r>
            <a:r>
              <a:rPr lang="en-US" altLang="zh-CN" sz="1100" b="1" dirty="0" err="1">
                <a:solidFill>
                  <a:srgbClr val="404040"/>
                </a:solidFill>
                <a:latin typeface="Times New Roman" pitchFamily="18" charset="0"/>
                <a:cs typeface="Times New Roman" pitchFamily="18" charset="0"/>
              </a:rPr>
              <a:t>Warde</a:t>
            </a:r>
            <a:r>
              <a:rPr lang="en-US" altLang="zh-CN" sz="1100" b="1" dirty="0">
                <a:solidFill>
                  <a:srgbClr val="404040"/>
                </a:solidFill>
                <a:latin typeface="Times New Roman" pitchFamily="18" charset="0"/>
                <a:cs typeface="Times New Roman" pitchFamily="18" charset="0"/>
              </a:rPr>
              <a:t>-Farley, M. </a:t>
            </a:r>
            <a:r>
              <a:rPr lang="en-US" altLang="zh-CN" sz="1100" b="1" dirty="0" err="1">
                <a:solidFill>
                  <a:srgbClr val="404040"/>
                </a:solidFill>
                <a:latin typeface="Times New Roman" pitchFamily="18" charset="0"/>
                <a:cs typeface="Times New Roman" pitchFamily="18" charset="0"/>
              </a:rPr>
              <a:t>Mirza</a:t>
            </a:r>
            <a:r>
              <a:rPr lang="en-US" altLang="zh-CN" sz="1100" b="1" dirty="0">
                <a:solidFill>
                  <a:srgbClr val="404040"/>
                </a:solidFill>
                <a:latin typeface="Times New Roman" pitchFamily="18" charset="0"/>
                <a:cs typeface="Times New Roman" pitchFamily="18" charset="0"/>
              </a:rPr>
              <a:t>, A. </a:t>
            </a:r>
            <a:r>
              <a:rPr lang="en-US" altLang="zh-CN" sz="1100" b="1" dirty="0" err="1">
                <a:solidFill>
                  <a:srgbClr val="404040"/>
                </a:solidFill>
                <a:latin typeface="Times New Roman" pitchFamily="18" charset="0"/>
                <a:cs typeface="Times New Roman" pitchFamily="18" charset="0"/>
              </a:rPr>
              <a:t>Courville</a:t>
            </a:r>
            <a:r>
              <a:rPr lang="en-US" altLang="zh-CN" sz="1100" b="1" dirty="0">
                <a:solidFill>
                  <a:srgbClr val="404040"/>
                </a:solidFill>
                <a:latin typeface="Times New Roman" pitchFamily="18" charset="0"/>
                <a:cs typeface="Times New Roman" pitchFamily="18" charset="0"/>
              </a:rPr>
              <a:t>, and Y. </a:t>
            </a:r>
            <a:r>
              <a:rPr lang="en-US" altLang="zh-CN" sz="1100" b="1" dirty="0" err="1">
                <a:solidFill>
                  <a:srgbClr val="404040"/>
                </a:solidFill>
                <a:latin typeface="Times New Roman" pitchFamily="18" charset="0"/>
                <a:cs typeface="Times New Roman" pitchFamily="18" charset="0"/>
              </a:rPr>
              <a:t>Bengio</a:t>
            </a:r>
            <a:r>
              <a:rPr lang="en-US" altLang="zh-CN" sz="1100" b="1" dirty="0">
                <a:solidFill>
                  <a:srgbClr val="404040"/>
                </a:solidFill>
                <a:latin typeface="Times New Roman" pitchFamily="18" charset="0"/>
                <a:cs typeface="Times New Roman" pitchFamily="18" charset="0"/>
              </a:rPr>
              <a:t>, “</a:t>
            </a:r>
            <a:r>
              <a:rPr lang="en-US" altLang="zh-CN" sz="1100" b="1" dirty="0" err="1">
                <a:solidFill>
                  <a:srgbClr val="404040"/>
                </a:solidFill>
                <a:latin typeface="Times New Roman" pitchFamily="18" charset="0"/>
                <a:cs typeface="Times New Roman" pitchFamily="18" charset="0"/>
              </a:rPr>
              <a:t>Maxout</a:t>
            </a:r>
            <a:r>
              <a:rPr lang="en-US" altLang="zh-CN" sz="1100" b="1" dirty="0">
                <a:solidFill>
                  <a:srgbClr val="404040"/>
                </a:solidFill>
                <a:latin typeface="Times New Roman" pitchFamily="18" charset="0"/>
                <a:cs typeface="Times New Roman" pitchFamily="18" charset="0"/>
              </a:rPr>
              <a:t> networks,” in </a:t>
            </a:r>
            <a:r>
              <a:rPr lang="en-US" altLang="zh-CN" sz="1100" b="1" i="1" dirty="0">
                <a:solidFill>
                  <a:srgbClr val="404040"/>
                </a:solidFill>
                <a:latin typeface="Times New Roman" pitchFamily="18" charset="0"/>
                <a:cs typeface="Times New Roman" pitchFamily="18" charset="0"/>
              </a:rPr>
              <a:t>arXiv:1302.4389</a:t>
            </a:r>
            <a:r>
              <a:rPr lang="en-US" altLang="zh-CN" sz="1100" b="1" dirty="0">
                <a:solidFill>
                  <a:srgbClr val="404040"/>
                </a:solidFill>
                <a:latin typeface="Times New Roman" pitchFamily="18" charset="0"/>
                <a:cs typeface="Times New Roman" pitchFamily="18" charset="0"/>
              </a:rPr>
              <a:t>, 2013.</a:t>
            </a:r>
            <a:endParaRPr lang="zh-CN" altLang="en-US" sz="1100" b="1" dirty="0">
              <a:solidFill>
                <a:srgbClr val="404040"/>
              </a:solidFill>
              <a:latin typeface="Times New Roman" pitchFamily="18" charset="0"/>
              <a:cs typeface="Times New Roman" pitchFamily="18" charset="0"/>
            </a:endParaRPr>
          </a:p>
        </p:txBody>
      </p:sp>
      <p:sp>
        <p:nvSpPr>
          <p:cNvPr id="5" name="Rectangle 4"/>
          <p:cNvSpPr/>
          <p:nvPr/>
        </p:nvSpPr>
        <p:spPr>
          <a:xfrm>
            <a:off x="3740017" y="2730899"/>
            <a:ext cx="4572000" cy="1200329"/>
          </a:xfrm>
          <a:prstGeom prst="rect">
            <a:avLst/>
          </a:prstGeom>
        </p:spPr>
        <p:txBody>
          <a:bodyPr>
            <a:spAutoFit/>
          </a:bodyPr>
          <a:lstStyle/>
          <a:p>
            <a:r>
              <a:rPr lang="en-US" altLang="zh-CN" b="1" dirty="0" err="1" smtClean="0">
                <a:solidFill>
                  <a:srgbClr val="404040"/>
                </a:solidFill>
                <a:ea typeface="华文楷体" panose="02010600040101010101" pitchFamily="2" charset="-122"/>
              </a:rPr>
              <a:t>Maxout</a:t>
            </a:r>
            <a:r>
              <a:rPr lang="zh-CN" altLang="en-US" b="1" dirty="0" smtClean="0">
                <a:solidFill>
                  <a:srgbClr val="404040"/>
                </a:solidFill>
                <a:ea typeface="华文楷体" panose="02010600040101010101" pitchFamily="2" charset="-122"/>
              </a:rPr>
              <a:t>是一种</a:t>
            </a:r>
            <a:r>
              <a:rPr lang="zh-CN" altLang="en-US" b="1" dirty="0" smtClean="0">
                <a:solidFill>
                  <a:srgbClr val="5C307D"/>
                </a:solidFill>
                <a:ea typeface="华文楷体" panose="02010600040101010101" pitchFamily="2" charset="-122"/>
              </a:rPr>
              <a:t>新型</a:t>
            </a:r>
            <a:r>
              <a:rPr lang="zh-CN" altLang="en-US" b="1" dirty="0">
                <a:solidFill>
                  <a:srgbClr val="5C307D"/>
                </a:solidFill>
                <a:ea typeface="华文楷体" panose="02010600040101010101" pitchFamily="2" charset="-122"/>
              </a:rPr>
              <a:t>激活</a:t>
            </a:r>
            <a:r>
              <a:rPr lang="zh-CN" altLang="en-US" b="1" dirty="0" smtClean="0">
                <a:solidFill>
                  <a:srgbClr val="5C307D"/>
                </a:solidFill>
                <a:ea typeface="华文楷体" panose="02010600040101010101" pitchFamily="2" charset="-122"/>
              </a:rPr>
              <a:t>函数</a:t>
            </a:r>
            <a:r>
              <a:rPr lang="zh-CN" altLang="en-US" b="1" dirty="0" smtClean="0">
                <a:solidFill>
                  <a:srgbClr val="404040"/>
                </a:solidFill>
                <a:ea typeface="华文楷体" panose="02010600040101010101" pitchFamily="2" charset="-122"/>
              </a:rPr>
              <a:t>，用于提升</a:t>
            </a:r>
            <a:r>
              <a:rPr lang="zh-CN" altLang="en-US" b="1" dirty="0">
                <a:solidFill>
                  <a:srgbClr val="404040"/>
                </a:solidFill>
                <a:ea typeface="华文楷体" panose="02010600040101010101" pitchFamily="2" charset="-122"/>
              </a:rPr>
              <a:t>网络的</a:t>
            </a:r>
            <a:r>
              <a:rPr lang="zh-CN" altLang="en-US" b="1" dirty="0">
                <a:solidFill>
                  <a:srgbClr val="5C307D"/>
                </a:solidFill>
                <a:ea typeface="华文楷体" panose="02010600040101010101" pitchFamily="2" charset="-122"/>
              </a:rPr>
              <a:t>拟合能力</a:t>
            </a:r>
            <a:r>
              <a:rPr lang="zh-CN" altLang="en-US" b="1" dirty="0">
                <a:solidFill>
                  <a:srgbClr val="404040"/>
                </a:solidFill>
                <a:ea typeface="华文楷体" panose="02010600040101010101" pitchFamily="2" charset="-122"/>
              </a:rPr>
              <a:t>。该方法常与 </a:t>
            </a:r>
            <a:r>
              <a:rPr lang="en-US" altLang="zh-CN" b="1" dirty="0">
                <a:solidFill>
                  <a:srgbClr val="5C307D"/>
                </a:solidFill>
                <a:ea typeface="华文楷体" panose="02010600040101010101" pitchFamily="2" charset="-122"/>
              </a:rPr>
              <a:t>Dropout </a:t>
            </a:r>
            <a:r>
              <a:rPr lang="zh-CN" altLang="en-US" b="1" dirty="0">
                <a:solidFill>
                  <a:srgbClr val="5C307D"/>
                </a:solidFill>
                <a:ea typeface="华文楷体" panose="02010600040101010101" pitchFamily="2" charset="-122"/>
              </a:rPr>
              <a:t>配合使用</a:t>
            </a:r>
            <a:r>
              <a:rPr lang="en-US" altLang="zh-CN" b="1" dirty="0" smtClean="0">
                <a:solidFill>
                  <a:srgbClr val="404040"/>
                </a:solidFill>
                <a:ea typeface="华文楷体" panose="02010600040101010101" pitchFamily="2" charset="-122"/>
              </a:rPr>
              <a:t>,</a:t>
            </a:r>
            <a:r>
              <a:rPr lang="zh-CN" altLang="en-US" b="1" dirty="0" smtClean="0">
                <a:solidFill>
                  <a:srgbClr val="404040"/>
                </a:solidFill>
                <a:ea typeface="华文楷体" panose="02010600040101010101" pitchFamily="2" charset="-122"/>
              </a:rPr>
              <a:t>起到相互促进的作用。</a:t>
            </a:r>
            <a:endParaRPr lang="zh-CN" altLang="en-US" b="1" dirty="0">
              <a:solidFill>
                <a:srgbClr val="404040"/>
              </a:solidFill>
              <a:ea typeface="华文楷体" panose="02010600040101010101" pitchFamily="2" charset="-122"/>
            </a:endParaRPr>
          </a:p>
          <a:p>
            <a:endParaRPr lang="zh-CN" altLang="en-US" b="1" dirty="0">
              <a:solidFill>
                <a:srgbClr val="404040"/>
              </a:solidFill>
              <a:ea typeface="华文楷体" panose="02010600040101010101" pitchFamily="2" charset="-122"/>
            </a:endParaRPr>
          </a:p>
        </p:txBody>
      </p:sp>
      <p:pic>
        <p:nvPicPr>
          <p:cNvPr id="7" name="Picture 6"/>
          <p:cNvPicPr>
            <a:picLocks noChangeAspect="1"/>
          </p:cNvPicPr>
          <p:nvPr/>
        </p:nvPicPr>
        <p:blipFill>
          <a:blip r:embed="rId5"/>
          <a:stretch>
            <a:fillRect/>
          </a:stretch>
        </p:blipFill>
        <p:spPr>
          <a:xfrm>
            <a:off x="3872888" y="4682222"/>
            <a:ext cx="3159986" cy="749997"/>
          </a:xfrm>
          <a:prstGeom prst="rect">
            <a:avLst/>
          </a:prstGeom>
        </p:spPr>
      </p:pic>
    </p:spTree>
    <p:extLst>
      <p:ext uri="{BB962C8B-B14F-4D97-AF65-F5344CB8AC3E}">
        <p14:creationId xmlns:p14="http://schemas.microsoft.com/office/powerpoint/2010/main" val="2336252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组合卷积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相关研究</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495" y="2898979"/>
            <a:ext cx="2309305" cy="29150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36" name="直接连接符 28"/>
          <p:cNvCxnSpPr/>
          <p:nvPr/>
        </p:nvCxnSpPr>
        <p:spPr>
          <a:xfrm flipV="1">
            <a:off x="3524023" y="2730899"/>
            <a:ext cx="0" cy="337275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82137" y="6202755"/>
            <a:ext cx="8321412" cy="261610"/>
          </a:xfrm>
          <a:prstGeom prst="rect">
            <a:avLst/>
          </a:prstGeom>
        </p:spPr>
        <p:txBody>
          <a:bodyPr wrap="square">
            <a:spAutoFit/>
          </a:bodyPr>
          <a:lstStyle/>
          <a:p>
            <a:r>
              <a:rPr lang="en-US" altLang="zh-CN" sz="1100" b="1" dirty="0">
                <a:solidFill>
                  <a:srgbClr val="404040"/>
                </a:solidFill>
                <a:latin typeface="Times New Roman" pitchFamily="18" charset="0"/>
                <a:cs typeface="Times New Roman" pitchFamily="18" charset="0"/>
              </a:rPr>
              <a:t>M. Lin, Q. Chen, and S. Yan, “Network in network,” </a:t>
            </a:r>
            <a:r>
              <a:rPr lang="en-US" altLang="zh-CN" sz="1100" b="1" i="1" dirty="0" err="1">
                <a:solidFill>
                  <a:srgbClr val="404040"/>
                </a:solidFill>
                <a:latin typeface="Times New Roman" pitchFamily="18" charset="0"/>
                <a:cs typeface="Times New Roman" pitchFamily="18" charset="0"/>
              </a:rPr>
              <a:t>CoRR</a:t>
            </a:r>
            <a:r>
              <a:rPr lang="en-US" altLang="zh-CN" sz="1100" b="1" dirty="0">
                <a:solidFill>
                  <a:srgbClr val="404040"/>
                </a:solidFill>
                <a:latin typeface="Times New Roman" pitchFamily="18" charset="0"/>
                <a:cs typeface="Times New Roman" pitchFamily="18" charset="0"/>
              </a:rPr>
              <a:t>, vol. abs/1312.4400, 2013. [Online]. Available: http://</a:t>
            </a:r>
            <a:r>
              <a:rPr lang="en-US" altLang="zh-CN" sz="1100" b="1" dirty="0" err="1">
                <a:solidFill>
                  <a:srgbClr val="404040"/>
                </a:solidFill>
                <a:latin typeface="Times New Roman" pitchFamily="18" charset="0"/>
                <a:cs typeface="Times New Roman" pitchFamily="18" charset="0"/>
              </a:rPr>
              <a:t>arxiv.org</a:t>
            </a:r>
            <a:r>
              <a:rPr lang="en-US" altLang="zh-CN" sz="1100" b="1" dirty="0">
                <a:solidFill>
                  <a:srgbClr val="404040"/>
                </a:solidFill>
                <a:latin typeface="Times New Roman" pitchFamily="18" charset="0"/>
                <a:cs typeface="Times New Roman" pitchFamily="18" charset="0"/>
              </a:rPr>
              <a:t>/abs/1312.4400</a:t>
            </a:r>
            <a:endParaRPr lang="zh-CN" altLang="en-US" sz="1100" b="1" dirty="0">
              <a:solidFill>
                <a:srgbClr val="404040"/>
              </a:solidFill>
              <a:latin typeface="Times New Roman" pitchFamily="18" charset="0"/>
              <a:cs typeface="Times New Roman" pitchFamily="18" charset="0"/>
            </a:endParaRPr>
          </a:p>
        </p:txBody>
      </p:sp>
      <p:sp>
        <p:nvSpPr>
          <p:cNvPr id="5" name="Rectangle 4"/>
          <p:cNvSpPr/>
          <p:nvPr/>
        </p:nvSpPr>
        <p:spPr>
          <a:xfrm>
            <a:off x="3740017" y="2730899"/>
            <a:ext cx="4572000" cy="1200329"/>
          </a:xfrm>
          <a:prstGeom prst="rect">
            <a:avLst/>
          </a:prstGeom>
        </p:spPr>
        <p:txBody>
          <a:bodyPr>
            <a:spAutoFit/>
          </a:bodyPr>
          <a:lstStyle/>
          <a:p>
            <a:r>
              <a:rPr lang="en-US" altLang="zh-CN" b="1" dirty="0" smtClean="0">
                <a:solidFill>
                  <a:srgbClr val="404040"/>
                </a:solidFill>
                <a:ea typeface="华文楷体" panose="02010600040101010101" pitchFamily="2" charset="-122"/>
              </a:rPr>
              <a:t>Network </a:t>
            </a:r>
            <a:r>
              <a:rPr lang="en-US" altLang="zh-CN" b="1" dirty="0">
                <a:solidFill>
                  <a:srgbClr val="404040"/>
                </a:solidFill>
                <a:ea typeface="华文楷体" panose="02010600040101010101" pitchFamily="2" charset="-122"/>
              </a:rPr>
              <a:t>in </a:t>
            </a:r>
            <a:r>
              <a:rPr lang="en-US" altLang="zh-CN" b="1" dirty="0" smtClean="0">
                <a:solidFill>
                  <a:srgbClr val="404040"/>
                </a:solidFill>
                <a:ea typeface="华文楷体" panose="02010600040101010101" pitchFamily="2" charset="-122"/>
              </a:rPr>
              <a:t>Network,</a:t>
            </a:r>
            <a:r>
              <a:rPr lang="zh-CN" altLang="en-US" b="1" dirty="0" smtClean="0">
                <a:solidFill>
                  <a:srgbClr val="404040"/>
                </a:solidFill>
                <a:ea typeface="华文楷体" panose="02010600040101010101" pitchFamily="2" charset="-122"/>
              </a:rPr>
              <a:t> </a:t>
            </a:r>
            <a:r>
              <a:rPr lang="en-US" altLang="zh-CN" b="1" dirty="0" smtClean="0">
                <a:solidFill>
                  <a:srgbClr val="404040"/>
                </a:solidFill>
                <a:ea typeface="华文楷体" panose="02010600040101010101" pitchFamily="2" charset="-122"/>
              </a:rPr>
              <a:t>NIN  </a:t>
            </a:r>
            <a:r>
              <a:rPr lang="zh-CN" altLang="en-US" b="1" dirty="0">
                <a:solidFill>
                  <a:srgbClr val="5C307D"/>
                </a:solidFill>
                <a:ea typeface="华文楷体" panose="02010600040101010101" pitchFamily="2" charset="-122"/>
              </a:rPr>
              <a:t>在卷积层嵌入一个小型</a:t>
            </a:r>
            <a:r>
              <a:rPr lang="zh-CN" altLang="en-US" b="1" dirty="0" smtClean="0">
                <a:solidFill>
                  <a:srgbClr val="5C307D"/>
                </a:solidFill>
                <a:ea typeface="华文楷体" panose="02010600040101010101" pitchFamily="2" charset="-122"/>
              </a:rPr>
              <a:t>网络</a:t>
            </a:r>
            <a:r>
              <a:rPr lang="zh-CN" altLang="en-US" b="1" dirty="0" smtClean="0">
                <a:solidFill>
                  <a:srgbClr val="404040"/>
                </a:solidFill>
                <a:ea typeface="华文楷体" panose="02010600040101010101" pitchFamily="2" charset="-122"/>
              </a:rPr>
              <a:t>，增加局部感受野范围内特征非线性能力。</a:t>
            </a:r>
            <a:endParaRPr lang="zh-CN" altLang="en-US" b="1" dirty="0">
              <a:solidFill>
                <a:srgbClr val="404040"/>
              </a:solidFill>
              <a:ea typeface="华文楷体" panose="02010600040101010101" pitchFamily="2" charset="-122"/>
            </a:endParaRPr>
          </a:p>
          <a:p>
            <a:endParaRPr lang="zh-CN" altLang="en-US" b="1" dirty="0">
              <a:solidFill>
                <a:srgbClr val="404040"/>
              </a:solidFill>
              <a:ea typeface="华文楷体" panose="02010600040101010101" pitchFamily="2" charset="-122"/>
            </a:endParaRPr>
          </a:p>
        </p:txBody>
      </p:sp>
      <p:pic>
        <p:nvPicPr>
          <p:cNvPr id="8" name="Picture 7"/>
          <p:cNvPicPr>
            <a:picLocks noChangeAspect="1"/>
          </p:cNvPicPr>
          <p:nvPr/>
        </p:nvPicPr>
        <p:blipFill>
          <a:blip r:embed="rId5"/>
          <a:stretch>
            <a:fillRect/>
          </a:stretch>
        </p:blipFill>
        <p:spPr>
          <a:xfrm>
            <a:off x="3836447" y="4030326"/>
            <a:ext cx="2474539" cy="1620649"/>
          </a:xfrm>
          <a:prstGeom prst="rect">
            <a:avLst/>
          </a:prstGeom>
        </p:spPr>
      </p:pic>
    </p:spTree>
    <p:extLst>
      <p:ext uri="{BB962C8B-B14F-4D97-AF65-F5344CB8AC3E}">
        <p14:creationId xmlns:p14="http://schemas.microsoft.com/office/powerpoint/2010/main" val="18215917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766170" y="1391910"/>
            <a:ext cx="2031325" cy="646331"/>
          </a:xfrm>
          <a:prstGeom prst="rect">
            <a:avLst/>
          </a:prstGeom>
          <a:noFill/>
        </p:spPr>
        <p:txBody>
          <a:bodyPr wrap="none" rtlCol="0">
            <a:spAutoFit/>
          </a:bodyPr>
          <a:lstStyle/>
          <a:p>
            <a:r>
              <a:rPr lang="zh-CN" altLang="en-US" sz="3600" b="1" dirty="0" smtClean="0">
                <a:solidFill>
                  <a:schemeClr val="tx1">
                    <a:lumMod val="75000"/>
                    <a:lumOff val="25000"/>
                  </a:schemeClr>
                </a:solidFill>
                <a:ea typeface="华文楷体" panose="02010600040101010101" pitchFamily="2" charset="-122"/>
              </a:rPr>
              <a:t>论文摘要</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2782394" y="1571059"/>
            <a:ext cx="648072" cy="288032"/>
            <a:chOff x="1483073" y="1052736"/>
            <a:chExt cx="648072"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4311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sp>
        <p:nvSpPr>
          <p:cNvPr id="34" name="TextBox 6"/>
          <p:cNvSpPr txBox="1"/>
          <p:nvPr/>
        </p:nvSpPr>
        <p:spPr>
          <a:xfrm>
            <a:off x="306535" y="2276394"/>
            <a:ext cx="8542668" cy="4154984"/>
          </a:xfrm>
          <a:prstGeom prst="rect">
            <a:avLst/>
          </a:prstGeom>
          <a:noFill/>
        </p:spPr>
        <p:txBody>
          <a:bodyPr wrap="square" rtlCol="0">
            <a:spAutoFit/>
          </a:bodyPr>
          <a:lstStyle/>
          <a:p>
            <a:r>
              <a:rPr lang="en-US" altLang="zh-CN" sz="2400" b="1" dirty="0" smtClean="0">
                <a:solidFill>
                  <a:srgbClr val="404040"/>
                </a:solidFill>
                <a:ea typeface="华文楷体" panose="02010600040101010101" pitchFamily="2" charset="-122"/>
              </a:rPr>
              <a:t>1.</a:t>
            </a:r>
            <a:r>
              <a:rPr lang="zh-CN" altLang="en-US" sz="2400" b="1" dirty="0" smtClean="0">
                <a:solidFill>
                  <a:srgbClr val="404040"/>
                </a:solidFill>
                <a:ea typeface="华文楷体" panose="02010600040101010101" pitchFamily="2" charset="-122"/>
              </a:rPr>
              <a:t> 提出卷积层的改进方法：</a:t>
            </a:r>
            <a:r>
              <a:rPr lang="zh-CN" altLang="en-US" sz="2400" b="1" dirty="0" smtClean="0">
                <a:solidFill>
                  <a:srgbClr val="5C307D"/>
                </a:solidFill>
                <a:ea typeface="华文楷体" panose="02010600040101010101" pitchFamily="2" charset="-122"/>
              </a:rPr>
              <a:t>组合卷积结构</a:t>
            </a:r>
            <a:endParaRPr lang="zh-CN" altLang="en-US" sz="2400" b="1" dirty="0" smtClean="0">
              <a:ea typeface="华文楷体" panose="02010600040101010101" pitchFamily="2" charset="-122"/>
            </a:endParaRPr>
          </a:p>
          <a:p>
            <a:r>
              <a:rPr lang="zh-CN" altLang="en-US" sz="2400" b="1" dirty="0" smtClean="0">
                <a:solidFill>
                  <a:srgbClr val="5C307D"/>
                </a:solidFill>
                <a:ea typeface="华文楷体" panose="02010600040101010101" pitchFamily="2" charset="-122"/>
              </a:rPr>
              <a:t>	简化网络的设计</a:t>
            </a:r>
            <a:r>
              <a:rPr lang="zh-CN" altLang="en-US" sz="2400" b="1" dirty="0" smtClean="0">
                <a:solidFill>
                  <a:srgbClr val="404040"/>
                </a:solidFill>
                <a:ea typeface="华文楷体" panose="02010600040101010101" pitchFamily="2" charset="-122"/>
              </a:rPr>
              <a:t>过程。</a:t>
            </a:r>
            <a:endParaRPr lang="en-US" altLang="zh-CN" sz="2400" b="1" dirty="0" smtClean="0">
              <a:solidFill>
                <a:srgbClr val="404040"/>
              </a:solidFill>
              <a:ea typeface="华文楷体" panose="02010600040101010101" pitchFamily="2" charset="-122"/>
            </a:endParaRPr>
          </a:p>
          <a:p>
            <a:endParaRPr lang="en-US" altLang="zh-CN" sz="2400" b="1" dirty="0" smtClean="0">
              <a:ea typeface="华文楷体" panose="02010600040101010101" pitchFamily="2" charset="-122"/>
            </a:endParaRPr>
          </a:p>
          <a:p>
            <a:r>
              <a:rPr lang="en-US" altLang="zh-CN" sz="2400" b="1" dirty="0" smtClean="0">
                <a:solidFill>
                  <a:srgbClr val="404040"/>
                </a:solidFill>
                <a:ea typeface="华文楷体" panose="02010600040101010101" pitchFamily="2" charset="-122"/>
              </a:rPr>
              <a:t>2.</a:t>
            </a:r>
            <a:r>
              <a:rPr lang="zh-CN" altLang="en-US" sz="2400" b="1" dirty="0" smtClean="0">
                <a:solidFill>
                  <a:srgbClr val="404040"/>
                </a:solidFill>
                <a:ea typeface="华文楷体" panose="02010600040101010101" pitchFamily="2" charset="-122"/>
              </a:rPr>
              <a:t> 提出池化层的改进方法：</a:t>
            </a:r>
            <a:r>
              <a:rPr lang="zh-CN" altLang="en-US" sz="2400" b="1" dirty="0" smtClean="0">
                <a:solidFill>
                  <a:srgbClr val="5C307D"/>
                </a:solidFill>
                <a:ea typeface="华文楷体" panose="02010600040101010101" pitchFamily="2" charset="-122"/>
              </a:rPr>
              <a:t>随机区域池化</a:t>
            </a:r>
            <a:endParaRPr lang="zh-CN" altLang="en-US" sz="2400" b="1" dirty="0" smtClean="0">
              <a:solidFill>
                <a:srgbClr val="404040"/>
              </a:solidFill>
              <a:ea typeface="华文楷体" panose="02010600040101010101" pitchFamily="2" charset="-122"/>
            </a:endParaRPr>
          </a:p>
          <a:p>
            <a:r>
              <a:rPr lang="zh-CN" altLang="en-US" sz="2400" b="1" dirty="0">
                <a:solidFill>
                  <a:srgbClr val="404040"/>
                </a:solidFill>
                <a:ea typeface="华文楷体" panose="02010600040101010101" pitchFamily="2" charset="-122"/>
              </a:rPr>
              <a:t>	</a:t>
            </a:r>
            <a:r>
              <a:rPr lang="zh-CN" altLang="en-US" sz="2400" b="1" dirty="0" smtClean="0">
                <a:solidFill>
                  <a:srgbClr val="404040"/>
                </a:solidFill>
                <a:ea typeface="华文楷体" panose="02010600040101010101" pitchFamily="2" charset="-122"/>
              </a:rPr>
              <a:t>增强网络的</a:t>
            </a:r>
            <a:r>
              <a:rPr lang="zh-CN" altLang="en-US" sz="2400" b="1" dirty="0" smtClean="0">
                <a:solidFill>
                  <a:srgbClr val="5C307D"/>
                </a:solidFill>
                <a:ea typeface="华文楷体" panose="02010600040101010101" pitchFamily="2" charset="-122"/>
              </a:rPr>
              <a:t>泛化能力</a:t>
            </a:r>
            <a:r>
              <a:rPr lang="zh-CN" altLang="en-US" sz="2400" b="1" dirty="0" smtClean="0">
                <a:ea typeface="华文楷体" panose="02010600040101010101" pitchFamily="2" charset="-122"/>
              </a:rPr>
              <a:t>。</a:t>
            </a:r>
          </a:p>
          <a:p>
            <a:endParaRPr lang="zh-CN" altLang="en-US" sz="2400" b="1" dirty="0">
              <a:ea typeface="华文楷体" panose="02010600040101010101" pitchFamily="2" charset="-122"/>
            </a:endParaRPr>
          </a:p>
          <a:p>
            <a:r>
              <a:rPr lang="en-US" altLang="zh-CN" sz="2400" b="1" dirty="0" smtClean="0">
                <a:solidFill>
                  <a:srgbClr val="404040"/>
                </a:solidFill>
                <a:ea typeface="华文楷体" panose="02010600040101010101" pitchFamily="2" charset="-122"/>
              </a:rPr>
              <a:t>3.</a:t>
            </a:r>
            <a:r>
              <a:rPr lang="zh-CN" altLang="en-US" sz="2400" b="1" dirty="0" smtClean="0">
                <a:solidFill>
                  <a:srgbClr val="404040"/>
                </a:solidFill>
                <a:ea typeface="华文楷体" panose="02010600040101010101" pitchFamily="2" charset="-122"/>
              </a:rPr>
              <a:t> 提出模型压缩方法：</a:t>
            </a:r>
            <a:r>
              <a:rPr lang="zh-CN" altLang="en-US" sz="2400" b="1" dirty="0" smtClean="0">
                <a:solidFill>
                  <a:srgbClr val="5C307D"/>
                </a:solidFill>
                <a:ea typeface="华文楷体" panose="02010600040101010101" pitchFamily="2" charset="-122"/>
              </a:rPr>
              <a:t>主导卷积核分解</a:t>
            </a:r>
            <a:endParaRPr lang="zh-CN" altLang="en-US" sz="2400" b="1" dirty="0">
              <a:solidFill>
                <a:srgbClr val="404040"/>
              </a:solidFill>
              <a:ea typeface="华文楷体" panose="02010600040101010101" pitchFamily="2" charset="-122"/>
            </a:endParaRPr>
          </a:p>
          <a:p>
            <a:r>
              <a:rPr lang="zh-CN" altLang="en-US" sz="2400" b="1" dirty="0" smtClean="0">
                <a:solidFill>
                  <a:srgbClr val="404040"/>
                </a:solidFill>
                <a:ea typeface="华文楷体" panose="02010600040101010101" pitchFamily="2" charset="-122"/>
              </a:rPr>
              <a:t>	对模型进行</a:t>
            </a:r>
            <a:r>
              <a:rPr lang="zh-CN" altLang="en-US" sz="2400" b="1" dirty="0" smtClean="0">
                <a:solidFill>
                  <a:srgbClr val="5C307D"/>
                </a:solidFill>
                <a:ea typeface="华文楷体" panose="02010600040101010101" pitchFamily="2" charset="-122"/>
              </a:rPr>
              <a:t>加速</a:t>
            </a:r>
            <a:r>
              <a:rPr lang="zh-CN" altLang="en-US" sz="2400" b="1" dirty="0" smtClean="0">
                <a:solidFill>
                  <a:srgbClr val="404040"/>
                </a:solidFill>
                <a:ea typeface="华文楷体" panose="02010600040101010101" pitchFamily="2" charset="-122"/>
              </a:rPr>
              <a:t>。</a:t>
            </a:r>
          </a:p>
          <a:p>
            <a:endParaRPr lang="zh-CN" altLang="en-US" sz="2400" b="1" dirty="0">
              <a:ea typeface="华文楷体" panose="02010600040101010101" pitchFamily="2" charset="-122"/>
            </a:endParaRPr>
          </a:p>
          <a:p>
            <a:r>
              <a:rPr lang="en-US" altLang="zh-CN" sz="2400" b="1" dirty="0" smtClean="0">
                <a:solidFill>
                  <a:srgbClr val="404040"/>
                </a:solidFill>
                <a:ea typeface="华文楷体" panose="02010600040101010101" pitchFamily="2" charset="-122"/>
              </a:rPr>
              <a:t>4.</a:t>
            </a:r>
            <a:r>
              <a:rPr lang="zh-CN" altLang="en-US" sz="2400" b="1" dirty="0" smtClean="0">
                <a:solidFill>
                  <a:srgbClr val="404040"/>
                </a:solidFill>
                <a:ea typeface="华文楷体" panose="02010600040101010101" pitchFamily="2" charset="-122"/>
              </a:rPr>
              <a:t> 通过</a:t>
            </a:r>
            <a:r>
              <a:rPr lang="zh-CN" altLang="en-US" sz="2400" b="1" dirty="0" smtClean="0">
                <a:solidFill>
                  <a:srgbClr val="5C307D"/>
                </a:solidFill>
                <a:ea typeface="华文楷体" panose="02010600040101010101" pitchFamily="2" charset="-122"/>
              </a:rPr>
              <a:t>交通标志识别</a:t>
            </a:r>
            <a:r>
              <a:rPr lang="zh-CN" altLang="en-US" sz="2400" b="1" dirty="0" smtClean="0">
                <a:solidFill>
                  <a:srgbClr val="404040"/>
                </a:solidFill>
                <a:ea typeface="华文楷体" panose="02010600040101010101" pitchFamily="2" charset="-122"/>
              </a:rPr>
              <a:t>来验证三个方法的有效性</a:t>
            </a:r>
          </a:p>
          <a:p>
            <a:r>
              <a:rPr lang="zh-CN" altLang="en-US" sz="2400" b="1" dirty="0">
                <a:solidFill>
                  <a:srgbClr val="404040"/>
                </a:solidFill>
                <a:ea typeface="华文楷体" panose="02010600040101010101" pitchFamily="2" charset="-122"/>
              </a:rPr>
              <a:t>	</a:t>
            </a:r>
            <a:r>
              <a:rPr lang="zh-CN" altLang="en-US" sz="2400" b="1" dirty="0" smtClean="0">
                <a:solidFill>
                  <a:srgbClr val="404040"/>
                </a:solidFill>
                <a:ea typeface="华文楷体" panose="02010600040101010101" pitchFamily="2" charset="-122"/>
              </a:rPr>
              <a:t>以及三种方法的结合。</a:t>
            </a:r>
            <a:endParaRPr lang="zh-CN" altLang="en-US" sz="2400" b="1" dirty="0">
              <a:solidFill>
                <a:srgbClr val="404040"/>
              </a:solidFill>
              <a:ea typeface="华文楷体" panose="02010600040101010101" pitchFamily="2" charset="-122"/>
            </a:endParaRPr>
          </a:p>
        </p:txBody>
      </p: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495522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组合卷积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4604585"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组合卷积结构：自</a:t>
            </a:r>
            <a:r>
              <a:rPr lang="zh-CN" altLang="en-US" sz="2400" b="1" smtClean="0">
                <a:solidFill>
                  <a:schemeClr val="tx1">
                    <a:lumMod val="75000"/>
                    <a:lumOff val="25000"/>
                  </a:schemeClr>
                </a:solidFill>
                <a:ea typeface="华文楷体" panose="02010600040101010101" pitchFamily="2" charset="-122"/>
              </a:rPr>
              <a:t>适应卷积模块</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218" y="2661674"/>
            <a:ext cx="4123952" cy="30333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矩形 35"/>
          <p:cNvSpPr/>
          <p:nvPr/>
        </p:nvSpPr>
        <p:spPr>
          <a:xfrm>
            <a:off x="5396729" y="2867570"/>
            <a:ext cx="3624109" cy="2026196"/>
          </a:xfrm>
          <a:prstGeom prst="rect">
            <a:avLst/>
          </a:prstGeom>
        </p:spPr>
        <p:txBody>
          <a:bodyPr wrap="square">
            <a:spAutoFit/>
          </a:bodyPr>
          <a:lstStyle/>
          <a:p>
            <a:pPr>
              <a:spcBef>
                <a:spcPts val="450"/>
              </a:spcBef>
              <a:spcAft>
                <a:spcPts val="450"/>
              </a:spcAft>
            </a:pPr>
            <a:r>
              <a:rPr lang="zh-CN" altLang="en-US" sz="1400" b="1" dirty="0" smtClean="0">
                <a:solidFill>
                  <a:srgbClr val="404040"/>
                </a:solidFill>
                <a:ea typeface="华文楷体" panose="02010600040101010101" pitchFamily="2" charset="-122"/>
              </a:rPr>
              <a:t>组合</a:t>
            </a:r>
            <a:r>
              <a:rPr lang="zh-CN" altLang="en-US" sz="1400" b="1" dirty="0">
                <a:solidFill>
                  <a:srgbClr val="404040"/>
                </a:solidFill>
                <a:ea typeface="华文楷体" panose="02010600040101010101" pitchFamily="2" charset="-122"/>
              </a:rPr>
              <a:t>四个模型的优势</a:t>
            </a:r>
          </a:p>
          <a:p>
            <a:pPr>
              <a:spcBef>
                <a:spcPts val="450"/>
              </a:spcBef>
              <a:spcAft>
                <a:spcPts val="450"/>
              </a:spcAft>
            </a:pPr>
            <a:r>
              <a:rPr lang="zh-CN" altLang="en-US" sz="1400" b="1" dirty="0">
                <a:solidFill>
                  <a:srgbClr val="404040"/>
                </a:solidFill>
                <a:ea typeface="华文楷体" panose="02010600040101010101" pitchFamily="2" charset="-122"/>
              </a:rPr>
              <a:t>由四条特征提取分支</a:t>
            </a:r>
            <a:r>
              <a:rPr lang="zh-CN" altLang="en-US" sz="1400" b="1" dirty="0" smtClean="0">
                <a:solidFill>
                  <a:srgbClr val="404040"/>
                </a:solidFill>
                <a:ea typeface="华文楷体" panose="02010600040101010101" pitchFamily="2" charset="-122"/>
              </a:rPr>
              <a:t>和一</a:t>
            </a:r>
            <a:r>
              <a:rPr lang="zh-CN" altLang="en-US" sz="1400" b="1" dirty="0">
                <a:solidFill>
                  <a:srgbClr val="404040"/>
                </a:solidFill>
                <a:ea typeface="华文楷体" panose="02010600040101010101" pitchFamily="2" charset="-122"/>
              </a:rPr>
              <a:t>个选择器</a:t>
            </a:r>
            <a:r>
              <a:rPr lang="zh-CN" altLang="en-US" sz="1400" b="1" dirty="0" smtClean="0">
                <a:solidFill>
                  <a:srgbClr val="404040"/>
                </a:solidFill>
                <a:ea typeface="华文楷体" panose="02010600040101010101" pitchFamily="2" charset="-122"/>
              </a:rPr>
              <a:t>构成</a:t>
            </a:r>
          </a:p>
          <a:p>
            <a:pPr>
              <a:spcBef>
                <a:spcPts val="450"/>
              </a:spcBef>
              <a:spcAft>
                <a:spcPts val="450"/>
              </a:spcAft>
            </a:pPr>
            <a:r>
              <a:rPr lang="zh-CN" altLang="en-US" sz="1400" b="1" dirty="0" smtClean="0">
                <a:solidFill>
                  <a:srgbClr val="404040"/>
                </a:solidFill>
                <a:ea typeface="华文楷体" panose="02010600040101010101" pitchFamily="2" charset="-122"/>
              </a:rPr>
              <a:t>两条卷积具有不同深度和感受野的卷积分支</a:t>
            </a:r>
          </a:p>
          <a:p>
            <a:pPr>
              <a:spcBef>
                <a:spcPts val="450"/>
              </a:spcBef>
              <a:spcAft>
                <a:spcPts val="450"/>
              </a:spcAft>
            </a:pPr>
            <a:r>
              <a:rPr lang="zh-CN" altLang="en-US" sz="1400" b="1" dirty="0" smtClean="0">
                <a:solidFill>
                  <a:srgbClr val="404040"/>
                </a:solidFill>
                <a:ea typeface="华文楷体" panose="02010600040101010101" pitchFamily="2" charset="-122"/>
              </a:rPr>
              <a:t>一条</a:t>
            </a:r>
            <a:r>
              <a:rPr lang="en-US" altLang="zh-CN" sz="1400" b="1" dirty="0" err="1" smtClean="0">
                <a:solidFill>
                  <a:srgbClr val="404040"/>
                </a:solidFill>
                <a:ea typeface="华文楷体" panose="02010600040101010101" pitchFamily="2" charset="-122"/>
              </a:rPr>
              <a:t>Maxout</a:t>
            </a:r>
            <a:r>
              <a:rPr lang="zh-CN" altLang="en-US" sz="1400" b="1" dirty="0" smtClean="0">
                <a:solidFill>
                  <a:srgbClr val="404040"/>
                </a:solidFill>
                <a:ea typeface="华文楷体" panose="02010600040101010101" pitchFamily="2" charset="-122"/>
              </a:rPr>
              <a:t>分支，增强非线性拟合能力</a:t>
            </a:r>
            <a:endParaRPr lang="zh-CN" altLang="en-US" sz="1400" b="1" dirty="0">
              <a:solidFill>
                <a:srgbClr val="404040"/>
              </a:solidFill>
              <a:ea typeface="华文楷体" panose="02010600040101010101" pitchFamily="2" charset="-122"/>
            </a:endParaRPr>
          </a:p>
          <a:p>
            <a:pPr>
              <a:spcBef>
                <a:spcPts val="450"/>
              </a:spcBef>
              <a:spcAft>
                <a:spcPts val="450"/>
              </a:spcAft>
            </a:pPr>
            <a:r>
              <a:rPr lang="zh-CN" altLang="en-US" sz="1400" b="1" dirty="0" smtClean="0">
                <a:solidFill>
                  <a:srgbClr val="404040"/>
                </a:solidFill>
                <a:ea typeface="华文楷体" panose="02010600040101010101" pitchFamily="2" charset="-122"/>
              </a:rPr>
              <a:t>一条残差分支，优化网络的收敛</a:t>
            </a:r>
          </a:p>
          <a:p>
            <a:pPr>
              <a:spcBef>
                <a:spcPts val="450"/>
              </a:spcBef>
              <a:spcAft>
                <a:spcPts val="450"/>
              </a:spcAft>
            </a:pPr>
            <a:r>
              <a:rPr lang="zh-CN" altLang="en-US" sz="1400" b="1" dirty="0" smtClean="0">
                <a:solidFill>
                  <a:srgbClr val="404040"/>
                </a:solidFill>
                <a:ea typeface="华文楷体" panose="02010600040101010101" pitchFamily="2" charset="-122"/>
              </a:rPr>
              <a:t>选择器对特征进行筛选组合</a:t>
            </a:r>
          </a:p>
        </p:txBody>
      </p:sp>
      <p:cxnSp>
        <p:nvCxnSpPr>
          <p:cNvPr id="20" name="直接连接符 36"/>
          <p:cNvCxnSpPr/>
          <p:nvPr/>
        </p:nvCxnSpPr>
        <p:spPr>
          <a:xfrm>
            <a:off x="5396729" y="2757558"/>
            <a:ext cx="29718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37"/>
          <p:cNvCxnSpPr/>
          <p:nvPr/>
        </p:nvCxnSpPr>
        <p:spPr>
          <a:xfrm>
            <a:off x="5396729" y="5054197"/>
            <a:ext cx="29718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6432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组合卷积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4604585"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组合卷积结构：自</a:t>
            </a:r>
            <a:r>
              <a:rPr lang="zh-CN" altLang="en-US" sz="2400" b="1" smtClean="0">
                <a:solidFill>
                  <a:schemeClr val="tx1">
                    <a:lumMod val="75000"/>
                    <a:lumOff val="25000"/>
                  </a:schemeClr>
                </a:solidFill>
                <a:ea typeface="华文楷体" panose="02010600040101010101" pitchFamily="2" charset="-122"/>
              </a:rPr>
              <a:t>适应卷积模块</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218" y="2661674"/>
            <a:ext cx="4123952" cy="30333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20" name="直接连接符 36"/>
          <p:cNvCxnSpPr/>
          <p:nvPr/>
        </p:nvCxnSpPr>
        <p:spPr>
          <a:xfrm>
            <a:off x="5396729" y="2757558"/>
            <a:ext cx="29718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37"/>
          <p:cNvCxnSpPr/>
          <p:nvPr/>
        </p:nvCxnSpPr>
        <p:spPr>
          <a:xfrm>
            <a:off x="5396729" y="5393732"/>
            <a:ext cx="2971800" cy="122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5">
            <a:clrChange>
              <a:clrFrom>
                <a:srgbClr val="FFFFFF"/>
              </a:clrFrom>
              <a:clrTo>
                <a:srgbClr val="FFFFFF">
                  <a:alpha val="0"/>
                </a:srgbClr>
              </a:clrTo>
            </a:clrChange>
          </a:blip>
          <a:stretch>
            <a:fillRect/>
          </a:stretch>
        </p:blipFill>
        <p:spPr>
          <a:xfrm>
            <a:off x="5320768" y="2833226"/>
            <a:ext cx="3441700" cy="1181100"/>
          </a:xfrm>
          <a:prstGeom prst="rect">
            <a:avLst/>
          </a:prstGeom>
        </p:spPr>
      </p:pic>
      <p:pic>
        <p:nvPicPr>
          <p:cNvPr id="7" name="图片 6"/>
          <p:cNvPicPr>
            <a:picLocks noChangeAspect="1"/>
          </p:cNvPicPr>
          <p:nvPr/>
        </p:nvPicPr>
        <p:blipFill>
          <a:blip r:embed="rId6">
            <a:clrChange>
              <a:clrFrom>
                <a:srgbClr val="FFFFFF"/>
              </a:clrFrom>
              <a:clrTo>
                <a:srgbClr val="FFFFFF">
                  <a:alpha val="0"/>
                </a:srgbClr>
              </a:clrTo>
            </a:clrChange>
          </a:blip>
          <a:stretch>
            <a:fillRect/>
          </a:stretch>
        </p:blipFill>
        <p:spPr>
          <a:xfrm>
            <a:off x="5069840" y="4015168"/>
            <a:ext cx="3187700" cy="1181100"/>
          </a:xfrm>
          <a:prstGeom prst="rect">
            <a:avLst/>
          </a:prstGeom>
        </p:spPr>
      </p:pic>
    </p:spTree>
    <p:extLst>
      <p:ext uri="{BB962C8B-B14F-4D97-AF65-F5344CB8AC3E}">
        <p14:creationId xmlns:p14="http://schemas.microsoft.com/office/powerpoint/2010/main" val="13026047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组合卷积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4604585" cy="830997"/>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组合卷积结构：</a:t>
            </a:r>
          </a:p>
          <a:p>
            <a:r>
              <a:rPr lang="zh-CN" altLang="en-US" sz="2400" b="1" dirty="0" smtClean="0">
                <a:solidFill>
                  <a:schemeClr val="tx1">
                    <a:lumMod val="75000"/>
                    <a:lumOff val="25000"/>
                  </a:schemeClr>
                </a:solidFill>
                <a:ea typeface="华文楷体" panose="02010600040101010101" pitchFamily="2" charset="-122"/>
              </a:rPr>
              <a:t>自适应卷积模块</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215" y="3049346"/>
            <a:ext cx="3580320" cy="26334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0595" y="106311"/>
            <a:ext cx="4143792" cy="58860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749236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组合卷积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4713264" cy="461665"/>
          </a:xfrm>
          <a:prstGeom prst="rect">
            <a:avLst/>
          </a:prstGeom>
          <a:noFill/>
          <a:ln>
            <a:noFill/>
          </a:ln>
        </p:spPr>
        <p:txBody>
          <a:bodyPr wrap="square" rtlCol="0">
            <a:spAutoFit/>
          </a:bodyPr>
          <a:lstStyle/>
          <a:p>
            <a:r>
              <a:rPr lang="zh-CN" altLang="en-US" sz="2400" b="1" smtClean="0">
                <a:solidFill>
                  <a:schemeClr val="tx1">
                    <a:lumMod val="75000"/>
                    <a:lumOff val="25000"/>
                  </a:schemeClr>
                </a:solidFill>
                <a:ea typeface="华文楷体" panose="02010600040101010101" pitchFamily="2" charset="-122"/>
              </a:rPr>
              <a:t>实验结果 </a:t>
            </a:r>
            <a:r>
              <a:rPr lang="en-US" altLang="zh-CN" sz="2400" b="1" dirty="0" smtClean="0">
                <a:solidFill>
                  <a:schemeClr val="tx1">
                    <a:lumMod val="75000"/>
                    <a:lumOff val="25000"/>
                  </a:schemeClr>
                </a:solidFill>
                <a:ea typeface="华文楷体" panose="02010600040101010101" pitchFamily="2" charset="-122"/>
              </a:rPr>
              <a:t>–</a:t>
            </a:r>
            <a:r>
              <a:rPr lang="zh-CN" altLang="en-US" sz="2400" b="1" dirty="0" smtClean="0">
                <a:solidFill>
                  <a:schemeClr val="tx1">
                    <a:lumMod val="75000"/>
                    <a:lumOff val="25000"/>
                  </a:schemeClr>
                </a:solidFill>
                <a:ea typeface="华文楷体" panose="02010600040101010101" pitchFamily="2" charset="-122"/>
              </a:rPr>
              <a:t> </a:t>
            </a:r>
            <a:r>
              <a:rPr lang="en-US" altLang="zh-CN" sz="2400" b="1" dirty="0" smtClean="0">
                <a:solidFill>
                  <a:schemeClr val="tx1">
                    <a:lumMod val="75000"/>
                    <a:lumOff val="25000"/>
                  </a:schemeClr>
                </a:solidFill>
                <a:ea typeface="华文楷体" panose="02010600040101010101" pitchFamily="2" charset="-122"/>
              </a:rPr>
              <a:t>CIFAR10</a:t>
            </a:r>
            <a:r>
              <a:rPr lang="zh-CN" altLang="en-US" sz="2400" b="1" dirty="0" smtClean="0">
                <a:solidFill>
                  <a:schemeClr val="tx1">
                    <a:lumMod val="75000"/>
                    <a:lumOff val="25000"/>
                  </a:schemeClr>
                </a:solidFill>
                <a:ea typeface="华文楷体" panose="02010600040101010101" pitchFamily="2" charset="-122"/>
              </a:rPr>
              <a:t>、</a:t>
            </a:r>
            <a:r>
              <a:rPr lang="en-US" altLang="zh-CN" sz="2400" b="1" dirty="0" smtClean="0">
                <a:solidFill>
                  <a:schemeClr val="tx1">
                    <a:lumMod val="75000"/>
                    <a:lumOff val="25000"/>
                  </a:schemeClr>
                </a:solidFill>
                <a:ea typeface="华文楷体" panose="02010600040101010101" pitchFamily="2" charset="-122"/>
              </a:rPr>
              <a:t>CIFAR100</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384" y="2533991"/>
            <a:ext cx="3102640" cy="310264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6104" y="2533991"/>
            <a:ext cx="3089647" cy="3089647"/>
          </a:xfrm>
          <a:prstGeom prst="rect">
            <a:avLst/>
          </a:prstGeom>
        </p:spPr>
      </p:pic>
    </p:spTree>
    <p:extLst>
      <p:ext uri="{BB962C8B-B14F-4D97-AF65-F5344CB8AC3E}">
        <p14:creationId xmlns:p14="http://schemas.microsoft.com/office/powerpoint/2010/main" val="9245624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组合卷积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471326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实验结果 </a:t>
            </a:r>
            <a:r>
              <a:rPr lang="en-US" altLang="zh-CN" sz="2400" b="1" dirty="0" smtClean="0">
                <a:solidFill>
                  <a:schemeClr val="tx1">
                    <a:lumMod val="75000"/>
                    <a:lumOff val="25000"/>
                  </a:schemeClr>
                </a:solidFill>
                <a:ea typeface="华文楷体" panose="02010600040101010101" pitchFamily="2" charset="-122"/>
              </a:rPr>
              <a:t>–</a:t>
            </a:r>
            <a:r>
              <a:rPr lang="zh-CN" altLang="en-US" sz="2400" b="1" dirty="0" smtClean="0">
                <a:solidFill>
                  <a:schemeClr val="tx1">
                    <a:lumMod val="75000"/>
                    <a:lumOff val="25000"/>
                  </a:schemeClr>
                </a:solidFill>
                <a:ea typeface="华文楷体" panose="02010600040101010101" pitchFamily="2" charset="-122"/>
              </a:rPr>
              <a:t> </a:t>
            </a:r>
            <a:r>
              <a:rPr lang="en-US" altLang="zh-CN" sz="2400" b="1" dirty="0" smtClean="0">
                <a:solidFill>
                  <a:schemeClr val="tx1">
                    <a:lumMod val="75000"/>
                    <a:lumOff val="25000"/>
                  </a:schemeClr>
                </a:solidFill>
                <a:ea typeface="华文楷体" panose="02010600040101010101" pitchFamily="2" charset="-122"/>
              </a:rPr>
              <a:t>MNIST</a:t>
            </a:r>
            <a:r>
              <a:rPr lang="zh-CN" altLang="en-US" sz="2400" b="1" dirty="0" smtClean="0">
                <a:solidFill>
                  <a:schemeClr val="tx1">
                    <a:lumMod val="75000"/>
                    <a:lumOff val="25000"/>
                  </a:schemeClr>
                </a:solidFill>
                <a:ea typeface="华文楷体" panose="02010600040101010101" pitchFamily="2" charset="-122"/>
              </a:rPr>
              <a:t>、</a:t>
            </a:r>
            <a:r>
              <a:rPr lang="en-US" altLang="zh-CN" sz="2400" b="1" dirty="0" smtClean="0">
                <a:solidFill>
                  <a:schemeClr val="tx1">
                    <a:lumMod val="75000"/>
                    <a:lumOff val="25000"/>
                  </a:schemeClr>
                </a:solidFill>
                <a:ea typeface="华文楷体" panose="02010600040101010101" pitchFamily="2" charset="-122"/>
              </a:rPr>
              <a:t>SVHN</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384" y="2533991"/>
            <a:ext cx="3183232" cy="31832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9213" y="2521462"/>
            <a:ext cx="3183233" cy="3183233"/>
          </a:xfrm>
          <a:prstGeom prst="rect">
            <a:avLst/>
          </a:prstGeom>
        </p:spPr>
      </p:pic>
    </p:spTree>
    <p:extLst>
      <p:ext uri="{BB962C8B-B14F-4D97-AF65-F5344CB8AC3E}">
        <p14:creationId xmlns:p14="http://schemas.microsoft.com/office/powerpoint/2010/main" val="936416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组合卷积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实验结果 </a:t>
            </a:r>
            <a:r>
              <a:rPr lang="en-US" altLang="zh-CN" sz="2400" b="1" dirty="0" smtClean="0">
                <a:solidFill>
                  <a:schemeClr val="tx1">
                    <a:lumMod val="75000"/>
                    <a:lumOff val="25000"/>
                  </a:schemeClr>
                </a:solidFill>
                <a:ea typeface="华文楷体" panose="02010600040101010101" pitchFamily="2" charset="-122"/>
              </a:rPr>
              <a:t>–</a:t>
            </a:r>
            <a:r>
              <a:rPr lang="zh-CN" altLang="en-US" sz="2400" b="1" dirty="0" smtClean="0">
                <a:solidFill>
                  <a:schemeClr val="tx1">
                    <a:lumMod val="75000"/>
                    <a:lumOff val="25000"/>
                  </a:schemeClr>
                </a:solidFill>
                <a:ea typeface="华文楷体" panose="02010600040101010101" pitchFamily="2" charset="-122"/>
              </a:rPr>
              <a:t> </a:t>
            </a:r>
            <a:r>
              <a:rPr lang="en-US" altLang="zh-CN" sz="2400" b="1" dirty="0" smtClean="0">
                <a:solidFill>
                  <a:schemeClr val="tx1">
                    <a:lumMod val="75000"/>
                    <a:lumOff val="25000"/>
                  </a:schemeClr>
                </a:solidFill>
                <a:ea typeface="华文楷体" panose="02010600040101010101" pitchFamily="2" charset="-122"/>
              </a:rPr>
              <a:t>CIFAR10</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137" y="3103126"/>
            <a:ext cx="4040552" cy="2544050"/>
          </a:xfrm>
          <a:prstGeom prst="rect">
            <a:avLst/>
          </a:prstGeom>
          <a:ln>
            <a:noFill/>
          </a:ln>
          <a:effectLst>
            <a:outerShdw blurRad="63500" sx="102000" sy="102000" algn="ctr" rotWithShape="0">
              <a:prstClr val="black">
                <a:alpha val="40000"/>
              </a:prstClr>
            </a:outerShdw>
          </a:effectLst>
        </p:spPr>
      </p:pic>
      <p:pic>
        <p:nvPicPr>
          <p:cNvPr id="19" name="图片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88530" y="3105564"/>
            <a:ext cx="3978099" cy="2579802"/>
          </a:xfrm>
          <a:prstGeom prst="rect">
            <a:avLst/>
          </a:prstGeom>
          <a:ln>
            <a:noFill/>
          </a:ln>
          <a:effectLst>
            <a:outerShdw blurRad="63500" sx="102000" sy="102000" algn="ctr" rotWithShape="0">
              <a:prstClr val="black">
                <a:alpha val="40000"/>
              </a:prstClr>
            </a:outerShdw>
          </a:effectLst>
        </p:spPr>
      </p:pic>
      <p:sp>
        <p:nvSpPr>
          <p:cNvPr id="20" name="椭圆 9"/>
          <p:cNvSpPr/>
          <p:nvPr/>
        </p:nvSpPr>
        <p:spPr bwMode="auto">
          <a:xfrm>
            <a:off x="2753294" y="5349389"/>
            <a:ext cx="1394686" cy="370700"/>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
        <p:nvSpPr>
          <p:cNvPr id="21" name="椭圆 9"/>
          <p:cNvSpPr/>
          <p:nvPr/>
        </p:nvSpPr>
        <p:spPr bwMode="auto">
          <a:xfrm>
            <a:off x="7181859" y="5384759"/>
            <a:ext cx="1394686" cy="370700"/>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Tree>
    <p:extLst>
      <p:ext uri="{BB962C8B-B14F-4D97-AF65-F5344CB8AC3E}">
        <p14:creationId xmlns:p14="http://schemas.microsoft.com/office/powerpoint/2010/main" val="3844073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组合卷积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实验结果 </a:t>
            </a:r>
            <a:r>
              <a:rPr lang="en-US" altLang="zh-CN" sz="2400" b="1" dirty="0" smtClean="0">
                <a:solidFill>
                  <a:schemeClr val="tx1">
                    <a:lumMod val="75000"/>
                    <a:lumOff val="25000"/>
                  </a:schemeClr>
                </a:solidFill>
                <a:ea typeface="华文楷体" panose="02010600040101010101" pitchFamily="2" charset="-122"/>
              </a:rPr>
              <a:t>–</a:t>
            </a:r>
            <a:r>
              <a:rPr lang="zh-CN" altLang="en-US" sz="2400" b="1" dirty="0" smtClean="0">
                <a:solidFill>
                  <a:schemeClr val="tx1">
                    <a:lumMod val="75000"/>
                    <a:lumOff val="25000"/>
                  </a:schemeClr>
                </a:solidFill>
                <a:ea typeface="华文楷体" panose="02010600040101010101" pitchFamily="2" charset="-122"/>
              </a:rPr>
              <a:t> </a:t>
            </a:r>
            <a:r>
              <a:rPr lang="en-US" altLang="zh-CN" sz="2400" b="1" dirty="0" smtClean="0">
                <a:solidFill>
                  <a:schemeClr val="tx1">
                    <a:lumMod val="75000"/>
                    <a:lumOff val="25000"/>
                  </a:schemeClr>
                </a:solidFill>
                <a:ea typeface="华文楷体" panose="02010600040101010101" pitchFamily="2" charset="-122"/>
              </a:rPr>
              <a:t>CIFAR100</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5729" y="2630636"/>
            <a:ext cx="6381101" cy="3313263"/>
          </a:xfrm>
          <a:prstGeom prst="rect">
            <a:avLst/>
          </a:prstGeom>
          <a:ln>
            <a:noFill/>
          </a:ln>
          <a:effectLst>
            <a:outerShdw blurRad="63500" sx="102000" sy="102000" algn="ctr" rotWithShape="0">
              <a:prstClr val="black">
                <a:alpha val="40000"/>
              </a:prstClr>
            </a:outerShdw>
          </a:effectLst>
        </p:spPr>
      </p:pic>
      <p:sp>
        <p:nvSpPr>
          <p:cNvPr id="23" name="椭圆 9"/>
          <p:cNvSpPr/>
          <p:nvPr/>
        </p:nvSpPr>
        <p:spPr bwMode="auto">
          <a:xfrm>
            <a:off x="5486401" y="5197614"/>
            <a:ext cx="758936" cy="292709"/>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Tree>
    <p:extLst>
      <p:ext uri="{BB962C8B-B14F-4D97-AF65-F5344CB8AC3E}">
        <p14:creationId xmlns:p14="http://schemas.microsoft.com/office/powerpoint/2010/main" val="15171141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组合卷积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实验结果 </a:t>
            </a:r>
            <a:r>
              <a:rPr lang="en-US" altLang="zh-CN" sz="2400" b="1" dirty="0" smtClean="0">
                <a:solidFill>
                  <a:schemeClr val="tx1">
                    <a:lumMod val="75000"/>
                    <a:lumOff val="25000"/>
                  </a:schemeClr>
                </a:solidFill>
                <a:ea typeface="华文楷体" panose="02010600040101010101" pitchFamily="2" charset="-122"/>
              </a:rPr>
              <a:t>–</a:t>
            </a:r>
            <a:r>
              <a:rPr lang="zh-CN" altLang="en-US" sz="2400" b="1" dirty="0" smtClean="0">
                <a:solidFill>
                  <a:schemeClr val="tx1">
                    <a:lumMod val="75000"/>
                    <a:lumOff val="25000"/>
                  </a:schemeClr>
                </a:solidFill>
                <a:ea typeface="华文楷体" panose="02010600040101010101" pitchFamily="2" charset="-122"/>
              </a:rPr>
              <a:t> </a:t>
            </a:r>
            <a:r>
              <a:rPr lang="en-US" altLang="zh-CN" sz="2400" b="1" dirty="0" smtClean="0">
                <a:solidFill>
                  <a:schemeClr val="tx1">
                    <a:lumMod val="75000"/>
                    <a:lumOff val="25000"/>
                  </a:schemeClr>
                </a:solidFill>
                <a:ea typeface="华文楷体" panose="02010600040101010101" pitchFamily="2" charset="-122"/>
              </a:rPr>
              <a:t>MNIST</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5730" y="2630636"/>
            <a:ext cx="6381099" cy="3313263"/>
          </a:xfrm>
          <a:prstGeom prst="rect">
            <a:avLst/>
          </a:prstGeom>
          <a:ln>
            <a:noFill/>
          </a:ln>
          <a:effectLst>
            <a:outerShdw blurRad="63500" sx="102000" sy="102000" algn="ctr" rotWithShape="0">
              <a:prstClr val="black">
                <a:alpha val="40000"/>
              </a:prstClr>
            </a:outerShdw>
          </a:effectLst>
        </p:spPr>
      </p:pic>
      <p:sp>
        <p:nvSpPr>
          <p:cNvPr id="23" name="椭圆 9"/>
          <p:cNvSpPr/>
          <p:nvPr/>
        </p:nvSpPr>
        <p:spPr bwMode="auto">
          <a:xfrm>
            <a:off x="5862919" y="5107360"/>
            <a:ext cx="954740" cy="419382"/>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Tree>
    <p:extLst>
      <p:ext uri="{BB962C8B-B14F-4D97-AF65-F5344CB8AC3E}">
        <p14:creationId xmlns:p14="http://schemas.microsoft.com/office/powerpoint/2010/main" val="15591433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组合卷积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实验结果 </a:t>
            </a:r>
            <a:r>
              <a:rPr lang="en-US" altLang="zh-CN" sz="2400" b="1" dirty="0" smtClean="0">
                <a:solidFill>
                  <a:schemeClr val="tx1">
                    <a:lumMod val="75000"/>
                    <a:lumOff val="25000"/>
                  </a:schemeClr>
                </a:solidFill>
                <a:ea typeface="华文楷体" panose="02010600040101010101" pitchFamily="2" charset="-122"/>
              </a:rPr>
              <a:t>–</a:t>
            </a:r>
            <a:r>
              <a:rPr lang="zh-CN" altLang="en-US" sz="2400" b="1" dirty="0" smtClean="0">
                <a:solidFill>
                  <a:schemeClr val="tx1">
                    <a:lumMod val="75000"/>
                    <a:lumOff val="25000"/>
                  </a:schemeClr>
                </a:solidFill>
                <a:ea typeface="华文楷体" panose="02010600040101010101" pitchFamily="2" charset="-122"/>
              </a:rPr>
              <a:t> </a:t>
            </a:r>
            <a:r>
              <a:rPr lang="en-US" altLang="zh-CN" sz="2400" b="1" dirty="0" smtClean="0">
                <a:solidFill>
                  <a:schemeClr val="tx1">
                    <a:lumMod val="75000"/>
                    <a:lumOff val="25000"/>
                  </a:schemeClr>
                </a:solidFill>
                <a:ea typeface="华文楷体" panose="02010600040101010101" pitchFamily="2" charset="-122"/>
              </a:rPr>
              <a:t>SVHN</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5730" y="2630636"/>
            <a:ext cx="6381099" cy="3313262"/>
          </a:xfrm>
          <a:prstGeom prst="rect">
            <a:avLst/>
          </a:prstGeom>
          <a:ln>
            <a:noFill/>
          </a:ln>
          <a:effectLst>
            <a:outerShdw blurRad="63500" sx="102000" sy="102000" algn="ctr" rotWithShape="0">
              <a:prstClr val="black">
                <a:alpha val="40000"/>
              </a:prstClr>
            </a:outerShdw>
          </a:effectLst>
        </p:spPr>
      </p:pic>
      <p:sp>
        <p:nvSpPr>
          <p:cNvPr id="23" name="椭圆 9"/>
          <p:cNvSpPr/>
          <p:nvPr/>
        </p:nvSpPr>
        <p:spPr bwMode="auto">
          <a:xfrm>
            <a:off x="5889813" y="5214936"/>
            <a:ext cx="954740" cy="419382"/>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Tree>
    <p:extLst>
      <p:ext uri="{BB962C8B-B14F-4D97-AF65-F5344CB8AC3E}">
        <p14:creationId xmlns:p14="http://schemas.microsoft.com/office/powerpoint/2010/main" val="16520994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组合卷积</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可视化</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365216" y="2638771"/>
            <a:ext cx="3477644" cy="2759435"/>
          </a:xfrm>
          <a:prstGeom prst="rect">
            <a:avLst/>
          </a:prstGeom>
        </p:spPr>
      </p:pic>
      <p:pic>
        <p:nvPicPr>
          <p:cNvPr id="7" name="Picture 6"/>
          <p:cNvPicPr>
            <a:picLocks noChangeAspect="1"/>
          </p:cNvPicPr>
          <p:nvPr/>
        </p:nvPicPr>
        <p:blipFill>
          <a:blip r:embed="rId5"/>
          <a:stretch>
            <a:fillRect/>
          </a:stretch>
        </p:blipFill>
        <p:spPr>
          <a:xfrm>
            <a:off x="3842860" y="1861430"/>
            <a:ext cx="4088932" cy="1951536"/>
          </a:xfrm>
          <a:prstGeom prst="rect">
            <a:avLst/>
          </a:prstGeom>
        </p:spPr>
      </p:pic>
      <p:pic>
        <p:nvPicPr>
          <p:cNvPr id="8" name="Picture 7"/>
          <p:cNvPicPr>
            <a:picLocks noChangeAspect="1"/>
          </p:cNvPicPr>
          <p:nvPr/>
        </p:nvPicPr>
        <p:blipFill>
          <a:blip r:embed="rId6"/>
          <a:stretch>
            <a:fillRect/>
          </a:stretch>
        </p:blipFill>
        <p:spPr>
          <a:xfrm>
            <a:off x="3836447" y="3893273"/>
            <a:ext cx="4053903" cy="1979259"/>
          </a:xfrm>
          <a:prstGeom prst="rect">
            <a:avLst/>
          </a:prstGeom>
        </p:spPr>
      </p:pic>
    </p:spTree>
    <p:extLst>
      <p:ext uri="{BB962C8B-B14F-4D97-AF65-F5344CB8AC3E}">
        <p14:creationId xmlns:p14="http://schemas.microsoft.com/office/powerpoint/2010/main" val="10915771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9" name="文本框 38"/>
          <p:cNvSpPr txBox="1"/>
          <p:nvPr/>
        </p:nvSpPr>
        <p:spPr>
          <a:xfrm>
            <a:off x="163773" y="3083032"/>
            <a:ext cx="3123394" cy="646331"/>
          </a:xfrm>
          <a:prstGeom prst="rect">
            <a:avLst/>
          </a:prstGeom>
          <a:noFill/>
        </p:spPr>
        <p:txBody>
          <a:bodyPr wrap="square" rtlCol="0">
            <a:spAutoFit/>
          </a:bodyPr>
          <a:lstStyle/>
          <a:p>
            <a:r>
              <a:rPr lang="en-US" altLang="zh-CN" sz="3600" b="1" dirty="0" smtClean="0">
                <a:solidFill>
                  <a:schemeClr val="bg1">
                    <a:lumMod val="65000"/>
                  </a:schemeClr>
                </a:solidFill>
                <a:latin typeface="华文楷体" panose="02010600040101010101" pitchFamily="2" charset="-122"/>
                <a:ea typeface="华文楷体" panose="02010600040101010101" pitchFamily="2" charset="-122"/>
              </a:rPr>
              <a:t>CONTENTS</a:t>
            </a:r>
            <a:endParaRPr lang="zh-CN" altLang="en-US" sz="3600" b="1" dirty="0">
              <a:solidFill>
                <a:schemeClr val="bg1">
                  <a:lumMod val="65000"/>
                </a:schemeClr>
              </a:solidFill>
              <a:latin typeface="华文楷体" panose="02010600040101010101" pitchFamily="2" charset="-122"/>
              <a:ea typeface="华文楷体" panose="02010600040101010101" pitchFamily="2" charset="-122"/>
            </a:endParaRPr>
          </a:p>
        </p:txBody>
      </p:sp>
      <p:grpSp>
        <p:nvGrpSpPr>
          <p:cNvPr id="43" name="组合 42"/>
          <p:cNvGrpSpPr/>
          <p:nvPr/>
        </p:nvGrpSpPr>
        <p:grpSpPr>
          <a:xfrm>
            <a:off x="0" y="1305569"/>
            <a:ext cx="9144000" cy="56736"/>
            <a:chOff x="30834" y="1305568"/>
            <a:chExt cx="8816454" cy="66133"/>
          </a:xfrm>
        </p:grpSpPr>
        <p:sp>
          <p:nvSpPr>
            <p:cNvPr id="14" name="矩形 13"/>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121263" y="2917957"/>
            <a:ext cx="902811" cy="523220"/>
          </a:xfrm>
          <a:prstGeom prst="rect">
            <a:avLst/>
          </a:prstGeom>
          <a:noFill/>
        </p:spPr>
        <p:txBody>
          <a:bodyPr wrap="none" rtlCol="0">
            <a:spAutoFit/>
          </a:bodyPr>
          <a:lstStyle/>
          <a:p>
            <a:r>
              <a:rPr lang="zh-CN" altLang="en-US" sz="2800" b="1" dirty="0">
                <a:solidFill>
                  <a:srgbClr val="5C307D"/>
                </a:solidFill>
                <a:latin typeface="华文楷体" panose="02010600040101010101" pitchFamily="2" charset="-122"/>
                <a:ea typeface="华文楷体" panose="02010600040101010101" pitchFamily="2" charset="-122"/>
              </a:rPr>
              <a:t>目录</a:t>
            </a:r>
          </a:p>
        </p:txBody>
      </p:sp>
      <p:sp>
        <p:nvSpPr>
          <p:cNvPr id="17" name="文本框 16"/>
          <p:cNvSpPr txBox="1"/>
          <p:nvPr/>
        </p:nvSpPr>
        <p:spPr>
          <a:xfrm>
            <a:off x="3525600" y="2903398"/>
            <a:ext cx="377026"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19" name="文本框 18"/>
          <p:cNvSpPr txBox="1"/>
          <p:nvPr/>
        </p:nvSpPr>
        <p:spPr>
          <a:xfrm>
            <a:off x="3984044" y="2970124"/>
            <a:ext cx="697627" cy="400110"/>
          </a:xfrm>
          <a:prstGeom prst="rect">
            <a:avLst/>
          </a:prstGeom>
          <a:solidFill>
            <a:srgbClr val="5C307D"/>
          </a:solidFill>
        </p:spPr>
        <p:txBody>
          <a:bodyPr wrap="none" rtlCol="0">
            <a:spAutoFit/>
          </a:bodyPr>
          <a:lstStyle/>
          <a:p>
            <a:r>
              <a:rPr lang="zh-CN" altLang="en-US" sz="2000" dirty="0" smtClean="0">
                <a:solidFill>
                  <a:schemeClr val="bg1"/>
                </a:solidFill>
                <a:ea typeface="华文楷体" panose="02010600040101010101" pitchFamily="2" charset="-122"/>
              </a:rPr>
              <a:t>序言</a:t>
            </a:r>
            <a:endParaRPr lang="zh-CN" altLang="en-US" sz="2000" dirty="0">
              <a:solidFill>
                <a:schemeClr val="bg1"/>
              </a:solidFill>
              <a:ea typeface="华文楷体" panose="02010600040101010101" pitchFamily="2" charset="-122"/>
            </a:endParaRPr>
          </a:p>
        </p:txBody>
      </p:sp>
      <p:cxnSp>
        <p:nvCxnSpPr>
          <p:cNvPr id="20" name="直接连接符 19"/>
          <p:cNvCxnSpPr/>
          <p:nvPr/>
        </p:nvCxnSpPr>
        <p:spPr>
          <a:xfrm flipH="1">
            <a:off x="3736631" y="3083032"/>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81904" y="2913616"/>
            <a:ext cx="377026"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22" name="文本框 21"/>
          <p:cNvSpPr txBox="1"/>
          <p:nvPr/>
        </p:nvSpPr>
        <p:spPr>
          <a:xfrm>
            <a:off x="6570727" y="2994901"/>
            <a:ext cx="1569660" cy="369332"/>
          </a:xfrm>
          <a:prstGeom prst="rect">
            <a:avLst/>
          </a:prstGeom>
          <a:noFill/>
        </p:spPr>
        <p:txBody>
          <a:bodyPr wrap="none" rtlCol="0">
            <a:spAutoFit/>
          </a:bodyPr>
          <a:lstStyle/>
          <a:p>
            <a:r>
              <a:rPr lang="zh-CN" altLang="en-US" dirty="0" smtClean="0">
                <a:solidFill>
                  <a:schemeClr val="tx1">
                    <a:lumMod val="75000"/>
                    <a:lumOff val="25000"/>
                  </a:schemeClr>
                </a:solidFill>
                <a:ea typeface="华文楷体" panose="02010600040101010101" pitchFamily="2" charset="-122"/>
              </a:rPr>
              <a:t>组合卷积结构</a:t>
            </a:r>
            <a:endParaRPr lang="zh-CN" altLang="en-US" dirty="0">
              <a:solidFill>
                <a:schemeClr val="tx1">
                  <a:lumMod val="75000"/>
                  <a:lumOff val="25000"/>
                </a:schemeClr>
              </a:solidFill>
              <a:ea typeface="华文楷体" panose="02010600040101010101" pitchFamily="2" charset="-122"/>
            </a:endParaRPr>
          </a:p>
        </p:txBody>
      </p:sp>
      <p:cxnSp>
        <p:nvCxnSpPr>
          <p:cNvPr id="23" name="直接连接符 22"/>
          <p:cNvCxnSpPr/>
          <p:nvPr/>
        </p:nvCxnSpPr>
        <p:spPr>
          <a:xfrm flipH="1">
            <a:off x="6324270" y="3083032"/>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525600" y="3482780"/>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25" name="文本框 24"/>
          <p:cNvSpPr txBox="1"/>
          <p:nvPr/>
        </p:nvSpPr>
        <p:spPr>
          <a:xfrm>
            <a:off x="3984044" y="3549506"/>
            <a:ext cx="1723549" cy="400110"/>
          </a:xfrm>
          <a:prstGeom prst="rect">
            <a:avLst/>
          </a:prstGeom>
          <a:noFill/>
        </p:spPr>
        <p:txBody>
          <a:bodyPr wrap="none" rtlCol="0">
            <a:spAutoFit/>
          </a:bodyPr>
          <a:lstStyle/>
          <a:p>
            <a:r>
              <a:rPr lang="zh-CN" altLang="en-US" sz="2000" dirty="0" smtClean="0">
                <a:solidFill>
                  <a:schemeClr val="tx1">
                    <a:lumMod val="75000"/>
                    <a:lumOff val="25000"/>
                  </a:schemeClr>
                </a:solidFill>
                <a:ea typeface="华文楷体" panose="02010600040101010101" pitchFamily="2" charset="-122"/>
              </a:rPr>
              <a:t>随机区域池化</a:t>
            </a:r>
            <a:endParaRPr lang="zh-CN" altLang="en-US" sz="2000" dirty="0">
              <a:solidFill>
                <a:schemeClr val="tx1">
                  <a:lumMod val="75000"/>
                  <a:lumOff val="25000"/>
                </a:schemeClr>
              </a:solidFill>
              <a:ea typeface="华文楷体" panose="02010600040101010101" pitchFamily="2" charset="-122"/>
            </a:endParaRPr>
          </a:p>
        </p:txBody>
      </p:sp>
      <p:cxnSp>
        <p:nvCxnSpPr>
          <p:cNvPr id="26" name="直接连接符 25"/>
          <p:cNvCxnSpPr/>
          <p:nvPr/>
        </p:nvCxnSpPr>
        <p:spPr>
          <a:xfrm flipH="1">
            <a:off x="3736631" y="366241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081904" y="3492998"/>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4</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28" name="文本框 27"/>
          <p:cNvSpPr txBox="1"/>
          <p:nvPr/>
        </p:nvSpPr>
        <p:spPr>
          <a:xfrm>
            <a:off x="6570727" y="3574283"/>
            <a:ext cx="1107996" cy="369332"/>
          </a:xfrm>
          <a:prstGeom prst="rect">
            <a:avLst/>
          </a:prstGeom>
          <a:noFill/>
        </p:spPr>
        <p:txBody>
          <a:bodyPr wrap="none" rtlCol="0">
            <a:spAutoFit/>
          </a:bodyPr>
          <a:lstStyle/>
          <a:p>
            <a:r>
              <a:rPr lang="zh-CN" altLang="en-US" dirty="0" smtClean="0">
                <a:solidFill>
                  <a:schemeClr val="tx1">
                    <a:lumMod val="75000"/>
                    <a:lumOff val="25000"/>
                  </a:schemeClr>
                </a:solidFill>
                <a:ea typeface="华文楷体" panose="02010600040101010101" pitchFamily="2" charset="-122"/>
              </a:rPr>
              <a:t>模型压缩</a:t>
            </a:r>
            <a:endParaRPr lang="zh-CN" altLang="en-US" dirty="0">
              <a:solidFill>
                <a:schemeClr val="tx1">
                  <a:lumMod val="75000"/>
                  <a:lumOff val="25000"/>
                </a:schemeClr>
              </a:solidFill>
              <a:ea typeface="华文楷体" panose="02010600040101010101" pitchFamily="2" charset="-122"/>
            </a:endParaRPr>
          </a:p>
        </p:txBody>
      </p:sp>
      <p:cxnSp>
        <p:nvCxnSpPr>
          <p:cNvPr id="29" name="直接连接符 28"/>
          <p:cNvCxnSpPr/>
          <p:nvPr/>
        </p:nvCxnSpPr>
        <p:spPr>
          <a:xfrm flipH="1">
            <a:off x="6324270" y="366241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3525600" y="4056523"/>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31" name="文本框 30"/>
          <p:cNvSpPr txBox="1"/>
          <p:nvPr/>
        </p:nvSpPr>
        <p:spPr>
          <a:xfrm>
            <a:off x="3984044" y="4123249"/>
            <a:ext cx="1723549" cy="400110"/>
          </a:xfrm>
          <a:prstGeom prst="rect">
            <a:avLst/>
          </a:prstGeom>
          <a:noFill/>
        </p:spPr>
        <p:txBody>
          <a:bodyPr wrap="none" rtlCol="0">
            <a:spAutoFit/>
          </a:bodyPr>
          <a:lstStyle/>
          <a:p>
            <a:r>
              <a:rPr lang="zh-CN" altLang="en-US" sz="2000" dirty="0" smtClean="0">
                <a:solidFill>
                  <a:schemeClr val="tx1">
                    <a:lumMod val="75000"/>
                    <a:lumOff val="25000"/>
                  </a:schemeClr>
                </a:solidFill>
                <a:ea typeface="华文楷体" panose="02010600040101010101" pitchFamily="2" charset="-122"/>
              </a:rPr>
              <a:t>交通标志识别</a:t>
            </a:r>
            <a:endParaRPr lang="zh-CN" altLang="en-US" sz="2000" dirty="0">
              <a:solidFill>
                <a:schemeClr val="tx1">
                  <a:lumMod val="75000"/>
                  <a:lumOff val="25000"/>
                </a:schemeClr>
              </a:solidFill>
              <a:ea typeface="华文楷体" panose="02010600040101010101" pitchFamily="2" charset="-122"/>
            </a:endParaRPr>
          </a:p>
        </p:txBody>
      </p:sp>
      <p:cxnSp>
        <p:nvCxnSpPr>
          <p:cNvPr id="32" name="直接连接符 31"/>
          <p:cNvCxnSpPr/>
          <p:nvPr/>
        </p:nvCxnSpPr>
        <p:spPr>
          <a:xfrm flipH="1">
            <a:off x="3736631" y="4236157"/>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6081904" y="4066741"/>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6</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34" name="文本框 33"/>
          <p:cNvSpPr txBox="1"/>
          <p:nvPr/>
        </p:nvSpPr>
        <p:spPr>
          <a:xfrm>
            <a:off x="6570727" y="4148026"/>
            <a:ext cx="1338828" cy="369332"/>
          </a:xfrm>
          <a:prstGeom prst="rect">
            <a:avLst/>
          </a:prstGeom>
          <a:noFill/>
        </p:spPr>
        <p:txBody>
          <a:bodyPr wrap="none" rtlCol="0">
            <a:spAutoFit/>
          </a:bodyPr>
          <a:lstStyle/>
          <a:p>
            <a:r>
              <a:rPr lang="zh-CN" altLang="en-US" dirty="0" smtClean="0">
                <a:solidFill>
                  <a:schemeClr val="tx1">
                    <a:lumMod val="75000"/>
                    <a:lumOff val="25000"/>
                  </a:schemeClr>
                </a:solidFill>
                <a:ea typeface="华文楷体" panose="02010600040101010101" pitchFamily="2" charset="-122"/>
              </a:rPr>
              <a:t>总结与展望</a:t>
            </a:r>
            <a:endParaRPr lang="zh-CN" altLang="en-US" dirty="0">
              <a:solidFill>
                <a:schemeClr val="tx1">
                  <a:lumMod val="75000"/>
                  <a:lumOff val="25000"/>
                </a:schemeClr>
              </a:solidFill>
              <a:ea typeface="华文楷体" panose="02010600040101010101" pitchFamily="2" charset="-122"/>
            </a:endParaRPr>
          </a:p>
        </p:txBody>
      </p:sp>
      <p:cxnSp>
        <p:nvCxnSpPr>
          <p:cNvPr id="35" name="直接连接符 34"/>
          <p:cNvCxnSpPr/>
          <p:nvPr/>
        </p:nvCxnSpPr>
        <p:spPr>
          <a:xfrm flipH="1">
            <a:off x="6324270" y="4236157"/>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6"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cxnSp>
        <p:nvCxnSpPr>
          <p:cNvPr id="8" name="直接连接符 7"/>
          <p:cNvCxnSpPr/>
          <p:nvPr/>
        </p:nvCxnSpPr>
        <p:spPr>
          <a:xfrm>
            <a:off x="3278460" y="2994901"/>
            <a:ext cx="0" cy="15472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2750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2"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9" name="文本框 38"/>
          <p:cNvSpPr txBox="1"/>
          <p:nvPr/>
        </p:nvSpPr>
        <p:spPr>
          <a:xfrm>
            <a:off x="163773" y="3083032"/>
            <a:ext cx="3123394" cy="646331"/>
          </a:xfrm>
          <a:prstGeom prst="rect">
            <a:avLst/>
          </a:prstGeom>
          <a:noFill/>
        </p:spPr>
        <p:txBody>
          <a:bodyPr wrap="square" rtlCol="0">
            <a:spAutoFit/>
          </a:bodyPr>
          <a:lstStyle/>
          <a:p>
            <a:r>
              <a:rPr lang="en-US" altLang="zh-CN" sz="3600" b="1" dirty="0" smtClean="0">
                <a:solidFill>
                  <a:schemeClr val="bg1">
                    <a:lumMod val="65000"/>
                  </a:schemeClr>
                </a:solidFill>
                <a:latin typeface="华文楷体" panose="02010600040101010101" pitchFamily="2" charset="-122"/>
                <a:ea typeface="华文楷体" panose="02010600040101010101" pitchFamily="2" charset="-122"/>
              </a:rPr>
              <a:t>CONTENTS</a:t>
            </a:r>
            <a:endParaRPr lang="zh-CN" altLang="en-US" sz="3600" b="1" dirty="0">
              <a:solidFill>
                <a:schemeClr val="bg1">
                  <a:lumMod val="65000"/>
                </a:schemeClr>
              </a:solidFill>
              <a:latin typeface="华文楷体" panose="02010600040101010101" pitchFamily="2" charset="-122"/>
              <a:ea typeface="华文楷体" panose="02010600040101010101" pitchFamily="2" charset="-122"/>
            </a:endParaRPr>
          </a:p>
        </p:txBody>
      </p:sp>
      <p:grpSp>
        <p:nvGrpSpPr>
          <p:cNvPr id="43" name="组合 42"/>
          <p:cNvGrpSpPr/>
          <p:nvPr/>
        </p:nvGrpSpPr>
        <p:grpSpPr>
          <a:xfrm>
            <a:off x="0" y="1305569"/>
            <a:ext cx="9144000" cy="56736"/>
            <a:chOff x="30834" y="1305568"/>
            <a:chExt cx="8816454" cy="66133"/>
          </a:xfrm>
        </p:grpSpPr>
        <p:sp>
          <p:nvSpPr>
            <p:cNvPr id="14" name="矩形 13"/>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121263" y="2917957"/>
            <a:ext cx="902811" cy="523220"/>
          </a:xfrm>
          <a:prstGeom prst="rect">
            <a:avLst/>
          </a:prstGeom>
          <a:noFill/>
        </p:spPr>
        <p:txBody>
          <a:bodyPr wrap="none" rtlCol="0">
            <a:spAutoFit/>
          </a:bodyPr>
          <a:lstStyle/>
          <a:p>
            <a:r>
              <a:rPr lang="zh-CN" altLang="en-US" sz="2800" b="1" dirty="0">
                <a:solidFill>
                  <a:srgbClr val="5C307D"/>
                </a:solidFill>
                <a:latin typeface="华文楷体" panose="02010600040101010101" pitchFamily="2" charset="-122"/>
                <a:ea typeface="华文楷体" panose="02010600040101010101" pitchFamily="2" charset="-122"/>
              </a:rPr>
              <a:t>目录</a:t>
            </a:r>
          </a:p>
        </p:txBody>
      </p:sp>
      <p:sp>
        <p:nvSpPr>
          <p:cNvPr id="17" name="文本框 16"/>
          <p:cNvSpPr txBox="1"/>
          <p:nvPr/>
        </p:nvSpPr>
        <p:spPr>
          <a:xfrm>
            <a:off x="3525600" y="2903398"/>
            <a:ext cx="377026"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19" name="文本框 18"/>
          <p:cNvSpPr txBox="1"/>
          <p:nvPr/>
        </p:nvSpPr>
        <p:spPr>
          <a:xfrm>
            <a:off x="3984044" y="2970124"/>
            <a:ext cx="697627" cy="400110"/>
          </a:xfrm>
          <a:prstGeom prst="rect">
            <a:avLst/>
          </a:prstGeom>
          <a:noFill/>
        </p:spPr>
        <p:txBody>
          <a:bodyPr wrap="none" rtlCol="0">
            <a:spAutoFit/>
          </a:bodyPr>
          <a:lstStyle/>
          <a:p>
            <a:r>
              <a:rPr lang="zh-CN" altLang="en-US" sz="2000" dirty="0" smtClean="0">
                <a:solidFill>
                  <a:srgbClr val="404040"/>
                </a:solidFill>
                <a:ea typeface="华文楷体" panose="02010600040101010101" pitchFamily="2" charset="-122"/>
              </a:rPr>
              <a:t>序言</a:t>
            </a:r>
            <a:endParaRPr lang="zh-CN" altLang="en-US" sz="2000" dirty="0">
              <a:solidFill>
                <a:srgbClr val="404040"/>
              </a:solidFill>
              <a:ea typeface="华文楷体" panose="02010600040101010101" pitchFamily="2" charset="-122"/>
            </a:endParaRPr>
          </a:p>
        </p:txBody>
      </p:sp>
      <p:cxnSp>
        <p:nvCxnSpPr>
          <p:cNvPr id="20" name="直接连接符 19"/>
          <p:cNvCxnSpPr/>
          <p:nvPr/>
        </p:nvCxnSpPr>
        <p:spPr>
          <a:xfrm flipH="1">
            <a:off x="3736631" y="3083032"/>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81904" y="2913616"/>
            <a:ext cx="377026"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22" name="文本框 21"/>
          <p:cNvSpPr txBox="1"/>
          <p:nvPr/>
        </p:nvSpPr>
        <p:spPr>
          <a:xfrm>
            <a:off x="6570727" y="2994901"/>
            <a:ext cx="1569660" cy="369332"/>
          </a:xfrm>
          <a:prstGeom prst="rect">
            <a:avLst/>
          </a:prstGeom>
          <a:noFill/>
        </p:spPr>
        <p:txBody>
          <a:bodyPr wrap="none" rtlCol="0">
            <a:spAutoFit/>
          </a:bodyPr>
          <a:lstStyle/>
          <a:p>
            <a:r>
              <a:rPr lang="zh-CN" altLang="en-US" dirty="0" smtClean="0">
                <a:solidFill>
                  <a:srgbClr val="404040"/>
                </a:solidFill>
                <a:ea typeface="华文楷体" panose="02010600040101010101" pitchFamily="2" charset="-122"/>
              </a:rPr>
              <a:t>组合卷积结构</a:t>
            </a:r>
            <a:endParaRPr lang="zh-CN" altLang="en-US" dirty="0">
              <a:solidFill>
                <a:srgbClr val="404040"/>
              </a:solidFill>
              <a:ea typeface="华文楷体" panose="02010600040101010101" pitchFamily="2" charset="-122"/>
            </a:endParaRPr>
          </a:p>
        </p:txBody>
      </p:sp>
      <p:cxnSp>
        <p:nvCxnSpPr>
          <p:cNvPr id="23" name="直接连接符 22"/>
          <p:cNvCxnSpPr/>
          <p:nvPr/>
        </p:nvCxnSpPr>
        <p:spPr>
          <a:xfrm flipH="1">
            <a:off x="6324270" y="3083032"/>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525600" y="3482780"/>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25" name="文本框 24"/>
          <p:cNvSpPr txBox="1"/>
          <p:nvPr/>
        </p:nvSpPr>
        <p:spPr>
          <a:xfrm>
            <a:off x="3984044" y="3549506"/>
            <a:ext cx="1723549" cy="400110"/>
          </a:xfrm>
          <a:prstGeom prst="rect">
            <a:avLst/>
          </a:prstGeom>
          <a:solidFill>
            <a:srgbClr val="5C307D"/>
          </a:solidFill>
        </p:spPr>
        <p:txBody>
          <a:bodyPr wrap="none" rtlCol="0">
            <a:spAutoFit/>
          </a:bodyPr>
          <a:lstStyle/>
          <a:p>
            <a:r>
              <a:rPr lang="zh-CN" altLang="en-US" sz="2000" dirty="0" smtClean="0">
                <a:solidFill>
                  <a:schemeClr val="bg1"/>
                </a:solidFill>
                <a:ea typeface="华文楷体" panose="02010600040101010101" pitchFamily="2" charset="-122"/>
              </a:rPr>
              <a:t>随机区域池化</a:t>
            </a:r>
            <a:endParaRPr lang="zh-CN" altLang="en-US" sz="2000" dirty="0">
              <a:solidFill>
                <a:schemeClr val="bg1"/>
              </a:solidFill>
              <a:ea typeface="华文楷体" panose="02010600040101010101" pitchFamily="2" charset="-122"/>
            </a:endParaRPr>
          </a:p>
        </p:txBody>
      </p:sp>
      <p:cxnSp>
        <p:nvCxnSpPr>
          <p:cNvPr id="26" name="直接连接符 25"/>
          <p:cNvCxnSpPr/>
          <p:nvPr/>
        </p:nvCxnSpPr>
        <p:spPr>
          <a:xfrm flipH="1">
            <a:off x="3736631" y="366241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081904" y="3492998"/>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4</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28" name="文本框 27"/>
          <p:cNvSpPr txBox="1"/>
          <p:nvPr/>
        </p:nvSpPr>
        <p:spPr>
          <a:xfrm>
            <a:off x="6570727" y="3574283"/>
            <a:ext cx="1107996" cy="369332"/>
          </a:xfrm>
          <a:prstGeom prst="rect">
            <a:avLst/>
          </a:prstGeom>
          <a:noFill/>
        </p:spPr>
        <p:txBody>
          <a:bodyPr wrap="none" rtlCol="0">
            <a:spAutoFit/>
          </a:bodyPr>
          <a:lstStyle/>
          <a:p>
            <a:r>
              <a:rPr lang="zh-CN" altLang="en-US" dirty="0" smtClean="0">
                <a:solidFill>
                  <a:schemeClr val="tx1">
                    <a:lumMod val="75000"/>
                    <a:lumOff val="25000"/>
                  </a:schemeClr>
                </a:solidFill>
                <a:ea typeface="华文楷体" panose="02010600040101010101" pitchFamily="2" charset="-122"/>
              </a:rPr>
              <a:t>模型压缩</a:t>
            </a:r>
            <a:endParaRPr lang="zh-CN" altLang="en-US" dirty="0">
              <a:solidFill>
                <a:schemeClr val="tx1">
                  <a:lumMod val="75000"/>
                  <a:lumOff val="25000"/>
                </a:schemeClr>
              </a:solidFill>
              <a:ea typeface="华文楷体" panose="02010600040101010101" pitchFamily="2" charset="-122"/>
            </a:endParaRPr>
          </a:p>
        </p:txBody>
      </p:sp>
      <p:cxnSp>
        <p:nvCxnSpPr>
          <p:cNvPr id="29" name="直接连接符 28"/>
          <p:cNvCxnSpPr/>
          <p:nvPr/>
        </p:nvCxnSpPr>
        <p:spPr>
          <a:xfrm flipH="1">
            <a:off x="6324270" y="366241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3525600" y="4056523"/>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31" name="文本框 30"/>
          <p:cNvSpPr txBox="1"/>
          <p:nvPr/>
        </p:nvSpPr>
        <p:spPr>
          <a:xfrm>
            <a:off x="3984044" y="4123249"/>
            <a:ext cx="1723549" cy="400110"/>
          </a:xfrm>
          <a:prstGeom prst="rect">
            <a:avLst/>
          </a:prstGeom>
          <a:noFill/>
        </p:spPr>
        <p:txBody>
          <a:bodyPr wrap="none" rtlCol="0">
            <a:spAutoFit/>
          </a:bodyPr>
          <a:lstStyle/>
          <a:p>
            <a:r>
              <a:rPr lang="zh-CN" altLang="en-US" sz="2000" dirty="0" smtClean="0">
                <a:solidFill>
                  <a:schemeClr val="tx1">
                    <a:lumMod val="75000"/>
                    <a:lumOff val="25000"/>
                  </a:schemeClr>
                </a:solidFill>
                <a:ea typeface="华文楷体" panose="02010600040101010101" pitchFamily="2" charset="-122"/>
              </a:rPr>
              <a:t>交通标志识别</a:t>
            </a:r>
            <a:endParaRPr lang="zh-CN" altLang="en-US" sz="2000" dirty="0">
              <a:solidFill>
                <a:schemeClr val="tx1">
                  <a:lumMod val="75000"/>
                  <a:lumOff val="25000"/>
                </a:schemeClr>
              </a:solidFill>
              <a:ea typeface="华文楷体" panose="02010600040101010101" pitchFamily="2" charset="-122"/>
            </a:endParaRPr>
          </a:p>
        </p:txBody>
      </p:sp>
      <p:cxnSp>
        <p:nvCxnSpPr>
          <p:cNvPr id="32" name="直接连接符 31"/>
          <p:cNvCxnSpPr/>
          <p:nvPr/>
        </p:nvCxnSpPr>
        <p:spPr>
          <a:xfrm flipH="1">
            <a:off x="3736631" y="4236157"/>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6081904" y="4066741"/>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6</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34" name="文本框 33"/>
          <p:cNvSpPr txBox="1"/>
          <p:nvPr/>
        </p:nvSpPr>
        <p:spPr>
          <a:xfrm>
            <a:off x="6570727" y="4148026"/>
            <a:ext cx="1338828" cy="369332"/>
          </a:xfrm>
          <a:prstGeom prst="rect">
            <a:avLst/>
          </a:prstGeom>
          <a:noFill/>
        </p:spPr>
        <p:txBody>
          <a:bodyPr wrap="none" rtlCol="0">
            <a:spAutoFit/>
          </a:bodyPr>
          <a:lstStyle/>
          <a:p>
            <a:r>
              <a:rPr lang="zh-CN" altLang="en-US" dirty="0" smtClean="0">
                <a:solidFill>
                  <a:schemeClr val="tx1">
                    <a:lumMod val="75000"/>
                    <a:lumOff val="25000"/>
                  </a:schemeClr>
                </a:solidFill>
                <a:ea typeface="华文楷体" panose="02010600040101010101" pitchFamily="2" charset="-122"/>
              </a:rPr>
              <a:t>总结与展望</a:t>
            </a:r>
            <a:endParaRPr lang="zh-CN" altLang="en-US" dirty="0">
              <a:solidFill>
                <a:schemeClr val="tx1">
                  <a:lumMod val="75000"/>
                  <a:lumOff val="25000"/>
                </a:schemeClr>
              </a:solidFill>
              <a:ea typeface="华文楷体" panose="02010600040101010101" pitchFamily="2" charset="-122"/>
            </a:endParaRPr>
          </a:p>
        </p:txBody>
      </p:sp>
      <p:cxnSp>
        <p:nvCxnSpPr>
          <p:cNvPr id="35" name="直接连接符 34"/>
          <p:cNvCxnSpPr/>
          <p:nvPr/>
        </p:nvCxnSpPr>
        <p:spPr>
          <a:xfrm flipH="1">
            <a:off x="6324270" y="4236157"/>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6"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cxnSp>
        <p:nvCxnSpPr>
          <p:cNvPr id="8" name="直接连接符 7"/>
          <p:cNvCxnSpPr/>
          <p:nvPr/>
        </p:nvCxnSpPr>
        <p:spPr>
          <a:xfrm>
            <a:off x="3278460" y="2994901"/>
            <a:ext cx="0" cy="15472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951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随机区域池化</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研究目的</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21"/>
          <p:cNvSpPr/>
          <p:nvPr/>
        </p:nvSpPr>
        <p:spPr>
          <a:xfrm>
            <a:off x="3070786" y="3273598"/>
            <a:ext cx="1661939" cy="446439"/>
          </a:xfrm>
          <a:custGeom>
            <a:avLst/>
            <a:gdLst>
              <a:gd name="connsiteX0" fmla="*/ 0 w 4294916"/>
              <a:gd name="connsiteY0" fmla="*/ 0 h 446439"/>
              <a:gd name="connsiteX1" fmla="*/ 4294916 w 4294916"/>
              <a:gd name="connsiteY1" fmla="*/ 0 h 446439"/>
              <a:gd name="connsiteX2" fmla="*/ 4294916 w 4294916"/>
              <a:gd name="connsiteY2" fmla="*/ 446439 h 446439"/>
              <a:gd name="connsiteX3" fmla="*/ 0 w 4294916"/>
              <a:gd name="connsiteY3" fmla="*/ 446439 h 446439"/>
              <a:gd name="connsiteX4" fmla="*/ 0 w 4294916"/>
              <a:gd name="connsiteY4" fmla="*/ 0 h 446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4916" h="446439">
                <a:moveTo>
                  <a:pt x="0" y="0"/>
                </a:moveTo>
                <a:lnTo>
                  <a:pt x="4294916" y="0"/>
                </a:lnTo>
                <a:lnTo>
                  <a:pt x="4294916" y="446439"/>
                </a:lnTo>
                <a:lnTo>
                  <a:pt x="0" y="4464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b" anchorCtr="0">
            <a:noAutofit/>
          </a:bodyPr>
          <a:lstStyle/>
          <a:p>
            <a:pPr marL="0" lvl="0" algn="l" defTabSz="914400" rtl="0" eaLnBrk="1" latinLnBrk="0" hangingPunct="1">
              <a:lnSpc>
                <a:spcPct val="90000"/>
              </a:lnSpc>
              <a:spcBef>
                <a:spcPct val="0"/>
              </a:spcBef>
              <a:spcAft>
                <a:spcPct val="35000"/>
              </a:spcAft>
            </a:pPr>
            <a:r>
              <a:rPr lang="en-US" altLang="zh-CN" b="1" kern="1200" dirty="0" smtClean="0">
                <a:solidFill>
                  <a:schemeClr val="tx1">
                    <a:lumMod val="75000"/>
                    <a:lumOff val="25000"/>
                  </a:schemeClr>
                </a:solidFill>
                <a:latin typeface="+mn-lt"/>
                <a:ea typeface="华文楷体" panose="02010600040101010101" pitchFamily="2" charset="-122"/>
                <a:cs typeface="+mn-cs"/>
              </a:rPr>
              <a:t>[</a:t>
            </a:r>
            <a:r>
              <a:rPr lang="zh-CN" altLang="en-US" b="1" kern="1200" dirty="0" smtClean="0">
                <a:solidFill>
                  <a:schemeClr val="tx1">
                    <a:lumMod val="75000"/>
                    <a:lumOff val="25000"/>
                  </a:schemeClr>
                </a:solidFill>
                <a:latin typeface="+mn-lt"/>
                <a:ea typeface="华文楷体" panose="02010600040101010101" pitchFamily="2" charset="-122"/>
                <a:cs typeface="+mn-cs"/>
              </a:rPr>
              <a:t>泛化能力</a:t>
            </a:r>
            <a:r>
              <a:rPr lang="en-US" altLang="zh-CN" b="1" kern="1200" dirty="0" smtClean="0">
                <a:solidFill>
                  <a:schemeClr val="tx1">
                    <a:lumMod val="75000"/>
                    <a:lumOff val="25000"/>
                  </a:schemeClr>
                </a:solidFill>
                <a:latin typeface="+mn-lt"/>
                <a:ea typeface="华文楷体" panose="02010600040101010101" pitchFamily="2" charset="-122"/>
                <a:cs typeface="+mn-cs"/>
              </a:rPr>
              <a:t>]</a:t>
            </a:r>
            <a:endParaRPr lang="zh-CN" altLang="en-US" b="1" kern="1200" dirty="0">
              <a:solidFill>
                <a:schemeClr val="tx1">
                  <a:lumMod val="75000"/>
                  <a:lumOff val="25000"/>
                </a:schemeClr>
              </a:solidFill>
              <a:latin typeface="+mn-lt"/>
              <a:ea typeface="华文楷体" panose="02010600040101010101" pitchFamily="2" charset="-122"/>
              <a:cs typeface="+mn-cs"/>
            </a:endParaRPr>
          </a:p>
        </p:txBody>
      </p:sp>
      <p:sp>
        <p:nvSpPr>
          <p:cNvPr id="19" name="任意多边形 22"/>
          <p:cNvSpPr/>
          <p:nvPr/>
        </p:nvSpPr>
        <p:spPr>
          <a:xfrm>
            <a:off x="1561762" y="3345932"/>
            <a:ext cx="1509024" cy="446439"/>
          </a:xfrm>
          <a:custGeom>
            <a:avLst/>
            <a:gdLst>
              <a:gd name="connsiteX0" fmla="*/ 74421 w 1509024"/>
              <a:gd name="connsiteY0" fmla="*/ 0 h 446439"/>
              <a:gd name="connsiteX1" fmla="*/ 1434603 w 1509024"/>
              <a:gd name="connsiteY1" fmla="*/ 0 h 446439"/>
              <a:gd name="connsiteX2" fmla="*/ 1509024 w 1509024"/>
              <a:gd name="connsiteY2" fmla="*/ 74421 h 446439"/>
              <a:gd name="connsiteX3" fmla="*/ 1509024 w 1509024"/>
              <a:gd name="connsiteY3" fmla="*/ 446439 h 446439"/>
              <a:gd name="connsiteX4" fmla="*/ 1509024 w 1509024"/>
              <a:gd name="connsiteY4" fmla="*/ 446439 h 446439"/>
              <a:gd name="connsiteX5" fmla="*/ 0 w 1509024"/>
              <a:gd name="connsiteY5" fmla="*/ 446439 h 446439"/>
              <a:gd name="connsiteX6" fmla="*/ 0 w 1509024"/>
              <a:gd name="connsiteY6" fmla="*/ 446439 h 446439"/>
              <a:gd name="connsiteX7" fmla="*/ 0 w 1509024"/>
              <a:gd name="connsiteY7" fmla="*/ 74421 h 446439"/>
              <a:gd name="connsiteX8" fmla="*/ 74421 w 1509024"/>
              <a:gd name="connsiteY8" fmla="*/ 0 h 44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024" h="446439">
                <a:moveTo>
                  <a:pt x="74421" y="0"/>
                </a:moveTo>
                <a:lnTo>
                  <a:pt x="1434603" y="0"/>
                </a:lnTo>
                <a:cubicBezTo>
                  <a:pt x="1475705" y="0"/>
                  <a:pt x="1509024" y="33319"/>
                  <a:pt x="1509024" y="74421"/>
                </a:cubicBezTo>
                <a:lnTo>
                  <a:pt x="1509024" y="446439"/>
                </a:lnTo>
                <a:lnTo>
                  <a:pt x="1509024" y="446439"/>
                </a:lnTo>
                <a:lnTo>
                  <a:pt x="0" y="446439"/>
                </a:lnTo>
                <a:lnTo>
                  <a:pt x="0" y="446439"/>
                </a:lnTo>
                <a:lnTo>
                  <a:pt x="0" y="74421"/>
                </a:lnTo>
                <a:cubicBezTo>
                  <a:pt x="0" y="33319"/>
                  <a:pt x="33319" y="0"/>
                  <a:pt x="74421" y="0"/>
                </a:cubicBezTo>
                <a:close/>
              </a:path>
            </a:pathLst>
          </a:custGeom>
          <a:solidFill>
            <a:srgbClr val="5C307D"/>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9897" tIns="59897" rIns="59897" bIns="38100" numCol="1" spcCol="1270" anchor="ctr" anchorCtr="0">
            <a:noAutofit/>
          </a:bodyPr>
          <a:lstStyle/>
          <a:p>
            <a:pPr marL="0" lvl="0" algn="l" defTabSz="914400" rtl="0" eaLnBrk="1" latinLnBrk="0" hangingPunct="1">
              <a:lnSpc>
                <a:spcPct val="90000"/>
              </a:lnSpc>
              <a:spcBef>
                <a:spcPct val="0"/>
              </a:spcBef>
              <a:spcAft>
                <a:spcPct val="35000"/>
              </a:spcAft>
            </a:pPr>
            <a:r>
              <a:rPr lang="en-US" altLang="zh-CN" kern="1200" dirty="0" smtClean="0">
                <a:solidFill>
                  <a:schemeClr val="bg1"/>
                </a:solidFill>
                <a:latin typeface="+mn-lt"/>
                <a:ea typeface="华文楷体" panose="02010600040101010101" pitchFamily="2" charset="-122"/>
                <a:cs typeface="+mn-cs"/>
              </a:rPr>
              <a:t>[ </a:t>
            </a:r>
            <a:r>
              <a:rPr lang="zh-CN" altLang="en-US" kern="1200" dirty="0" smtClean="0">
                <a:solidFill>
                  <a:schemeClr val="bg1"/>
                </a:solidFill>
                <a:latin typeface="+mn-lt"/>
                <a:ea typeface="华文楷体" panose="02010600040101010101" pitchFamily="2" charset="-122"/>
                <a:cs typeface="+mn-cs"/>
              </a:rPr>
              <a:t>理由 </a:t>
            </a:r>
            <a:r>
              <a:rPr lang="en-US" altLang="zh-CN" kern="1200" dirty="0" smtClean="0">
                <a:solidFill>
                  <a:schemeClr val="bg1"/>
                </a:solidFill>
                <a:latin typeface="+mn-lt"/>
                <a:ea typeface="华文楷体" panose="02010600040101010101" pitchFamily="2" charset="-122"/>
                <a:cs typeface="+mn-cs"/>
              </a:rPr>
              <a:t>]</a:t>
            </a:r>
            <a:endParaRPr lang="zh-CN" altLang="en-US" kern="1200" dirty="0">
              <a:solidFill>
                <a:schemeClr val="bg1"/>
              </a:solidFill>
              <a:latin typeface="+mn-lt"/>
              <a:ea typeface="华文楷体" panose="02010600040101010101" pitchFamily="2" charset="-122"/>
              <a:cs typeface="+mn-cs"/>
            </a:endParaRPr>
          </a:p>
        </p:txBody>
      </p:sp>
      <p:sp>
        <p:nvSpPr>
          <p:cNvPr id="20" name="任意多边形 23"/>
          <p:cNvSpPr/>
          <p:nvPr/>
        </p:nvSpPr>
        <p:spPr>
          <a:xfrm>
            <a:off x="1501931" y="3866388"/>
            <a:ext cx="6174403" cy="893013"/>
          </a:xfrm>
          <a:custGeom>
            <a:avLst/>
            <a:gdLst>
              <a:gd name="connsiteX0" fmla="*/ 0 w 5803941"/>
              <a:gd name="connsiteY0" fmla="*/ 0 h 893013"/>
              <a:gd name="connsiteX1" fmla="*/ 5803941 w 5803941"/>
              <a:gd name="connsiteY1" fmla="*/ 0 h 893013"/>
              <a:gd name="connsiteX2" fmla="*/ 5803941 w 5803941"/>
              <a:gd name="connsiteY2" fmla="*/ 893013 h 893013"/>
              <a:gd name="connsiteX3" fmla="*/ 0 w 5803941"/>
              <a:gd name="connsiteY3" fmla="*/ 893013 h 893013"/>
              <a:gd name="connsiteX4" fmla="*/ 0 w 5803941"/>
              <a:gd name="connsiteY4" fmla="*/ 0 h 89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941" h="893013">
                <a:moveTo>
                  <a:pt x="0" y="0"/>
                </a:moveTo>
                <a:lnTo>
                  <a:pt x="5803941" y="0"/>
                </a:lnTo>
                <a:lnTo>
                  <a:pt x="5803941" y="893013"/>
                </a:lnTo>
                <a:lnTo>
                  <a:pt x="0" y="8930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marL="0" lvl="1" indent="-228600" algn="l" defTabSz="914400" rtl="0" eaLnBrk="1" latinLnBrk="0" hangingPunct="1">
              <a:lnSpc>
                <a:spcPct val="90000"/>
              </a:lnSpc>
              <a:spcBef>
                <a:spcPct val="0"/>
              </a:spcBef>
              <a:spcAft>
                <a:spcPct val="15000"/>
              </a:spcAft>
              <a:buChar char="••"/>
            </a:pPr>
            <a:r>
              <a:rPr lang="zh-CN" altLang="en-US" b="1" kern="1200" dirty="0" smtClean="0">
                <a:solidFill>
                  <a:srgbClr val="404040"/>
                </a:solidFill>
                <a:ea typeface="华文楷体" panose="02010600040101010101" pitchFamily="2" charset="-122"/>
              </a:rPr>
              <a:t>标注样本有限，需要</a:t>
            </a:r>
            <a:r>
              <a:rPr lang="zh-CN" altLang="en-US" b="1" kern="1200" dirty="0" smtClean="0">
                <a:solidFill>
                  <a:srgbClr val="5C307D"/>
                </a:solidFill>
                <a:ea typeface="华文楷体" panose="02010600040101010101" pitchFamily="2" charset="-122"/>
              </a:rPr>
              <a:t>数据増广</a:t>
            </a:r>
          </a:p>
          <a:p>
            <a:pPr marL="0" lvl="1" indent="-228600" algn="l" defTabSz="914400" rtl="0" eaLnBrk="1" latinLnBrk="0" hangingPunct="1">
              <a:lnSpc>
                <a:spcPct val="90000"/>
              </a:lnSpc>
              <a:spcBef>
                <a:spcPct val="0"/>
              </a:spcBef>
              <a:spcAft>
                <a:spcPct val="15000"/>
              </a:spcAft>
              <a:buChar char="••"/>
            </a:pPr>
            <a:r>
              <a:rPr lang="zh-CN" altLang="en-US" b="1" kern="1200" dirty="0" smtClean="0">
                <a:solidFill>
                  <a:srgbClr val="404040"/>
                </a:solidFill>
                <a:ea typeface="华文楷体" panose="02010600040101010101" pitchFamily="2" charset="-122"/>
              </a:rPr>
              <a:t>特征层与输入图像具有相似的结构</a:t>
            </a:r>
          </a:p>
          <a:p>
            <a:pPr marL="0" lvl="1" indent="-228600" algn="l" defTabSz="914400" rtl="0" eaLnBrk="1" latinLnBrk="0" hangingPunct="1">
              <a:lnSpc>
                <a:spcPct val="90000"/>
              </a:lnSpc>
              <a:spcBef>
                <a:spcPct val="0"/>
              </a:spcBef>
              <a:spcAft>
                <a:spcPct val="15000"/>
              </a:spcAft>
              <a:buChar char="••"/>
            </a:pPr>
            <a:r>
              <a:rPr lang="zh-CN" altLang="en-US" b="1" kern="1200" dirty="0" smtClean="0">
                <a:solidFill>
                  <a:srgbClr val="404040"/>
                </a:solidFill>
                <a:ea typeface="华文楷体" panose="02010600040101010101" pitchFamily="2" charset="-122"/>
              </a:rPr>
              <a:t>对特征进行数据増广，即</a:t>
            </a:r>
            <a:r>
              <a:rPr lang="zh-CN" altLang="en-US" b="1" kern="1200" dirty="0" smtClean="0">
                <a:solidFill>
                  <a:srgbClr val="5C307D"/>
                </a:solidFill>
                <a:ea typeface="华文楷体" panose="02010600040101010101" pitchFamily="2" charset="-122"/>
              </a:rPr>
              <a:t>特征増广</a:t>
            </a:r>
          </a:p>
        </p:txBody>
      </p:sp>
    </p:spTree>
    <p:extLst>
      <p:ext uri="{BB962C8B-B14F-4D97-AF65-F5344CB8AC3E}">
        <p14:creationId xmlns:p14="http://schemas.microsoft.com/office/powerpoint/2010/main" val="17939581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随机区域池化</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3"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29"/>
          <p:cNvSpPr txBox="1"/>
          <p:nvPr/>
        </p:nvSpPr>
        <p:spPr>
          <a:xfrm>
            <a:off x="4630541" y="2059797"/>
            <a:ext cx="4397346" cy="3444020"/>
          </a:xfrm>
          <a:prstGeom prst="rect">
            <a:avLst/>
          </a:prstGeom>
          <a:noFill/>
        </p:spPr>
        <p:txBody>
          <a:bodyPr wrap="square" rtlCol="0">
            <a:spAutoFit/>
          </a:bodyPr>
          <a:lstStyle>
            <a:defPPr>
              <a:defRPr lang="zh-CN"/>
            </a:defPPr>
            <a:lvl1pPr>
              <a:lnSpc>
                <a:spcPct val="110000"/>
              </a:lnSpc>
              <a:defRPr>
                <a:solidFill>
                  <a:schemeClr val="tx1">
                    <a:lumMod val="75000"/>
                    <a:lumOff val="25000"/>
                  </a:schemeClr>
                </a:solidFill>
                <a:ea typeface="华文楷体" panose="02010600040101010101" pitchFamily="2" charset="-122"/>
              </a:defRPr>
            </a:lvl1pPr>
          </a:lstStyle>
          <a:p>
            <a:pPr marL="285750" indent="-285750">
              <a:buFont typeface="Arial" charset="0"/>
              <a:buChar char="•"/>
            </a:pPr>
            <a:r>
              <a:rPr lang="en-US" altLang="zh-CN" b="1" dirty="0" smtClean="0">
                <a:solidFill>
                  <a:srgbClr val="404040"/>
                </a:solidFill>
              </a:rPr>
              <a:t>2013</a:t>
            </a:r>
            <a:r>
              <a:rPr lang="zh-CN" altLang="en-US" b="1" dirty="0">
                <a:solidFill>
                  <a:srgbClr val="404040"/>
                </a:solidFill>
              </a:rPr>
              <a:t>年</a:t>
            </a:r>
            <a:r>
              <a:rPr lang="en-US" altLang="zh-CN" b="1" dirty="0" err="1">
                <a:solidFill>
                  <a:srgbClr val="404040"/>
                </a:solidFill>
              </a:rPr>
              <a:t>Zeiler</a:t>
            </a:r>
            <a:r>
              <a:rPr lang="zh-CN" altLang="en-US" b="1" dirty="0">
                <a:solidFill>
                  <a:srgbClr val="404040"/>
                </a:solidFill>
              </a:rPr>
              <a:t>提出</a:t>
            </a:r>
            <a:r>
              <a:rPr lang="zh-CN" altLang="en-US" b="1" dirty="0">
                <a:solidFill>
                  <a:srgbClr val="5C307D"/>
                </a:solidFill>
              </a:rPr>
              <a:t>随机池化</a:t>
            </a:r>
            <a:r>
              <a:rPr lang="en-US" altLang="zh-CN" b="1" dirty="0">
                <a:solidFill>
                  <a:srgbClr val="404040"/>
                </a:solidFill>
              </a:rPr>
              <a:t>(Stochastic Pooling</a:t>
            </a:r>
            <a:r>
              <a:rPr lang="en-US" altLang="zh-CN" b="1" dirty="0" smtClean="0">
                <a:solidFill>
                  <a:srgbClr val="404040"/>
                </a:solidFill>
              </a:rPr>
              <a:t>)</a:t>
            </a:r>
            <a:endParaRPr lang="zh-CN" altLang="en-US" b="1" dirty="0" smtClean="0">
              <a:solidFill>
                <a:srgbClr val="404040"/>
              </a:solidFill>
            </a:endParaRPr>
          </a:p>
          <a:p>
            <a:pPr marL="285750" indent="-285750">
              <a:buFont typeface="Arial" charset="0"/>
              <a:buChar char="•"/>
            </a:pPr>
            <a:endParaRPr lang="zh-CN" altLang="en-US" b="1" dirty="0" smtClean="0">
              <a:solidFill>
                <a:srgbClr val="404040"/>
              </a:solidFill>
            </a:endParaRPr>
          </a:p>
          <a:p>
            <a:pPr marL="285750" indent="-285750">
              <a:buFont typeface="Arial" charset="0"/>
              <a:buChar char="•"/>
            </a:pPr>
            <a:r>
              <a:rPr lang="en-US" altLang="zh-CN" b="1" dirty="0">
                <a:solidFill>
                  <a:srgbClr val="404040"/>
                </a:solidFill>
              </a:rPr>
              <a:t>2014</a:t>
            </a:r>
            <a:r>
              <a:rPr lang="zh-CN" altLang="en-US" b="1" dirty="0">
                <a:solidFill>
                  <a:srgbClr val="404040"/>
                </a:solidFill>
              </a:rPr>
              <a:t>年</a:t>
            </a:r>
            <a:r>
              <a:rPr lang="en-US" altLang="zh-CN" b="1" dirty="0">
                <a:solidFill>
                  <a:srgbClr val="404040"/>
                </a:solidFill>
              </a:rPr>
              <a:t>He</a:t>
            </a:r>
            <a:r>
              <a:rPr lang="zh-CN" altLang="en-US" b="1" dirty="0">
                <a:solidFill>
                  <a:srgbClr val="404040"/>
                </a:solidFill>
              </a:rPr>
              <a:t>提出</a:t>
            </a:r>
            <a:r>
              <a:rPr lang="zh-CN" altLang="en-US" b="1" dirty="0">
                <a:solidFill>
                  <a:srgbClr val="5C307D"/>
                </a:solidFill>
              </a:rPr>
              <a:t>金字塔池化</a:t>
            </a:r>
            <a:r>
              <a:rPr lang="en-US" altLang="zh-CN" b="1" dirty="0">
                <a:solidFill>
                  <a:srgbClr val="404040"/>
                </a:solidFill>
              </a:rPr>
              <a:t>(Spatial Pyramid </a:t>
            </a:r>
            <a:r>
              <a:rPr lang="en-US" altLang="zh-CN" b="1" dirty="0" err="1">
                <a:solidFill>
                  <a:srgbClr val="404040"/>
                </a:solidFill>
              </a:rPr>
              <a:t>Pooling,SPP</a:t>
            </a:r>
            <a:r>
              <a:rPr lang="en-US" altLang="zh-CN" b="1" dirty="0">
                <a:solidFill>
                  <a:srgbClr val="404040"/>
                </a:solidFill>
              </a:rPr>
              <a:t>) </a:t>
            </a:r>
            <a:endParaRPr lang="zh-CN" altLang="en-US" b="1" dirty="0" smtClean="0">
              <a:solidFill>
                <a:srgbClr val="404040"/>
              </a:solidFill>
            </a:endParaRPr>
          </a:p>
          <a:p>
            <a:pPr marL="285750" indent="-285750">
              <a:buFont typeface="Arial" charset="0"/>
              <a:buChar char="•"/>
            </a:pPr>
            <a:endParaRPr lang="zh-CN" altLang="en-US" b="1" dirty="0">
              <a:solidFill>
                <a:srgbClr val="404040"/>
              </a:solidFill>
            </a:endParaRPr>
          </a:p>
          <a:p>
            <a:pPr marL="285750" indent="-285750">
              <a:buFont typeface="Arial" charset="0"/>
              <a:buChar char="•"/>
            </a:pPr>
            <a:r>
              <a:rPr lang="en-US" altLang="zh-CN" b="1" dirty="0">
                <a:solidFill>
                  <a:srgbClr val="404040"/>
                </a:solidFill>
              </a:rPr>
              <a:t>2014</a:t>
            </a:r>
            <a:r>
              <a:rPr lang="zh-CN" altLang="en-US" b="1" dirty="0">
                <a:solidFill>
                  <a:srgbClr val="404040"/>
                </a:solidFill>
              </a:rPr>
              <a:t>年</a:t>
            </a:r>
            <a:r>
              <a:rPr lang="en-US" altLang="zh-CN" b="1" dirty="0">
                <a:solidFill>
                  <a:srgbClr val="404040"/>
                </a:solidFill>
              </a:rPr>
              <a:t>Gong</a:t>
            </a:r>
            <a:r>
              <a:rPr lang="zh-CN" altLang="en-US" b="1" dirty="0">
                <a:solidFill>
                  <a:srgbClr val="404040"/>
                </a:solidFill>
              </a:rPr>
              <a:t>提出</a:t>
            </a:r>
            <a:r>
              <a:rPr lang="zh-CN" altLang="en-US" b="1" dirty="0">
                <a:solidFill>
                  <a:srgbClr val="5C307D"/>
                </a:solidFill>
              </a:rPr>
              <a:t>多尺度无序池化</a:t>
            </a:r>
            <a:r>
              <a:rPr lang="en-US" altLang="zh-CN" b="1" dirty="0">
                <a:solidFill>
                  <a:srgbClr val="404040"/>
                </a:solidFill>
              </a:rPr>
              <a:t>(Multi-scale </a:t>
            </a:r>
            <a:r>
              <a:rPr lang="en-US" altLang="zh-CN" b="1" dirty="0" err="1">
                <a:solidFill>
                  <a:srgbClr val="404040"/>
                </a:solidFill>
              </a:rPr>
              <a:t>Orderless</a:t>
            </a:r>
            <a:r>
              <a:rPr lang="en-US" altLang="zh-CN" b="1" dirty="0">
                <a:solidFill>
                  <a:srgbClr val="404040"/>
                </a:solidFill>
              </a:rPr>
              <a:t> </a:t>
            </a:r>
            <a:r>
              <a:rPr lang="en-US" altLang="zh-CN" b="1" dirty="0" err="1">
                <a:solidFill>
                  <a:srgbClr val="404040"/>
                </a:solidFill>
              </a:rPr>
              <a:t>Pooling,MOP</a:t>
            </a:r>
            <a:r>
              <a:rPr lang="en-US" altLang="zh-CN" b="1" dirty="0" smtClean="0">
                <a:solidFill>
                  <a:srgbClr val="404040"/>
                </a:solidFill>
              </a:rPr>
              <a:t>)</a:t>
            </a:r>
            <a:endParaRPr lang="zh-CN" altLang="en-US" b="1" dirty="0" smtClean="0">
              <a:solidFill>
                <a:srgbClr val="404040"/>
              </a:solidFill>
            </a:endParaRPr>
          </a:p>
          <a:p>
            <a:pPr marL="285750" indent="-285750">
              <a:buFont typeface="Arial" charset="0"/>
              <a:buChar char="•"/>
            </a:pPr>
            <a:endParaRPr lang="zh-CN" altLang="en-US" b="1" dirty="0">
              <a:solidFill>
                <a:srgbClr val="404040"/>
              </a:solidFill>
            </a:endParaRPr>
          </a:p>
          <a:p>
            <a:pPr marL="285750" indent="-285750">
              <a:buFont typeface="Arial" charset="0"/>
              <a:buChar char="•"/>
            </a:pPr>
            <a:r>
              <a:rPr lang="en-US" altLang="zh-CN" b="1" dirty="0" smtClean="0">
                <a:solidFill>
                  <a:srgbClr val="404040"/>
                </a:solidFill>
              </a:rPr>
              <a:t>2015</a:t>
            </a:r>
            <a:r>
              <a:rPr lang="zh-CN" altLang="en-US" b="1" dirty="0" smtClean="0">
                <a:solidFill>
                  <a:srgbClr val="404040"/>
                </a:solidFill>
              </a:rPr>
              <a:t>年</a:t>
            </a:r>
            <a:r>
              <a:rPr lang="en-US" altLang="zh-CN" b="1" dirty="0" err="1" smtClean="0">
                <a:solidFill>
                  <a:srgbClr val="404040"/>
                </a:solidFill>
              </a:rPr>
              <a:t>Rippel</a:t>
            </a:r>
            <a:r>
              <a:rPr lang="zh-CN" altLang="en-US" b="1" dirty="0">
                <a:solidFill>
                  <a:srgbClr val="404040"/>
                </a:solidFill>
              </a:rPr>
              <a:t>提出</a:t>
            </a:r>
            <a:r>
              <a:rPr lang="zh-CN" altLang="en-US" b="1" dirty="0">
                <a:solidFill>
                  <a:srgbClr val="5C307D"/>
                </a:solidFill>
              </a:rPr>
              <a:t>光谱池化</a:t>
            </a:r>
            <a:r>
              <a:rPr lang="en-US" altLang="zh-CN" b="1" dirty="0">
                <a:solidFill>
                  <a:srgbClr val="404040"/>
                </a:solidFill>
              </a:rPr>
              <a:t>(Spectral Pooling</a:t>
            </a:r>
            <a:r>
              <a:rPr lang="en-US" altLang="zh-CN" b="1" dirty="0" smtClean="0">
                <a:solidFill>
                  <a:srgbClr val="404040"/>
                </a:solidFill>
              </a:rPr>
              <a:t>)</a:t>
            </a:r>
            <a:endParaRPr lang="zh-CN" altLang="en-US" b="1" dirty="0">
              <a:solidFill>
                <a:srgbClr val="404040"/>
              </a:solidFill>
            </a:endParaRPr>
          </a:p>
        </p:txBody>
      </p:sp>
      <p:sp>
        <p:nvSpPr>
          <p:cNvPr id="35" name="TextBox 29"/>
          <p:cNvSpPr txBox="1"/>
          <p:nvPr/>
        </p:nvSpPr>
        <p:spPr>
          <a:xfrm>
            <a:off x="251815" y="2715521"/>
            <a:ext cx="4318780" cy="2834622"/>
          </a:xfrm>
          <a:prstGeom prst="rect">
            <a:avLst/>
          </a:prstGeom>
          <a:noFill/>
        </p:spPr>
        <p:txBody>
          <a:bodyPr wrap="square" rtlCol="0">
            <a:spAutoFit/>
          </a:bodyPr>
          <a:lstStyle>
            <a:defPPr>
              <a:defRPr lang="zh-CN"/>
            </a:defPPr>
            <a:lvl1pPr>
              <a:lnSpc>
                <a:spcPct val="110000"/>
              </a:lnSpc>
              <a:defRPr>
                <a:solidFill>
                  <a:schemeClr val="tx1">
                    <a:lumMod val="75000"/>
                    <a:lumOff val="25000"/>
                  </a:schemeClr>
                </a:solidFill>
                <a:ea typeface="华文楷体" panose="02010600040101010101" pitchFamily="2" charset="-122"/>
              </a:defRPr>
            </a:lvl1pPr>
          </a:lstStyle>
          <a:p>
            <a:pPr marL="285750" indent="-285750">
              <a:buFont typeface="Arial" charset="0"/>
              <a:buChar char="•"/>
            </a:pPr>
            <a:r>
              <a:rPr lang="en-US" altLang="zh-CN" b="1" dirty="0">
                <a:solidFill>
                  <a:srgbClr val="404040"/>
                </a:solidFill>
              </a:rPr>
              <a:t>2007</a:t>
            </a:r>
            <a:r>
              <a:rPr lang="zh-CN" altLang="en-US" b="1" dirty="0">
                <a:solidFill>
                  <a:srgbClr val="404040"/>
                </a:solidFill>
              </a:rPr>
              <a:t>年</a:t>
            </a:r>
            <a:r>
              <a:rPr lang="en-US" altLang="zh-CN" b="1" dirty="0" err="1">
                <a:solidFill>
                  <a:srgbClr val="404040"/>
                </a:solidFill>
              </a:rPr>
              <a:t>Hyvarinen</a:t>
            </a:r>
            <a:r>
              <a:rPr lang="zh-CN" altLang="en-US" b="1" dirty="0">
                <a:solidFill>
                  <a:srgbClr val="404040"/>
                </a:solidFill>
              </a:rPr>
              <a:t>提出</a:t>
            </a:r>
            <a:r>
              <a:rPr lang="en-US" altLang="zh-CN" b="1" dirty="0" err="1">
                <a:solidFill>
                  <a:srgbClr val="5C307D"/>
                </a:solidFill>
              </a:rPr>
              <a:t>Lp</a:t>
            </a:r>
            <a:r>
              <a:rPr lang="zh-CN" altLang="en-US" b="1" dirty="0" smtClean="0">
                <a:solidFill>
                  <a:srgbClr val="5C307D"/>
                </a:solidFill>
              </a:rPr>
              <a:t>池化</a:t>
            </a:r>
          </a:p>
          <a:p>
            <a:pPr marL="285750" indent="-285750">
              <a:buFont typeface="Arial" charset="0"/>
              <a:buChar char="•"/>
            </a:pPr>
            <a:endParaRPr lang="zh-CN" altLang="en-US" b="1" dirty="0">
              <a:solidFill>
                <a:srgbClr val="5C307D"/>
              </a:solidFill>
            </a:endParaRPr>
          </a:p>
          <a:p>
            <a:pPr marL="285750" indent="-285750">
              <a:buFont typeface="Arial" charset="0"/>
              <a:buChar char="•"/>
            </a:pPr>
            <a:endParaRPr lang="zh-CN" altLang="en-US" b="1" dirty="0" smtClean="0">
              <a:solidFill>
                <a:srgbClr val="5C307D"/>
              </a:solidFill>
            </a:endParaRPr>
          </a:p>
          <a:p>
            <a:pPr marL="285750" indent="-285750">
              <a:buFont typeface="Arial" charset="0"/>
              <a:buChar char="•"/>
            </a:pPr>
            <a:r>
              <a:rPr lang="en-US" altLang="zh-CN" b="1" dirty="0" smtClean="0">
                <a:solidFill>
                  <a:srgbClr val="404040"/>
                </a:solidFill>
              </a:rPr>
              <a:t>2014</a:t>
            </a:r>
            <a:r>
              <a:rPr lang="zh-CN" altLang="en-US" b="1" dirty="0">
                <a:solidFill>
                  <a:srgbClr val="404040"/>
                </a:solidFill>
              </a:rPr>
              <a:t>年</a:t>
            </a:r>
            <a:r>
              <a:rPr lang="en-US" altLang="zh-CN" b="1" dirty="0">
                <a:solidFill>
                  <a:srgbClr val="404040"/>
                </a:solidFill>
              </a:rPr>
              <a:t>Yu</a:t>
            </a:r>
            <a:r>
              <a:rPr lang="zh-CN" altLang="en-US" b="1" dirty="0">
                <a:solidFill>
                  <a:srgbClr val="404040"/>
                </a:solidFill>
              </a:rPr>
              <a:t>提出</a:t>
            </a:r>
            <a:r>
              <a:rPr lang="zh-CN" altLang="en-US" b="1" dirty="0">
                <a:solidFill>
                  <a:srgbClr val="5C307D"/>
                </a:solidFill>
              </a:rPr>
              <a:t>混合池化</a:t>
            </a:r>
            <a:r>
              <a:rPr lang="en-US" altLang="zh-CN" b="1" dirty="0">
                <a:solidFill>
                  <a:srgbClr val="404040"/>
                </a:solidFill>
              </a:rPr>
              <a:t>(Mixed Pooling)</a:t>
            </a:r>
            <a:endParaRPr lang="zh-CN" altLang="en-US" b="1" dirty="0">
              <a:solidFill>
                <a:srgbClr val="404040"/>
              </a:solidFill>
            </a:endParaRPr>
          </a:p>
          <a:p>
            <a:pPr marL="285750" indent="-285750">
              <a:buFont typeface="Arial" charset="0"/>
              <a:buChar char="•"/>
            </a:pPr>
            <a:endParaRPr lang="zh-CN" altLang="en-US" b="1" dirty="0" smtClean="0">
              <a:solidFill>
                <a:srgbClr val="5C307D"/>
              </a:solidFill>
            </a:endParaRPr>
          </a:p>
          <a:p>
            <a:pPr marL="285750" indent="-285750">
              <a:buFont typeface="Arial" charset="0"/>
              <a:buChar char="•"/>
            </a:pPr>
            <a:endParaRPr lang="zh-CN" altLang="en-US" b="1" dirty="0">
              <a:solidFill>
                <a:srgbClr val="5C307D"/>
              </a:solidFill>
            </a:endParaRPr>
          </a:p>
          <a:p>
            <a:pPr marL="285750" indent="-285750">
              <a:buFont typeface="Arial" charset="0"/>
              <a:buChar char="•"/>
            </a:pPr>
            <a:r>
              <a:rPr lang="en-US" altLang="zh-CN" b="1" dirty="0">
                <a:solidFill>
                  <a:srgbClr val="404040"/>
                </a:solidFill>
              </a:rPr>
              <a:t>2015</a:t>
            </a:r>
            <a:r>
              <a:rPr lang="zh-CN" altLang="en-US" b="1" dirty="0">
                <a:solidFill>
                  <a:srgbClr val="404040"/>
                </a:solidFill>
              </a:rPr>
              <a:t>年</a:t>
            </a:r>
            <a:r>
              <a:rPr lang="en-US" b="1" dirty="0">
                <a:solidFill>
                  <a:srgbClr val="404040"/>
                </a:solidFill>
              </a:rPr>
              <a:t>Lee </a:t>
            </a:r>
            <a:r>
              <a:rPr lang="zh-CN" altLang="en-US" b="1" dirty="0">
                <a:solidFill>
                  <a:srgbClr val="404040"/>
                </a:solidFill>
              </a:rPr>
              <a:t>提出</a:t>
            </a:r>
            <a:r>
              <a:rPr lang="en-US" b="1" dirty="0">
                <a:solidFill>
                  <a:srgbClr val="5C307D"/>
                </a:solidFill>
              </a:rPr>
              <a:t>混合/门式最大均值池化</a:t>
            </a:r>
            <a:r>
              <a:rPr lang="en-US" b="1" dirty="0">
                <a:solidFill>
                  <a:srgbClr val="404040"/>
                </a:solidFill>
              </a:rPr>
              <a:t>(Mixed/Gate Max-Average Pooling</a:t>
            </a:r>
            <a:r>
              <a:rPr lang="en-US" dirty="0"/>
              <a:t>) </a:t>
            </a:r>
            <a:endParaRPr lang="zh-CN" altLang="en-US" dirty="0"/>
          </a:p>
          <a:p>
            <a:pPr marL="285750" indent="-285750">
              <a:buFont typeface="Arial" charset="0"/>
              <a:buChar char="•"/>
            </a:pPr>
            <a:endParaRPr lang="zh-CN" altLang="en-US" b="1" dirty="0">
              <a:solidFill>
                <a:srgbClr val="5C307D"/>
              </a:solidFill>
            </a:endParaRPr>
          </a:p>
        </p:txBody>
      </p:sp>
      <p:sp>
        <p:nvSpPr>
          <p:cNvPr id="36"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相关研究</a:t>
            </a:r>
            <a:endParaRPr lang="zh-CN" altLang="en-US" sz="2400" b="1" dirty="0">
              <a:solidFill>
                <a:schemeClr val="tx1">
                  <a:lumMod val="75000"/>
                  <a:lumOff val="25000"/>
                </a:schemeClr>
              </a:solidFill>
              <a:ea typeface="华文楷体" panose="02010600040101010101" pitchFamily="2" charset="-122"/>
            </a:endParaRPr>
          </a:p>
        </p:txBody>
      </p:sp>
      <p:sp>
        <p:nvSpPr>
          <p:cNvPr id="37"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Picture 1"/>
          <p:cNvPicPr>
            <a:picLocks noChangeAspect="1"/>
          </p:cNvPicPr>
          <p:nvPr/>
        </p:nvPicPr>
        <p:blipFill>
          <a:blip r:embed="rId4"/>
          <a:stretch>
            <a:fillRect/>
          </a:stretch>
        </p:blipFill>
        <p:spPr>
          <a:xfrm>
            <a:off x="1006532" y="3172114"/>
            <a:ext cx="1578495" cy="452023"/>
          </a:xfrm>
          <a:prstGeom prst="rect">
            <a:avLst/>
          </a:prstGeom>
        </p:spPr>
      </p:pic>
      <p:pic>
        <p:nvPicPr>
          <p:cNvPr id="5" name="Picture 4"/>
          <p:cNvPicPr>
            <a:picLocks noChangeAspect="1"/>
          </p:cNvPicPr>
          <p:nvPr/>
        </p:nvPicPr>
        <p:blipFill>
          <a:blip r:embed="rId5"/>
          <a:stretch>
            <a:fillRect/>
          </a:stretch>
        </p:blipFill>
        <p:spPr>
          <a:xfrm>
            <a:off x="963019" y="3990181"/>
            <a:ext cx="3244015" cy="522025"/>
          </a:xfrm>
          <a:prstGeom prst="rect">
            <a:avLst/>
          </a:prstGeom>
        </p:spPr>
      </p:pic>
    </p:spTree>
    <p:extLst>
      <p:ext uri="{BB962C8B-B14F-4D97-AF65-F5344CB8AC3E}">
        <p14:creationId xmlns:p14="http://schemas.microsoft.com/office/powerpoint/2010/main" val="961035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随机区域池化</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随机区域池化</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151" y="2759838"/>
            <a:ext cx="8381212" cy="28490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521139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随机区域池化</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随机区域池化</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35"/>
          <p:cNvSpPr/>
          <p:nvPr/>
        </p:nvSpPr>
        <p:spPr>
          <a:xfrm>
            <a:off x="5035798" y="2664481"/>
            <a:ext cx="3667751" cy="3067506"/>
          </a:xfrm>
          <a:prstGeom prst="rect">
            <a:avLst/>
          </a:prstGeom>
        </p:spPr>
        <p:txBody>
          <a:bodyPr wrap="square">
            <a:spAutoFit/>
          </a:bodyPr>
          <a:lstStyle/>
          <a:p>
            <a:pPr>
              <a:spcBef>
                <a:spcPts val="450"/>
              </a:spcBef>
              <a:spcAft>
                <a:spcPts val="450"/>
              </a:spcAft>
            </a:pPr>
            <a:r>
              <a:rPr lang="zh-CN" altLang="en-US" sz="2000" b="1" dirty="0" smtClean="0">
                <a:solidFill>
                  <a:srgbClr val="404040"/>
                </a:solidFill>
                <a:ea typeface="华文楷体" panose="02010600040101010101" pitchFamily="2" charset="-122"/>
              </a:rPr>
              <a:t>池化操</a:t>
            </a:r>
            <a:r>
              <a:rPr lang="zh-CN" altLang="en-US" sz="2000" b="1" dirty="0">
                <a:solidFill>
                  <a:srgbClr val="404040"/>
                </a:solidFill>
                <a:ea typeface="华文楷体" panose="02010600040101010101" pitchFamily="2" charset="-122"/>
              </a:rPr>
              <a:t>作分解为：</a:t>
            </a:r>
          </a:p>
          <a:p>
            <a:pPr>
              <a:spcBef>
                <a:spcPts val="450"/>
              </a:spcBef>
              <a:spcAft>
                <a:spcPts val="450"/>
              </a:spcAft>
            </a:pPr>
            <a:r>
              <a:rPr lang="zh-CN" altLang="en-US" sz="2000" b="1" dirty="0" smtClean="0">
                <a:solidFill>
                  <a:srgbClr val="404040"/>
                </a:solidFill>
                <a:ea typeface="华文楷体" panose="02010600040101010101" pitchFamily="2" charset="-122"/>
              </a:rPr>
              <a:t>         池化</a:t>
            </a:r>
            <a:r>
              <a:rPr lang="zh-CN" altLang="en-US" sz="2000" b="1" dirty="0">
                <a:solidFill>
                  <a:srgbClr val="404040"/>
                </a:solidFill>
                <a:ea typeface="华文楷体" panose="02010600040101010101" pitchFamily="2" charset="-122"/>
              </a:rPr>
              <a:t>区域</a:t>
            </a:r>
            <a:r>
              <a:rPr lang="zh-CN" altLang="en-US" sz="2000" b="1" dirty="0" smtClean="0">
                <a:solidFill>
                  <a:srgbClr val="404040"/>
                </a:solidFill>
                <a:ea typeface="华文楷体" panose="02010600040101010101" pitchFamily="2" charset="-122"/>
              </a:rPr>
              <a:t>选择 </a:t>
            </a:r>
            <a:r>
              <a:rPr lang="en-US" altLang="zh-CN" sz="2000" b="1" dirty="0" smtClean="0">
                <a:solidFill>
                  <a:srgbClr val="404040"/>
                </a:solidFill>
                <a:ea typeface="华文楷体" panose="02010600040101010101" pitchFamily="2" charset="-122"/>
              </a:rPr>
              <a:t>+</a:t>
            </a:r>
            <a:r>
              <a:rPr lang="zh-CN" altLang="en-US" sz="2000" b="1" dirty="0" smtClean="0">
                <a:solidFill>
                  <a:srgbClr val="404040"/>
                </a:solidFill>
                <a:ea typeface="华文楷体" panose="02010600040101010101" pitchFamily="2" charset="-122"/>
              </a:rPr>
              <a:t> 池化</a:t>
            </a:r>
            <a:r>
              <a:rPr lang="zh-CN" altLang="en-US" sz="2000" b="1" dirty="0">
                <a:solidFill>
                  <a:srgbClr val="404040"/>
                </a:solidFill>
                <a:ea typeface="华文楷体" panose="02010600040101010101" pitchFamily="2" charset="-122"/>
              </a:rPr>
              <a:t>操作</a:t>
            </a:r>
          </a:p>
          <a:p>
            <a:pPr>
              <a:spcBef>
                <a:spcPts val="450"/>
              </a:spcBef>
              <a:spcAft>
                <a:spcPts val="450"/>
              </a:spcAft>
            </a:pPr>
            <a:r>
              <a:rPr lang="zh-CN" altLang="en-US" sz="2000" b="1" dirty="0" smtClean="0">
                <a:solidFill>
                  <a:srgbClr val="404040"/>
                </a:solidFill>
                <a:ea typeface="华文楷体" panose="02010600040101010101" pitchFamily="2" charset="-122"/>
              </a:rPr>
              <a:t>随机仿射变换</a:t>
            </a:r>
            <a:r>
              <a:rPr lang="zh-CN" altLang="en-US" sz="2000" b="1" dirty="0">
                <a:solidFill>
                  <a:srgbClr val="404040"/>
                </a:solidFill>
                <a:ea typeface="华文楷体" panose="02010600040101010101" pitchFamily="2" charset="-122"/>
              </a:rPr>
              <a:t>对池化区域</a:t>
            </a:r>
            <a:r>
              <a:rPr lang="zh-CN" altLang="en-US" sz="2000" b="1" dirty="0" smtClean="0">
                <a:solidFill>
                  <a:srgbClr val="404040"/>
                </a:solidFill>
                <a:ea typeface="华文楷体" panose="02010600040101010101" pitchFamily="2" charset="-122"/>
              </a:rPr>
              <a:t>进行重采样</a:t>
            </a:r>
            <a:endParaRPr lang="zh-CN" altLang="en-US" sz="2000" b="1" dirty="0">
              <a:solidFill>
                <a:srgbClr val="404040"/>
              </a:solidFill>
              <a:ea typeface="华文楷体" panose="02010600040101010101" pitchFamily="2" charset="-122"/>
            </a:endParaRPr>
          </a:p>
          <a:p>
            <a:pPr>
              <a:spcBef>
                <a:spcPts val="450"/>
              </a:spcBef>
              <a:spcAft>
                <a:spcPts val="450"/>
              </a:spcAft>
            </a:pPr>
            <a:r>
              <a:rPr lang="zh-CN" altLang="en-US" sz="2000" b="1" dirty="0">
                <a:solidFill>
                  <a:srgbClr val="404040"/>
                </a:solidFill>
                <a:ea typeface="华文楷体" panose="02010600040101010101" pitchFamily="2" charset="-122"/>
              </a:rPr>
              <a:t>在变换后的池化区域执行最大池化操作</a:t>
            </a:r>
          </a:p>
          <a:p>
            <a:pPr>
              <a:spcBef>
                <a:spcPts val="450"/>
              </a:spcBef>
              <a:spcAft>
                <a:spcPts val="450"/>
              </a:spcAft>
            </a:pPr>
            <a:r>
              <a:rPr lang="zh-CN" altLang="en-US" sz="2000" b="1" dirty="0">
                <a:solidFill>
                  <a:srgbClr val="404040"/>
                </a:solidFill>
                <a:ea typeface="华文楷体" panose="02010600040101010101" pitchFamily="2" charset="-122"/>
              </a:rPr>
              <a:t>双线性插值用于估计非整数边界的特征值</a:t>
            </a:r>
          </a:p>
        </p:txBody>
      </p:sp>
      <p:pic>
        <p:nvPicPr>
          <p:cNvPr id="2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141" y="2549492"/>
            <a:ext cx="3176941" cy="33208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23" name="直接连接符 7"/>
          <p:cNvCxnSpPr/>
          <p:nvPr/>
        </p:nvCxnSpPr>
        <p:spPr>
          <a:xfrm>
            <a:off x="4652009" y="3091887"/>
            <a:ext cx="8797" cy="221269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32897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随机区域池化</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03348" y="2982427"/>
            <a:ext cx="5400201" cy="2522173"/>
          </a:xfrm>
          <a:prstGeom prst="rect">
            <a:avLst/>
          </a:prstGeom>
          <a:ln>
            <a:noFill/>
          </a:ln>
          <a:effectLst>
            <a:outerShdw blurRad="63500" sx="102000" sy="102000" algn="ctr" rotWithShape="0">
              <a:prstClr val="black">
                <a:alpha val="40000"/>
              </a:prstClr>
            </a:outerShdw>
          </a:effectLst>
        </p:spPr>
      </p:pic>
      <p:pic>
        <p:nvPicPr>
          <p:cNvPr id="22" name="图片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868" y="2982427"/>
            <a:ext cx="2412909" cy="2522173"/>
          </a:xfrm>
          <a:prstGeom prst="rect">
            <a:avLst/>
          </a:prstGeom>
          <a:ln>
            <a:noFill/>
          </a:ln>
          <a:effectLst>
            <a:outerShdw blurRad="63500" sx="102000" sy="102000" algn="ctr" rotWithShape="0">
              <a:prstClr val="black">
                <a:alpha val="40000"/>
              </a:prstClr>
            </a:outerShdw>
          </a:effectLst>
        </p:spPr>
      </p:pic>
      <p:sp>
        <p:nvSpPr>
          <p:cNvPr id="18" name="TextBox 30"/>
          <p:cNvSpPr txBox="1"/>
          <p:nvPr/>
        </p:nvSpPr>
        <p:spPr>
          <a:xfrm>
            <a:off x="653214" y="2059797"/>
            <a:ext cx="6077369"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随机区域池化 </a:t>
            </a:r>
            <a:r>
              <a:rPr lang="en-US" altLang="zh-CN" sz="2400" b="1" dirty="0" smtClean="0">
                <a:solidFill>
                  <a:schemeClr val="tx1">
                    <a:lumMod val="75000"/>
                    <a:lumOff val="25000"/>
                  </a:schemeClr>
                </a:solidFill>
                <a:ea typeface="华文楷体" panose="02010600040101010101" pitchFamily="2" charset="-122"/>
              </a:rPr>
              <a:t>VS</a:t>
            </a:r>
            <a:r>
              <a:rPr lang="zh-CN" altLang="en-US" sz="2400" b="1" dirty="0" smtClean="0">
                <a:solidFill>
                  <a:schemeClr val="tx1">
                    <a:lumMod val="75000"/>
                    <a:lumOff val="25000"/>
                  </a:schemeClr>
                </a:solidFill>
                <a:ea typeface="华文楷体" panose="02010600040101010101" pitchFamily="2" charset="-122"/>
              </a:rPr>
              <a:t> </a:t>
            </a:r>
            <a:r>
              <a:rPr lang="en-US" altLang="zh-CN" sz="2400" b="1" dirty="0" smtClean="0">
                <a:solidFill>
                  <a:schemeClr val="tx1">
                    <a:lumMod val="75000"/>
                    <a:lumOff val="25000"/>
                  </a:schemeClr>
                </a:solidFill>
                <a:ea typeface="华文楷体" panose="02010600040101010101" pitchFamily="2" charset="-122"/>
              </a:rPr>
              <a:t>Spatial</a:t>
            </a:r>
            <a:r>
              <a:rPr lang="zh-CN" altLang="en-US" sz="2400" b="1" dirty="0" smtClean="0">
                <a:solidFill>
                  <a:schemeClr val="tx1">
                    <a:lumMod val="75000"/>
                    <a:lumOff val="25000"/>
                  </a:schemeClr>
                </a:solidFill>
                <a:ea typeface="华文楷体" panose="02010600040101010101" pitchFamily="2" charset="-122"/>
              </a:rPr>
              <a:t> </a:t>
            </a:r>
            <a:r>
              <a:rPr lang="en-US" altLang="zh-CN" sz="2400" b="1" dirty="0" smtClean="0">
                <a:solidFill>
                  <a:schemeClr val="tx1">
                    <a:lumMod val="75000"/>
                    <a:lumOff val="25000"/>
                  </a:schemeClr>
                </a:solidFill>
                <a:ea typeface="华文楷体" panose="02010600040101010101" pitchFamily="2" charset="-122"/>
              </a:rPr>
              <a:t>Transformer</a:t>
            </a:r>
            <a:r>
              <a:rPr lang="zh-CN" altLang="en-US" sz="2400" b="1" dirty="0" smtClean="0">
                <a:solidFill>
                  <a:schemeClr val="tx1">
                    <a:lumMod val="75000"/>
                    <a:lumOff val="25000"/>
                  </a:schemeClr>
                </a:solidFill>
                <a:ea typeface="华文楷体" panose="02010600040101010101" pitchFamily="2" charset="-122"/>
              </a:rPr>
              <a:t> </a:t>
            </a:r>
            <a:r>
              <a:rPr lang="en-US" altLang="zh-CN" sz="2400" b="1" dirty="0" smtClean="0">
                <a:solidFill>
                  <a:schemeClr val="tx1">
                    <a:lumMod val="75000"/>
                    <a:lumOff val="25000"/>
                  </a:schemeClr>
                </a:solidFill>
                <a:ea typeface="华文楷体" panose="02010600040101010101" pitchFamily="2" charset="-122"/>
              </a:rPr>
              <a:t>Net</a:t>
            </a:r>
            <a:endParaRPr lang="zh-CN" altLang="en-US" sz="2400" b="1" dirty="0">
              <a:solidFill>
                <a:schemeClr val="tx1">
                  <a:lumMod val="75000"/>
                  <a:lumOff val="25000"/>
                </a:schemeClr>
              </a:solidFill>
              <a:ea typeface="华文楷体" panose="02010600040101010101" pitchFamily="2" charset="-122"/>
            </a:endParaRPr>
          </a:p>
        </p:txBody>
      </p:sp>
    </p:spTree>
    <p:extLst>
      <p:ext uri="{BB962C8B-B14F-4D97-AF65-F5344CB8AC3E}">
        <p14:creationId xmlns:p14="http://schemas.microsoft.com/office/powerpoint/2010/main" val="9055537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随机区域池化</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3"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0"/>
          <p:cNvSpPr txBox="1"/>
          <p:nvPr/>
        </p:nvSpPr>
        <p:spPr>
          <a:xfrm>
            <a:off x="653213" y="2059797"/>
            <a:ext cx="6766917" cy="461665"/>
          </a:xfrm>
          <a:prstGeom prst="rect">
            <a:avLst/>
          </a:prstGeom>
          <a:noFill/>
          <a:ln>
            <a:noFill/>
          </a:ln>
        </p:spPr>
        <p:txBody>
          <a:bodyPr wrap="square" rtlCol="0">
            <a:spAutoFit/>
          </a:bodyPr>
          <a:lstStyle/>
          <a:p>
            <a:r>
              <a:rPr lang="zh-CN" altLang="en-US" sz="2400" b="1" dirty="0">
                <a:solidFill>
                  <a:schemeClr val="tx1">
                    <a:lumMod val="75000"/>
                    <a:lumOff val="25000"/>
                  </a:schemeClr>
                </a:solidFill>
                <a:ea typeface="华文楷体" panose="02010600040101010101" pitchFamily="2" charset="-122"/>
              </a:rPr>
              <a:t>随机区域池化 </a:t>
            </a:r>
            <a:r>
              <a:rPr lang="en-US" altLang="zh-CN" sz="2400" b="1" dirty="0">
                <a:solidFill>
                  <a:schemeClr val="tx1">
                    <a:lumMod val="75000"/>
                    <a:lumOff val="25000"/>
                  </a:schemeClr>
                </a:solidFill>
                <a:ea typeface="华文楷体" panose="02010600040101010101" pitchFamily="2" charset="-122"/>
              </a:rPr>
              <a:t>VS</a:t>
            </a:r>
            <a:r>
              <a:rPr lang="zh-CN" altLang="en-US" sz="2400" b="1" dirty="0">
                <a:solidFill>
                  <a:schemeClr val="tx1">
                    <a:lumMod val="75000"/>
                    <a:lumOff val="25000"/>
                  </a:schemeClr>
                </a:solidFill>
                <a:ea typeface="华文楷体" panose="02010600040101010101" pitchFamily="2" charset="-122"/>
              </a:rPr>
              <a:t> </a:t>
            </a:r>
            <a:r>
              <a:rPr lang="en-US" altLang="zh-CN" sz="2400" b="1" dirty="0" smtClean="0">
                <a:solidFill>
                  <a:schemeClr val="tx1">
                    <a:lumMod val="75000"/>
                    <a:lumOff val="25000"/>
                  </a:schemeClr>
                </a:solidFill>
                <a:ea typeface="华文楷体" panose="02010600040101010101" pitchFamily="2" charset="-122"/>
              </a:rPr>
              <a:t>Deformable</a:t>
            </a:r>
            <a:r>
              <a:rPr lang="zh-CN" altLang="en-US" sz="2400" b="1" dirty="0" smtClean="0">
                <a:solidFill>
                  <a:schemeClr val="tx1">
                    <a:lumMod val="75000"/>
                    <a:lumOff val="25000"/>
                  </a:schemeClr>
                </a:solidFill>
                <a:ea typeface="华文楷体" panose="02010600040101010101" pitchFamily="2" charset="-122"/>
              </a:rPr>
              <a:t> </a:t>
            </a:r>
            <a:r>
              <a:rPr lang="en-US" altLang="zh-CN" sz="2400" b="1" dirty="0" smtClean="0">
                <a:solidFill>
                  <a:schemeClr val="tx1">
                    <a:lumMod val="75000"/>
                    <a:lumOff val="25000"/>
                  </a:schemeClr>
                </a:solidFill>
                <a:ea typeface="华文楷体" panose="02010600040101010101" pitchFamily="2" charset="-122"/>
              </a:rPr>
              <a:t>Convolutional</a:t>
            </a:r>
            <a:r>
              <a:rPr lang="zh-CN" altLang="en-US" sz="2400" b="1" dirty="0" smtClean="0">
                <a:solidFill>
                  <a:schemeClr val="tx1">
                    <a:lumMod val="75000"/>
                    <a:lumOff val="25000"/>
                  </a:schemeClr>
                </a:solidFill>
                <a:ea typeface="华文楷体" panose="02010600040101010101" pitchFamily="2" charset="-122"/>
              </a:rPr>
              <a:t> </a:t>
            </a:r>
            <a:r>
              <a:rPr lang="en-US" altLang="zh-CN" sz="2400" b="1" dirty="0" smtClean="0">
                <a:solidFill>
                  <a:schemeClr val="tx1">
                    <a:lumMod val="75000"/>
                    <a:lumOff val="25000"/>
                  </a:schemeClr>
                </a:solidFill>
                <a:ea typeface="华文楷体" panose="02010600040101010101" pitchFamily="2" charset="-122"/>
              </a:rPr>
              <a:t>Net</a:t>
            </a:r>
            <a:endParaRPr lang="zh-CN" altLang="en-US" sz="2400" b="1" dirty="0">
              <a:solidFill>
                <a:schemeClr val="tx1">
                  <a:lumMod val="75000"/>
                  <a:lumOff val="25000"/>
                </a:schemeClr>
              </a:solidFill>
              <a:ea typeface="华文楷体" panose="02010600040101010101" pitchFamily="2" charset="-122"/>
            </a:endParaRPr>
          </a:p>
        </p:txBody>
      </p:sp>
      <p:sp>
        <p:nvSpPr>
          <p:cNvPr id="37"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6"/>
          <p:cNvPicPr>
            <a:picLocks noChangeAspect="1"/>
          </p:cNvPicPr>
          <p:nvPr/>
        </p:nvPicPr>
        <p:blipFill>
          <a:blip r:embed="rId4"/>
          <a:stretch>
            <a:fillRect/>
          </a:stretch>
        </p:blipFill>
        <p:spPr>
          <a:xfrm>
            <a:off x="517675" y="2789981"/>
            <a:ext cx="4357891" cy="2894339"/>
          </a:xfrm>
          <a:prstGeom prst="rect">
            <a:avLst/>
          </a:prstGeom>
        </p:spPr>
      </p:pic>
      <p:pic>
        <p:nvPicPr>
          <p:cNvPr id="8" name="Picture 7"/>
          <p:cNvPicPr>
            <a:picLocks noChangeAspect="1"/>
          </p:cNvPicPr>
          <p:nvPr/>
        </p:nvPicPr>
        <p:blipFill>
          <a:blip r:embed="rId5"/>
          <a:stretch>
            <a:fillRect/>
          </a:stretch>
        </p:blipFill>
        <p:spPr>
          <a:xfrm>
            <a:off x="5016651" y="2803860"/>
            <a:ext cx="3629931" cy="1265241"/>
          </a:xfrm>
          <a:prstGeom prst="rect">
            <a:avLst/>
          </a:prstGeom>
        </p:spPr>
      </p:pic>
      <p:sp>
        <p:nvSpPr>
          <p:cNvPr id="9" name="Rectangle 8"/>
          <p:cNvSpPr/>
          <p:nvPr/>
        </p:nvSpPr>
        <p:spPr>
          <a:xfrm>
            <a:off x="517675" y="5985777"/>
            <a:ext cx="8248953" cy="646331"/>
          </a:xfrm>
          <a:prstGeom prst="rect">
            <a:avLst/>
          </a:prstGeom>
        </p:spPr>
        <p:txBody>
          <a:bodyPr wrap="square">
            <a:spAutoFit/>
          </a:bodyPr>
          <a:lstStyle/>
          <a:p>
            <a:r>
              <a:rPr lang="en-US" dirty="0"/>
              <a:t>Dai J, Qi H, </a:t>
            </a:r>
            <a:r>
              <a:rPr lang="en-US" dirty="0" err="1"/>
              <a:t>Xiong</a:t>
            </a:r>
            <a:r>
              <a:rPr lang="en-US" dirty="0"/>
              <a:t> Y, et al. Deformable Convolutional Networks[J]. </a:t>
            </a:r>
            <a:r>
              <a:rPr lang="en-US" dirty="0" err="1"/>
              <a:t>arXiv</a:t>
            </a:r>
            <a:r>
              <a:rPr lang="en-US" dirty="0"/>
              <a:t> preprint arXiv:1703.06211, 2017.</a:t>
            </a:r>
          </a:p>
        </p:txBody>
      </p:sp>
      <p:sp>
        <p:nvSpPr>
          <p:cNvPr id="18" name="Rectangle 17"/>
          <p:cNvSpPr/>
          <p:nvPr/>
        </p:nvSpPr>
        <p:spPr>
          <a:xfrm>
            <a:off x="4944443" y="4651003"/>
            <a:ext cx="3418351" cy="646331"/>
          </a:xfrm>
          <a:prstGeom prst="rect">
            <a:avLst/>
          </a:prstGeom>
        </p:spPr>
        <p:txBody>
          <a:bodyPr wrap="square">
            <a:spAutoFit/>
          </a:bodyPr>
          <a:lstStyle/>
          <a:p>
            <a:r>
              <a:rPr lang="zh-CN" altLang="en-US" b="1" dirty="0" smtClean="0"/>
              <a:t>引入空间</a:t>
            </a:r>
            <a:r>
              <a:rPr lang="zh-CN" altLang="en-US" b="1" dirty="0"/>
              <a:t>几何形变</a:t>
            </a:r>
            <a:r>
              <a:rPr lang="zh-CN" altLang="en-US" b="1" dirty="0" smtClean="0"/>
              <a:t>的学习能力</a:t>
            </a:r>
            <a:r>
              <a:rPr lang="zh-CN" altLang="en-US" b="1" dirty="0"/>
              <a:t>，得到可变形卷积网络</a:t>
            </a:r>
            <a:endParaRPr lang="en-US" dirty="0"/>
          </a:p>
        </p:txBody>
      </p:sp>
    </p:spTree>
    <p:extLst>
      <p:ext uri="{BB962C8B-B14F-4D97-AF65-F5344CB8AC3E}">
        <p14:creationId xmlns:p14="http://schemas.microsoft.com/office/powerpoint/2010/main" val="12074295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随机区域池化</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网络结构</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673" y="2543728"/>
            <a:ext cx="6750422" cy="2608840"/>
          </a:xfrm>
          <a:prstGeom prst="rect">
            <a:avLst/>
          </a:prstGeom>
        </p:spPr>
      </p:pic>
      <p:sp>
        <p:nvSpPr>
          <p:cNvPr id="19" name="TextBox 29"/>
          <p:cNvSpPr txBox="1"/>
          <p:nvPr/>
        </p:nvSpPr>
        <p:spPr>
          <a:xfrm>
            <a:off x="1523673" y="5269576"/>
            <a:ext cx="7179876" cy="683264"/>
          </a:xfrm>
          <a:prstGeom prst="rect">
            <a:avLst/>
          </a:prstGeom>
          <a:noFill/>
        </p:spPr>
        <p:txBody>
          <a:bodyPr wrap="square" rtlCol="0">
            <a:spAutoFit/>
          </a:bodyPr>
          <a:lstStyle/>
          <a:p>
            <a:pPr>
              <a:lnSpc>
                <a:spcPct val="120000"/>
              </a:lnSpc>
            </a:pPr>
            <a:r>
              <a:rPr lang="zh-CN" altLang="en-US" sz="1600" b="1" dirty="0" smtClean="0">
                <a:solidFill>
                  <a:srgbClr val="404040"/>
                </a:solidFill>
                <a:ea typeface="华文楷体" panose="02010600040101010101" pitchFamily="2" charset="-122"/>
              </a:rPr>
              <a:t>选取深度为</a:t>
            </a:r>
            <a:r>
              <a:rPr lang="en-US" altLang="zh-CN" sz="1600" b="1" dirty="0" smtClean="0">
                <a:solidFill>
                  <a:srgbClr val="404040"/>
                </a:solidFill>
                <a:ea typeface="华文楷体" panose="02010600040101010101" pitchFamily="2" charset="-122"/>
              </a:rPr>
              <a:t>8</a:t>
            </a:r>
            <a:r>
              <a:rPr lang="zh-CN" altLang="en-US" sz="1600" b="1" dirty="0" smtClean="0">
                <a:solidFill>
                  <a:srgbClr val="404040"/>
                </a:solidFill>
                <a:ea typeface="华文楷体" panose="02010600040101010101" pitchFamily="2" charset="-122"/>
              </a:rPr>
              <a:t>的网络作为研究对象</a:t>
            </a:r>
          </a:p>
          <a:p>
            <a:pPr>
              <a:lnSpc>
                <a:spcPct val="120000"/>
              </a:lnSpc>
            </a:pPr>
            <a:r>
              <a:rPr lang="zh-CN" altLang="en-US" sz="1600" b="1" dirty="0" smtClean="0">
                <a:solidFill>
                  <a:srgbClr val="404040"/>
                </a:solidFill>
                <a:ea typeface="华文楷体" panose="02010600040101010101" pitchFamily="2" charset="-122"/>
              </a:rPr>
              <a:t>网络</a:t>
            </a:r>
            <a:r>
              <a:rPr lang="zh-CN" altLang="en-US" sz="1600" b="1" dirty="0">
                <a:solidFill>
                  <a:srgbClr val="404040"/>
                </a:solidFill>
                <a:ea typeface="华文楷体" panose="02010600040101010101" pitchFamily="2" charset="-122"/>
              </a:rPr>
              <a:t>的感受野增大到输入图像的</a:t>
            </a:r>
            <a:r>
              <a:rPr lang="en-US" altLang="zh-CN" sz="1600" b="1" dirty="0">
                <a:solidFill>
                  <a:srgbClr val="404040"/>
                </a:solidFill>
                <a:ea typeface="华文楷体" panose="02010600040101010101" pitchFamily="2" charset="-122"/>
              </a:rPr>
              <a:t>1.5-2.0</a:t>
            </a:r>
            <a:r>
              <a:rPr lang="zh-CN" altLang="en-US" sz="1600" b="1" dirty="0">
                <a:solidFill>
                  <a:srgbClr val="404040"/>
                </a:solidFill>
                <a:ea typeface="华文楷体" panose="02010600040101010101" pitchFamily="2" charset="-122"/>
              </a:rPr>
              <a:t>倍，网络泛化能力达到</a:t>
            </a:r>
            <a:r>
              <a:rPr lang="zh-CN" altLang="en-US" sz="1600" b="1" dirty="0" smtClean="0">
                <a:solidFill>
                  <a:srgbClr val="404040"/>
                </a:solidFill>
                <a:ea typeface="华文楷体" panose="02010600040101010101" pitchFamily="2" charset="-122"/>
              </a:rPr>
              <a:t>峰值</a:t>
            </a:r>
            <a:endParaRPr lang="zh-CN" altLang="en-US" sz="1600" b="1" dirty="0">
              <a:solidFill>
                <a:srgbClr val="404040"/>
              </a:solidFill>
              <a:ea typeface="华文楷体" panose="02010600040101010101" pitchFamily="2" charset="-122"/>
            </a:endParaRPr>
          </a:p>
        </p:txBody>
      </p:sp>
      <p:sp>
        <p:nvSpPr>
          <p:cNvPr id="18" name="椭圆 9"/>
          <p:cNvSpPr/>
          <p:nvPr/>
        </p:nvSpPr>
        <p:spPr bwMode="auto">
          <a:xfrm>
            <a:off x="4141020" y="3628755"/>
            <a:ext cx="578224" cy="1607250"/>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Tree>
    <p:extLst>
      <p:ext uri="{BB962C8B-B14F-4D97-AF65-F5344CB8AC3E}">
        <p14:creationId xmlns:p14="http://schemas.microsoft.com/office/powerpoint/2010/main" val="953167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随机区域池化</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网络结构</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137" y="3076859"/>
            <a:ext cx="3121182" cy="21879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6447" y="2172551"/>
            <a:ext cx="4725155" cy="3687926"/>
          </a:xfrm>
          <a:prstGeom prst="rect">
            <a:avLst/>
          </a:prstGeom>
        </p:spPr>
      </p:pic>
    </p:spTree>
    <p:extLst>
      <p:ext uri="{BB962C8B-B14F-4D97-AF65-F5344CB8AC3E}">
        <p14:creationId xmlns:p14="http://schemas.microsoft.com/office/powerpoint/2010/main" val="13329660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随机区域池化</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实验结果 </a:t>
            </a:r>
            <a:r>
              <a:rPr lang="en-US" altLang="zh-CN" sz="2400" b="1" dirty="0" smtClean="0">
                <a:solidFill>
                  <a:schemeClr val="tx1">
                    <a:lumMod val="75000"/>
                    <a:lumOff val="25000"/>
                  </a:schemeClr>
                </a:solidFill>
                <a:ea typeface="华文楷体" panose="02010600040101010101" pitchFamily="2" charset="-122"/>
              </a:rPr>
              <a:t>-</a:t>
            </a:r>
            <a:r>
              <a:rPr lang="zh-CN" altLang="en-US" sz="2400" b="1" dirty="0" smtClean="0">
                <a:solidFill>
                  <a:schemeClr val="tx1">
                    <a:lumMod val="75000"/>
                    <a:lumOff val="25000"/>
                  </a:schemeClr>
                </a:solidFill>
                <a:ea typeface="华文楷体" panose="02010600040101010101" pitchFamily="2" charset="-122"/>
              </a:rPr>
              <a:t> </a:t>
            </a:r>
            <a:r>
              <a:rPr lang="en-US" altLang="zh-CN" sz="2400" b="1" dirty="0" smtClean="0">
                <a:solidFill>
                  <a:schemeClr val="tx1">
                    <a:lumMod val="75000"/>
                    <a:lumOff val="25000"/>
                  </a:schemeClr>
                </a:solidFill>
                <a:ea typeface="华文楷体" panose="02010600040101010101" pitchFamily="2" charset="-122"/>
              </a:rPr>
              <a:t>CIFAR10</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053" y="3131619"/>
            <a:ext cx="3719216" cy="2027534"/>
          </a:xfrm>
          <a:prstGeom prst="rect">
            <a:avLst/>
          </a:prstGeom>
          <a:ln>
            <a:noFill/>
          </a:ln>
          <a:effectLst>
            <a:outerShdw blurRad="63500" sx="102000" sy="102000" algn="ctr" rotWithShape="0">
              <a:prstClr val="black">
                <a:alpha val="40000"/>
              </a:prstClr>
            </a:outerShdw>
          </a:effectLst>
        </p:spPr>
      </p:pic>
      <p:pic>
        <p:nvPicPr>
          <p:cNvPr id="20" name="图片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2009" y="2840883"/>
            <a:ext cx="3846242" cy="2714703"/>
          </a:xfrm>
          <a:prstGeom prst="rect">
            <a:avLst/>
          </a:prstGeom>
          <a:ln>
            <a:noFill/>
          </a:ln>
          <a:effectLst>
            <a:outerShdw blurRad="63500" sx="102000" sy="102000" algn="ctr" rotWithShape="0">
              <a:prstClr val="black">
                <a:alpha val="40000"/>
              </a:prstClr>
            </a:outerShdw>
          </a:effectLst>
        </p:spPr>
      </p:pic>
      <p:sp>
        <p:nvSpPr>
          <p:cNvPr id="18" name="椭圆 9"/>
          <p:cNvSpPr/>
          <p:nvPr/>
        </p:nvSpPr>
        <p:spPr bwMode="auto">
          <a:xfrm>
            <a:off x="3092824" y="4656426"/>
            <a:ext cx="852352" cy="341549"/>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
        <p:nvSpPr>
          <p:cNvPr id="21" name="椭圆 9"/>
          <p:cNvSpPr/>
          <p:nvPr/>
        </p:nvSpPr>
        <p:spPr bwMode="auto">
          <a:xfrm>
            <a:off x="6553948" y="4501721"/>
            <a:ext cx="1577746" cy="295834"/>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
        <p:nvSpPr>
          <p:cNvPr id="22" name="椭圆 9"/>
          <p:cNvSpPr/>
          <p:nvPr/>
        </p:nvSpPr>
        <p:spPr bwMode="auto">
          <a:xfrm>
            <a:off x="6500830" y="3981118"/>
            <a:ext cx="1648721" cy="306916"/>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Tree>
    <p:extLst>
      <p:ext uri="{BB962C8B-B14F-4D97-AF65-F5344CB8AC3E}">
        <p14:creationId xmlns:p14="http://schemas.microsoft.com/office/powerpoint/2010/main" val="8709115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053" y="4362827"/>
            <a:ext cx="3760205" cy="16134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图片 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引言</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sp>
        <p:nvSpPr>
          <p:cNvPr id="21" name="TextBox 29"/>
          <p:cNvSpPr txBox="1"/>
          <p:nvPr/>
        </p:nvSpPr>
        <p:spPr>
          <a:xfrm>
            <a:off x="4630541" y="2059797"/>
            <a:ext cx="4397346" cy="3444020"/>
          </a:xfrm>
          <a:prstGeom prst="rect">
            <a:avLst/>
          </a:prstGeom>
          <a:noFill/>
        </p:spPr>
        <p:txBody>
          <a:bodyPr wrap="square" rtlCol="0">
            <a:spAutoFit/>
          </a:bodyPr>
          <a:lstStyle>
            <a:defPPr>
              <a:defRPr lang="zh-CN"/>
            </a:defPPr>
            <a:lvl1pPr>
              <a:lnSpc>
                <a:spcPct val="110000"/>
              </a:lnSpc>
              <a:defRPr>
                <a:solidFill>
                  <a:schemeClr val="tx1">
                    <a:lumMod val="75000"/>
                    <a:lumOff val="25000"/>
                  </a:schemeClr>
                </a:solidFill>
                <a:ea typeface="华文楷体" panose="02010600040101010101" pitchFamily="2" charset="-122"/>
              </a:defRPr>
            </a:lvl1pPr>
          </a:lstStyle>
          <a:p>
            <a:r>
              <a:rPr lang="fi-FI" b="1" dirty="0"/>
              <a:t>1969</a:t>
            </a:r>
            <a:r>
              <a:rPr lang="zh-CN" altLang="en-US" b="1" dirty="0"/>
              <a:t>年</a:t>
            </a:r>
            <a:r>
              <a:rPr lang="en-US" altLang="zh-CN" b="1" dirty="0" smtClean="0"/>
              <a:t>Minsky《</a:t>
            </a:r>
            <a:r>
              <a:rPr lang="zh-CN" altLang="en-US" b="1" dirty="0"/>
              <a:t>感知器</a:t>
            </a:r>
            <a:r>
              <a:rPr lang="en-US" altLang="zh-CN" b="1" dirty="0" smtClean="0"/>
              <a:t>》</a:t>
            </a:r>
            <a:r>
              <a:rPr lang="zh-CN" altLang="en-US" b="1" dirty="0" smtClean="0"/>
              <a:t>提出</a:t>
            </a:r>
            <a:r>
              <a:rPr lang="zh-CN" altLang="en-US" b="1" dirty="0" smtClean="0">
                <a:solidFill>
                  <a:srgbClr val="5C307D"/>
                </a:solidFill>
              </a:rPr>
              <a:t>两</a:t>
            </a:r>
            <a:r>
              <a:rPr lang="zh-CN" altLang="en-US" b="1" dirty="0">
                <a:solidFill>
                  <a:srgbClr val="5C307D"/>
                </a:solidFill>
              </a:rPr>
              <a:t>个问题</a:t>
            </a:r>
          </a:p>
          <a:p>
            <a:endParaRPr lang="zh-CN" altLang="en-US" b="1" dirty="0"/>
          </a:p>
          <a:p>
            <a:r>
              <a:rPr lang="en-US" altLang="zh-CN" b="1" dirty="0"/>
              <a:t>1970</a:t>
            </a:r>
            <a:r>
              <a:rPr lang="zh-CN" altLang="en-US" b="1" dirty="0"/>
              <a:t>年</a:t>
            </a:r>
            <a:r>
              <a:rPr lang="en-US" b="1" dirty="0" err="1"/>
              <a:t>Linnainm</a:t>
            </a:r>
            <a:r>
              <a:rPr lang="en-US" altLang="zh-CN" b="1" dirty="0" err="1"/>
              <a:t>aa</a:t>
            </a:r>
            <a:r>
              <a:rPr lang="zh-CN" altLang="en-US" b="1" dirty="0"/>
              <a:t>提出</a:t>
            </a:r>
            <a:r>
              <a:rPr lang="zh-CN" altLang="en-US" b="1" dirty="0">
                <a:solidFill>
                  <a:srgbClr val="5C307D"/>
                </a:solidFill>
              </a:rPr>
              <a:t>最早的</a:t>
            </a:r>
            <a:r>
              <a:rPr lang="en-US" altLang="zh-CN" b="1" dirty="0">
                <a:solidFill>
                  <a:srgbClr val="5C307D"/>
                </a:solidFill>
              </a:rPr>
              <a:t>BP</a:t>
            </a:r>
            <a:endParaRPr lang="zh-CN" altLang="en-US" b="1" dirty="0">
              <a:solidFill>
                <a:srgbClr val="5C307D"/>
              </a:solidFill>
            </a:endParaRPr>
          </a:p>
          <a:p>
            <a:endParaRPr lang="zh-CN" altLang="en-US" b="1" dirty="0"/>
          </a:p>
          <a:p>
            <a:r>
              <a:rPr lang="en-US" altLang="zh-CN" b="1" dirty="0"/>
              <a:t>1973</a:t>
            </a:r>
            <a:r>
              <a:rPr lang="zh-CN" altLang="en-US" b="1" dirty="0"/>
              <a:t>年</a:t>
            </a:r>
            <a:r>
              <a:rPr lang="en-US" altLang="zh-CN" b="1" dirty="0"/>
              <a:t>Dreyfus</a:t>
            </a:r>
            <a:r>
              <a:rPr lang="zh-CN" altLang="en-US" b="1" dirty="0"/>
              <a:t>用</a:t>
            </a:r>
            <a:r>
              <a:rPr lang="en-US" altLang="zh-CN" b="1" dirty="0"/>
              <a:t>BP</a:t>
            </a:r>
            <a:r>
              <a:rPr lang="zh-CN" altLang="en-US" b="1" dirty="0">
                <a:solidFill>
                  <a:srgbClr val="5C307D"/>
                </a:solidFill>
              </a:rPr>
              <a:t>最小化误差函数</a:t>
            </a:r>
            <a:endParaRPr lang="en-US" b="1" dirty="0">
              <a:solidFill>
                <a:srgbClr val="5C307D"/>
              </a:solidFill>
            </a:endParaRPr>
          </a:p>
          <a:p>
            <a:endParaRPr lang="zh-CN" altLang="en-US" b="1" dirty="0"/>
          </a:p>
          <a:p>
            <a:r>
              <a:rPr lang="en-US" altLang="zh-CN" b="1" dirty="0"/>
              <a:t>1982</a:t>
            </a:r>
            <a:r>
              <a:rPr lang="zh-CN" altLang="en-US" b="1" dirty="0"/>
              <a:t>年</a:t>
            </a:r>
            <a:r>
              <a:rPr lang="en-US" altLang="zh-CN" b="1" dirty="0" err="1"/>
              <a:t>Werbos</a:t>
            </a:r>
            <a:r>
              <a:rPr lang="zh-CN" altLang="en-US" b="1" dirty="0"/>
              <a:t>将</a:t>
            </a:r>
            <a:r>
              <a:rPr lang="en-US" altLang="zh-CN" b="1" dirty="0"/>
              <a:t>BP</a:t>
            </a:r>
            <a:r>
              <a:rPr lang="zh-CN" altLang="en-US" b="1" dirty="0"/>
              <a:t>用于</a:t>
            </a:r>
            <a:r>
              <a:rPr lang="zh-CN" altLang="en-US" b="1" dirty="0">
                <a:solidFill>
                  <a:srgbClr val="5C307D"/>
                </a:solidFill>
              </a:rPr>
              <a:t>神经网络</a:t>
            </a:r>
          </a:p>
          <a:p>
            <a:endParaRPr lang="zh-CN" altLang="en-US" b="1" dirty="0"/>
          </a:p>
          <a:p>
            <a:r>
              <a:rPr lang="en-US" altLang="zh-CN" b="1" dirty="0"/>
              <a:t>1985</a:t>
            </a:r>
            <a:r>
              <a:rPr lang="zh-CN" altLang="en-US" b="1" dirty="0"/>
              <a:t>年</a:t>
            </a:r>
            <a:r>
              <a:rPr lang="en-US" altLang="zh-CN" b="1" dirty="0" err="1"/>
              <a:t>Rumelhart</a:t>
            </a:r>
            <a:r>
              <a:rPr lang="zh-CN" altLang="en-US" b="1" dirty="0"/>
              <a:t>和</a:t>
            </a:r>
            <a:r>
              <a:rPr lang="en-US" altLang="zh-CN" b="1" dirty="0"/>
              <a:t>Hinton</a:t>
            </a:r>
            <a:r>
              <a:rPr lang="zh-CN" altLang="en-US" b="1" dirty="0">
                <a:solidFill>
                  <a:srgbClr val="5C307D"/>
                </a:solidFill>
              </a:rPr>
              <a:t>推广</a:t>
            </a:r>
            <a:r>
              <a:rPr lang="zh-CN" altLang="en-US" b="1" dirty="0"/>
              <a:t>了</a:t>
            </a:r>
            <a:r>
              <a:rPr lang="en-US" altLang="zh-CN" b="1" dirty="0"/>
              <a:t>BP</a:t>
            </a:r>
            <a:endParaRPr lang="zh-CN" altLang="en-US" b="1" dirty="0"/>
          </a:p>
          <a:p>
            <a:endParaRPr lang="zh-CN" altLang="en-US" b="1" dirty="0" smtClean="0">
              <a:solidFill>
                <a:schemeClr val="tx1"/>
              </a:solidFill>
            </a:endParaRPr>
          </a:p>
          <a:p>
            <a:endParaRPr lang="en-US" altLang="zh-CN" b="1" dirty="0"/>
          </a:p>
        </p:txBody>
      </p:sp>
      <p:sp>
        <p:nvSpPr>
          <p:cNvPr id="26" name="TextBox 29"/>
          <p:cNvSpPr txBox="1"/>
          <p:nvPr/>
        </p:nvSpPr>
        <p:spPr>
          <a:xfrm>
            <a:off x="253220" y="2637962"/>
            <a:ext cx="4318780" cy="1615827"/>
          </a:xfrm>
          <a:prstGeom prst="rect">
            <a:avLst/>
          </a:prstGeom>
          <a:noFill/>
        </p:spPr>
        <p:txBody>
          <a:bodyPr wrap="square" rtlCol="0">
            <a:spAutoFit/>
          </a:bodyPr>
          <a:lstStyle>
            <a:defPPr>
              <a:defRPr lang="zh-CN"/>
            </a:defPPr>
            <a:lvl1pPr>
              <a:lnSpc>
                <a:spcPct val="110000"/>
              </a:lnSpc>
              <a:defRPr>
                <a:solidFill>
                  <a:schemeClr val="tx1">
                    <a:lumMod val="75000"/>
                    <a:lumOff val="25000"/>
                  </a:schemeClr>
                </a:solidFill>
                <a:ea typeface="华文楷体" panose="02010600040101010101" pitchFamily="2" charset="-122"/>
              </a:defRPr>
            </a:lvl1pPr>
          </a:lstStyle>
          <a:p>
            <a:r>
              <a:rPr lang="zh-CN" altLang="en-US" b="1" dirty="0" smtClean="0">
                <a:solidFill>
                  <a:srgbClr val="5C307D"/>
                </a:solidFill>
              </a:rPr>
              <a:t>早期的卷积神经网络发展经历</a:t>
            </a:r>
          </a:p>
          <a:p>
            <a:endParaRPr lang="zh-CN" altLang="en-US" b="1" dirty="0">
              <a:solidFill>
                <a:srgbClr val="5C307D"/>
              </a:solidFill>
            </a:endParaRPr>
          </a:p>
          <a:p>
            <a:r>
              <a:rPr lang="en-US" b="1" dirty="0" smtClean="0"/>
              <a:t>1943年McCulloch</a:t>
            </a:r>
            <a:r>
              <a:rPr lang="zh-CN" altLang="en-US" b="1" dirty="0" smtClean="0"/>
              <a:t>提出</a:t>
            </a:r>
            <a:r>
              <a:rPr lang="en-US" altLang="zh-CN" b="1" dirty="0">
                <a:solidFill>
                  <a:srgbClr val="5C307D"/>
                </a:solidFill>
              </a:rPr>
              <a:t>M-P </a:t>
            </a:r>
            <a:r>
              <a:rPr lang="zh-CN" altLang="en-US" b="1" dirty="0">
                <a:solidFill>
                  <a:srgbClr val="5C307D"/>
                </a:solidFill>
              </a:rPr>
              <a:t>神经网络</a:t>
            </a:r>
            <a:r>
              <a:rPr lang="zh-CN" altLang="en-US" b="1" dirty="0" smtClean="0">
                <a:solidFill>
                  <a:srgbClr val="5C307D"/>
                </a:solidFill>
              </a:rPr>
              <a:t>模型</a:t>
            </a:r>
          </a:p>
          <a:p>
            <a:r>
              <a:rPr lang="en-US" altLang="zh-CN" b="1" dirty="0" smtClean="0"/>
              <a:t>1958</a:t>
            </a:r>
            <a:r>
              <a:rPr lang="zh-CN" altLang="en-US" b="1" dirty="0"/>
              <a:t>年</a:t>
            </a:r>
            <a:r>
              <a:rPr lang="en-US" altLang="zh-CN" b="1" dirty="0"/>
              <a:t>Rosenblatt</a:t>
            </a:r>
            <a:r>
              <a:rPr lang="zh-CN" altLang="en-US" b="1" dirty="0"/>
              <a:t>提</a:t>
            </a:r>
            <a:r>
              <a:rPr lang="zh-CN" altLang="en-US" b="1" dirty="0" smtClean="0"/>
              <a:t>出</a:t>
            </a:r>
            <a:r>
              <a:rPr lang="zh-CN" altLang="en-US" b="1" dirty="0" smtClean="0">
                <a:solidFill>
                  <a:srgbClr val="5C307D"/>
                </a:solidFill>
              </a:rPr>
              <a:t>感知器</a:t>
            </a:r>
          </a:p>
          <a:p>
            <a:r>
              <a:rPr lang="en-US" altLang="zh-CN" b="1" dirty="0" smtClean="0">
                <a:solidFill>
                  <a:srgbClr val="404040"/>
                </a:solidFill>
              </a:rPr>
              <a:t>1971</a:t>
            </a:r>
            <a:r>
              <a:rPr lang="zh-CN" altLang="en-US" b="1" dirty="0" smtClean="0">
                <a:solidFill>
                  <a:srgbClr val="404040"/>
                </a:solidFill>
              </a:rPr>
              <a:t>年</a:t>
            </a:r>
            <a:r>
              <a:rPr lang="en-US" altLang="zh-CN" b="1" dirty="0" err="1" smtClean="0">
                <a:solidFill>
                  <a:srgbClr val="404040"/>
                </a:solidFill>
              </a:rPr>
              <a:t>Ivakhnenko</a:t>
            </a:r>
            <a:r>
              <a:rPr lang="zh-CN" altLang="en-US" b="1" dirty="0" smtClean="0">
                <a:solidFill>
                  <a:srgbClr val="404040"/>
                </a:solidFill>
              </a:rPr>
              <a:t>提出</a:t>
            </a:r>
            <a:r>
              <a:rPr lang="en-US" altLang="zh-CN" b="1" dirty="0">
                <a:solidFill>
                  <a:srgbClr val="404040"/>
                </a:solidFill>
              </a:rPr>
              <a:t>8</a:t>
            </a:r>
            <a:r>
              <a:rPr lang="zh-CN" altLang="en-US" b="1" dirty="0" smtClean="0">
                <a:solidFill>
                  <a:srgbClr val="5C307D"/>
                </a:solidFill>
              </a:rPr>
              <a:t>层感知机</a:t>
            </a:r>
            <a:endParaRPr lang="en-US" b="1" dirty="0">
              <a:solidFill>
                <a:srgbClr val="5C307D"/>
              </a:solidFill>
            </a:endParaRPr>
          </a:p>
        </p:txBody>
      </p:sp>
      <p:sp>
        <p:nvSpPr>
          <p:cNvPr id="27"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相关研究</a:t>
            </a:r>
            <a:endParaRPr lang="zh-CN" altLang="en-US" sz="2400" b="1" dirty="0">
              <a:solidFill>
                <a:schemeClr val="tx1">
                  <a:lumMod val="75000"/>
                  <a:lumOff val="25000"/>
                </a:schemeClr>
              </a:solidFill>
              <a:ea typeface="华文楷体" panose="02010600040101010101" pitchFamily="2" charset="-122"/>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9742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随机区域池化</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实验结果 </a:t>
            </a:r>
            <a:r>
              <a:rPr lang="en-US" altLang="zh-CN" sz="2400" b="1" dirty="0" smtClean="0">
                <a:solidFill>
                  <a:schemeClr val="tx1">
                    <a:lumMod val="75000"/>
                    <a:lumOff val="25000"/>
                  </a:schemeClr>
                </a:solidFill>
                <a:ea typeface="华文楷体" panose="02010600040101010101" pitchFamily="2" charset="-122"/>
              </a:rPr>
              <a:t>-</a:t>
            </a:r>
            <a:r>
              <a:rPr lang="zh-CN" altLang="en-US" sz="2400" b="1" dirty="0" smtClean="0">
                <a:solidFill>
                  <a:schemeClr val="tx1">
                    <a:lumMod val="75000"/>
                    <a:lumOff val="25000"/>
                  </a:schemeClr>
                </a:solidFill>
                <a:ea typeface="华文楷体" panose="02010600040101010101" pitchFamily="2" charset="-122"/>
              </a:rPr>
              <a:t> </a:t>
            </a:r>
            <a:r>
              <a:rPr lang="en-US" altLang="zh-CN" sz="2400" b="1" dirty="0" smtClean="0">
                <a:solidFill>
                  <a:schemeClr val="tx1">
                    <a:lumMod val="75000"/>
                    <a:lumOff val="25000"/>
                  </a:schemeClr>
                </a:solidFill>
                <a:ea typeface="华文楷体" panose="02010600040101010101" pitchFamily="2" charset="-122"/>
              </a:rPr>
              <a:t>CIFAR10</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137" y="2787931"/>
            <a:ext cx="4088323" cy="3082364"/>
          </a:xfrm>
          <a:prstGeom prst="rect">
            <a:avLst/>
          </a:prstGeom>
          <a:ln>
            <a:noFill/>
          </a:ln>
          <a:effectLst>
            <a:outerShdw blurRad="63500" sx="102000" sy="102000" algn="ctr" rotWithShape="0">
              <a:prstClr val="black">
                <a:alpha val="40000"/>
              </a:prstClr>
            </a:outerShdw>
          </a:effectLst>
        </p:spPr>
      </p:pic>
      <p:pic>
        <p:nvPicPr>
          <p:cNvPr id="20" name="图片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3660" y="1948118"/>
            <a:ext cx="3928362" cy="3922177"/>
          </a:xfrm>
          <a:prstGeom prst="rect">
            <a:avLst/>
          </a:prstGeom>
          <a:ln>
            <a:noFill/>
          </a:ln>
          <a:effectLst>
            <a:outerShdw blurRad="63500" sx="102000" sy="102000" algn="ctr" rotWithShape="0">
              <a:prstClr val="black">
                <a:alpha val="40000"/>
              </a:prstClr>
            </a:outerShdw>
          </a:effectLst>
        </p:spPr>
      </p:pic>
      <p:sp>
        <p:nvSpPr>
          <p:cNvPr id="18" name="椭圆 9"/>
          <p:cNvSpPr/>
          <p:nvPr/>
        </p:nvSpPr>
        <p:spPr bwMode="auto">
          <a:xfrm>
            <a:off x="3319799" y="5543124"/>
            <a:ext cx="1060189" cy="341549"/>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
        <p:nvSpPr>
          <p:cNvPr id="21" name="椭圆 9"/>
          <p:cNvSpPr/>
          <p:nvPr/>
        </p:nvSpPr>
        <p:spPr bwMode="auto">
          <a:xfrm>
            <a:off x="7355022" y="4916448"/>
            <a:ext cx="1177000" cy="341549"/>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Tree>
    <p:extLst>
      <p:ext uri="{BB962C8B-B14F-4D97-AF65-F5344CB8AC3E}">
        <p14:creationId xmlns:p14="http://schemas.microsoft.com/office/powerpoint/2010/main" val="1113473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随机区域池化</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实验结果 </a:t>
            </a:r>
            <a:r>
              <a:rPr lang="en-US" altLang="zh-CN" sz="2400" b="1" dirty="0" smtClean="0">
                <a:solidFill>
                  <a:schemeClr val="tx1">
                    <a:lumMod val="75000"/>
                    <a:lumOff val="25000"/>
                  </a:schemeClr>
                </a:solidFill>
                <a:ea typeface="华文楷体" panose="02010600040101010101" pitchFamily="2" charset="-122"/>
              </a:rPr>
              <a:t>-</a:t>
            </a:r>
            <a:r>
              <a:rPr lang="zh-CN" altLang="en-US" sz="2400" b="1" dirty="0" smtClean="0">
                <a:solidFill>
                  <a:schemeClr val="tx1">
                    <a:lumMod val="75000"/>
                    <a:lumOff val="25000"/>
                  </a:schemeClr>
                </a:solidFill>
                <a:ea typeface="华文楷体" panose="02010600040101010101" pitchFamily="2" charset="-122"/>
              </a:rPr>
              <a:t> </a:t>
            </a:r>
            <a:r>
              <a:rPr lang="en-US" altLang="zh-CN" sz="2400" b="1" dirty="0" smtClean="0">
                <a:solidFill>
                  <a:schemeClr val="tx1">
                    <a:lumMod val="75000"/>
                    <a:lumOff val="25000"/>
                  </a:schemeClr>
                </a:solidFill>
                <a:ea typeface="华文楷体" panose="02010600040101010101" pitchFamily="2" charset="-122"/>
              </a:rPr>
              <a:t>CIFAR100</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0344" y="1825422"/>
            <a:ext cx="5123329" cy="4127418"/>
          </a:xfrm>
          <a:prstGeom prst="rect">
            <a:avLst/>
          </a:prstGeom>
          <a:ln>
            <a:noFill/>
          </a:ln>
          <a:effectLst>
            <a:outerShdw blurRad="63500" sx="102000" sy="102000" algn="ctr" rotWithShape="0">
              <a:prstClr val="black">
                <a:alpha val="40000"/>
              </a:prstClr>
            </a:outerShdw>
          </a:effectLst>
        </p:spPr>
      </p:pic>
      <p:sp>
        <p:nvSpPr>
          <p:cNvPr id="18" name="椭圆 9"/>
          <p:cNvSpPr/>
          <p:nvPr/>
        </p:nvSpPr>
        <p:spPr bwMode="auto">
          <a:xfrm>
            <a:off x="4931170" y="4537710"/>
            <a:ext cx="1805807" cy="246398"/>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
        <p:nvSpPr>
          <p:cNvPr id="22" name="椭圆 9"/>
          <p:cNvSpPr/>
          <p:nvPr/>
        </p:nvSpPr>
        <p:spPr bwMode="auto">
          <a:xfrm>
            <a:off x="4931169" y="4049938"/>
            <a:ext cx="1805807" cy="246398"/>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Tree>
    <p:extLst>
      <p:ext uri="{BB962C8B-B14F-4D97-AF65-F5344CB8AC3E}">
        <p14:creationId xmlns:p14="http://schemas.microsoft.com/office/powerpoint/2010/main" val="17364352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随机区域池化</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实验结果</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0344" y="1925552"/>
            <a:ext cx="5123329" cy="4040935"/>
          </a:xfrm>
          <a:prstGeom prst="rect">
            <a:avLst/>
          </a:prstGeom>
          <a:ln>
            <a:noFill/>
          </a:ln>
          <a:effectLst>
            <a:outerShdw blurRad="63500" sx="102000" sy="102000" algn="ctr" rotWithShape="0">
              <a:prstClr val="black">
                <a:alpha val="40000"/>
              </a:prstClr>
            </a:outerShdw>
          </a:effectLst>
        </p:spPr>
      </p:pic>
      <p:sp>
        <p:nvSpPr>
          <p:cNvPr id="18" name="椭圆 9"/>
          <p:cNvSpPr/>
          <p:nvPr/>
        </p:nvSpPr>
        <p:spPr bwMode="auto">
          <a:xfrm>
            <a:off x="6191547" y="4710215"/>
            <a:ext cx="618565" cy="234293"/>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Tree>
    <p:extLst>
      <p:ext uri="{BB962C8B-B14F-4D97-AF65-F5344CB8AC3E}">
        <p14:creationId xmlns:p14="http://schemas.microsoft.com/office/powerpoint/2010/main" val="7363590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随机区域池化</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smtClean="0">
                <a:solidFill>
                  <a:schemeClr val="tx1">
                    <a:lumMod val="75000"/>
                    <a:lumOff val="25000"/>
                  </a:schemeClr>
                </a:solidFill>
                <a:ea typeface="华文楷体" panose="02010600040101010101" pitchFamily="2" charset="-122"/>
              </a:rPr>
              <a:t>实验结果</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3654" y="1893921"/>
            <a:ext cx="4936708" cy="4040935"/>
          </a:xfrm>
          <a:prstGeom prst="rect">
            <a:avLst/>
          </a:prstGeom>
          <a:ln>
            <a:noFill/>
          </a:ln>
          <a:effectLst>
            <a:outerShdw blurRad="63500" sx="102000" sy="102000" algn="ctr" rotWithShape="0">
              <a:prstClr val="black">
                <a:alpha val="40000"/>
              </a:prstClr>
            </a:outerShdw>
          </a:effectLst>
        </p:spPr>
      </p:pic>
      <p:sp>
        <p:nvSpPr>
          <p:cNvPr id="18" name="椭圆 9"/>
          <p:cNvSpPr/>
          <p:nvPr/>
        </p:nvSpPr>
        <p:spPr bwMode="auto">
          <a:xfrm>
            <a:off x="6078071" y="4824449"/>
            <a:ext cx="618565" cy="234293"/>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Tree>
    <p:extLst>
      <p:ext uri="{BB962C8B-B14F-4D97-AF65-F5344CB8AC3E}">
        <p14:creationId xmlns:p14="http://schemas.microsoft.com/office/powerpoint/2010/main" val="5552790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2"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9" name="文本框 38"/>
          <p:cNvSpPr txBox="1"/>
          <p:nvPr/>
        </p:nvSpPr>
        <p:spPr>
          <a:xfrm>
            <a:off x="163773" y="3083032"/>
            <a:ext cx="3123394" cy="646331"/>
          </a:xfrm>
          <a:prstGeom prst="rect">
            <a:avLst/>
          </a:prstGeom>
          <a:noFill/>
        </p:spPr>
        <p:txBody>
          <a:bodyPr wrap="square" rtlCol="0">
            <a:spAutoFit/>
          </a:bodyPr>
          <a:lstStyle/>
          <a:p>
            <a:r>
              <a:rPr lang="en-US" altLang="zh-CN" sz="3600" b="1" dirty="0" smtClean="0">
                <a:solidFill>
                  <a:schemeClr val="bg1">
                    <a:lumMod val="65000"/>
                  </a:schemeClr>
                </a:solidFill>
                <a:latin typeface="华文楷体" panose="02010600040101010101" pitchFamily="2" charset="-122"/>
                <a:ea typeface="华文楷体" panose="02010600040101010101" pitchFamily="2" charset="-122"/>
              </a:rPr>
              <a:t>CONTENTS</a:t>
            </a:r>
            <a:endParaRPr lang="zh-CN" altLang="en-US" sz="3600" b="1" dirty="0">
              <a:solidFill>
                <a:schemeClr val="bg1">
                  <a:lumMod val="65000"/>
                </a:schemeClr>
              </a:solidFill>
              <a:latin typeface="华文楷体" panose="02010600040101010101" pitchFamily="2" charset="-122"/>
              <a:ea typeface="华文楷体" panose="02010600040101010101" pitchFamily="2" charset="-122"/>
            </a:endParaRPr>
          </a:p>
        </p:txBody>
      </p:sp>
      <p:grpSp>
        <p:nvGrpSpPr>
          <p:cNvPr id="43" name="组合 42"/>
          <p:cNvGrpSpPr/>
          <p:nvPr/>
        </p:nvGrpSpPr>
        <p:grpSpPr>
          <a:xfrm>
            <a:off x="0" y="1305569"/>
            <a:ext cx="9144000" cy="56736"/>
            <a:chOff x="30834" y="1305568"/>
            <a:chExt cx="8816454" cy="66133"/>
          </a:xfrm>
        </p:grpSpPr>
        <p:sp>
          <p:nvSpPr>
            <p:cNvPr id="14" name="矩形 13"/>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121263" y="2917957"/>
            <a:ext cx="902811" cy="523220"/>
          </a:xfrm>
          <a:prstGeom prst="rect">
            <a:avLst/>
          </a:prstGeom>
          <a:noFill/>
        </p:spPr>
        <p:txBody>
          <a:bodyPr wrap="none" rtlCol="0">
            <a:spAutoFit/>
          </a:bodyPr>
          <a:lstStyle/>
          <a:p>
            <a:r>
              <a:rPr lang="zh-CN" altLang="en-US" sz="2800" b="1" dirty="0">
                <a:solidFill>
                  <a:srgbClr val="5C307D"/>
                </a:solidFill>
                <a:latin typeface="华文楷体" panose="02010600040101010101" pitchFamily="2" charset="-122"/>
                <a:ea typeface="华文楷体" panose="02010600040101010101" pitchFamily="2" charset="-122"/>
              </a:rPr>
              <a:t>目录</a:t>
            </a:r>
          </a:p>
        </p:txBody>
      </p:sp>
      <p:sp>
        <p:nvSpPr>
          <p:cNvPr id="17" name="文本框 16"/>
          <p:cNvSpPr txBox="1"/>
          <p:nvPr/>
        </p:nvSpPr>
        <p:spPr>
          <a:xfrm>
            <a:off x="3525600" y="2903398"/>
            <a:ext cx="377026"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19" name="文本框 18"/>
          <p:cNvSpPr txBox="1"/>
          <p:nvPr/>
        </p:nvSpPr>
        <p:spPr>
          <a:xfrm>
            <a:off x="3984044" y="2970124"/>
            <a:ext cx="697627" cy="400110"/>
          </a:xfrm>
          <a:prstGeom prst="rect">
            <a:avLst/>
          </a:prstGeom>
          <a:noFill/>
        </p:spPr>
        <p:txBody>
          <a:bodyPr wrap="none" rtlCol="0">
            <a:spAutoFit/>
          </a:bodyPr>
          <a:lstStyle/>
          <a:p>
            <a:r>
              <a:rPr lang="zh-CN" altLang="en-US" sz="2000" dirty="0" smtClean="0">
                <a:solidFill>
                  <a:srgbClr val="404040"/>
                </a:solidFill>
                <a:ea typeface="华文楷体" panose="02010600040101010101" pitchFamily="2" charset="-122"/>
              </a:rPr>
              <a:t>序言</a:t>
            </a:r>
            <a:endParaRPr lang="zh-CN" altLang="en-US" sz="2000" dirty="0">
              <a:solidFill>
                <a:srgbClr val="404040"/>
              </a:solidFill>
              <a:ea typeface="华文楷体" panose="02010600040101010101" pitchFamily="2" charset="-122"/>
            </a:endParaRPr>
          </a:p>
        </p:txBody>
      </p:sp>
      <p:cxnSp>
        <p:nvCxnSpPr>
          <p:cNvPr id="20" name="直接连接符 19"/>
          <p:cNvCxnSpPr/>
          <p:nvPr/>
        </p:nvCxnSpPr>
        <p:spPr>
          <a:xfrm flipH="1">
            <a:off x="3736631" y="3083032"/>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81904" y="2913616"/>
            <a:ext cx="377026"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22" name="文本框 21"/>
          <p:cNvSpPr txBox="1"/>
          <p:nvPr/>
        </p:nvSpPr>
        <p:spPr>
          <a:xfrm>
            <a:off x="6570727" y="2994901"/>
            <a:ext cx="1569660" cy="369332"/>
          </a:xfrm>
          <a:prstGeom prst="rect">
            <a:avLst/>
          </a:prstGeom>
          <a:noFill/>
        </p:spPr>
        <p:txBody>
          <a:bodyPr wrap="none" rtlCol="0">
            <a:spAutoFit/>
          </a:bodyPr>
          <a:lstStyle/>
          <a:p>
            <a:r>
              <a:rPr lang="zh-CN" altLang="en-US" dirty="0" smtClean="0">
                <a:solidFill>
                  <a:srgbClr val="404040"/>
                </a:solidFill>
                <a:ea typeface="华文楷体" panose="02010600040101010101" pitchFamily="2" charset="-122"/>
              </a:rPr>
              <a:t>组合卷积结构</a:t>
            </a:r>
            <a:endParaRPr lang="zh-CN" altLang="en-US" dirty="0">
              <a:solidFill>
                <a:srgbClr val="404040"/>
              </a:solidFill>
              <a:ea typeface="华文楷体" panose="02010600040101010101" pitchFamily="2" charset="-122"/>
            </a:endParaRPr>
          </a:p>
        </p:txBody>
      </p:sp>
      <p:cxnSp>
        <p:nvCxnSpPr>
          <p:cNvPr id="23" name="直接连接符 22"/>
          <p:cNvCxnSpPr/>
          <p:nvPr/>
        </p:nvCxnSpPr>
        <p:spPr>
          <a:xfrm flipH="1">
            <a:off x="6324270" y="3083032"/>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525600" y="3482780"/>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25" name="文本框 24"/>
          <p:cNvSpPr txBox="1"/>
          <p:nvPr/>
        </p:nvSpPr>
        <p:spPr>
          <a:xfrm>
            <a:off x="3984044" y="3549506"/>
            <a:ext cx="1723549" cy="400110"/>
          </a:xfrm>
          <a:prstGeom prst="rect">
            <a:avLst/>
          </a:prstGeom>
          <a:noFill/>
        </p:spPr>
        <p:txBody>
          <a:bodyPr wrap="none" rtlCol="0">
            <a:spAutoFit/>
          </a:bodyPr>
          <a:lstStyle/>
          <a:p>
            <a:r>
              <a:rPr lang="zh-CN" altLang="en-US" sz="2000" dirty="0" smtClean="0">
                <a:solidFill>
                  <a:schemeClr val="tx1">
                    <a:lumMod val="75000"/>
                    <a:lumOff val="25000"/>
                  </a:schemeClr>
                </a:solidFill>
                <a:ea typeface="华文楷体" panose="02010600040101010101" pitchFamily="2" charset="-122"/>
              </a:rPr>
              <a:t>随机区域池化</a:t>
            </a:r>
            <a:endParaRPr lang="zh-CN" altLang="en-US" sz="2000" dirty="0">
              <a:solidFill>
                <a:schemeClr val="tx1">
                  <a:lumMod val="75000"/>
                  <a:lumOff val="25000"/>
                </a:schemeClr>
              </a:solidFill>
              <a:ea typeface="华文楷体" panose="02010600040101010101" pitchFamily="2" charset="-122"/>
            </a:endParaRPr>
          </a:p>
        </p:txBody>
      </p:sp>
      <p:cxnSp>
        <p:nvCxnSpPr>
          <p:cNvPr id="26" name="直接连接符 25"/>
          <p:cNvCxnSpPr/>
          <p:nvPr/>
        </p:nvCxnSpPr>
        <p:spPr>
          <a:xfrm flipH="1">
            <a:off x="3736631" y="366241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081904" y="3492998"/>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4</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28" name="文本框 27"/>
          <p:cNvSpPr txBox="1"/>
          <p:nvPr/>
        </p:nvSpPr>
        <p:spPr>
          <a:xfrm>
            <a:off x="6570727" y="3574283"/>
            <a:ext cx="1107996" cy="369332"/>
          </a:xfrm>
          <a:prstGeom prst="rect">
            <a:avLst/>
          </a:prstGeom>
          <a:solidFill>
            <a:srgbClr val="5C307D"/>
          </a:solidFill>
        </p:spPr>
        <p:txBody>
          <a:bodyPr wrap="none" rtlCol="0">
            <a:spAutoFit/>
          </a:bodyPr>
          <a:lstStyle/>
          <a:p>
            <a:r>
              <a:rPr lang="zh-CN" altLang="en-US" dirty="0" smtClean="0">
                <a:solidFill>
                  <a:schemeClr val="bg1"/>
                </a:solidFill>
                <a:ea typeface="华文楷体" panose="02010600040101010101" pitchFamily="2" charset="-122"/>
              </a:rPr>
              <a:t>模型压缩</a:t>
            </a:r>
            <a:endParaRPr lang="zh-CN" altLang="en-US" dirty="0">
              <a:solidFill>
                <a:schemeClr val="bg1"/>
              </a:solidFill>
              <a:ea typeface="华文楷体" panose="02010600040101010101" pitchFamily="2" charset="-122"/>
            </a:endParaRPr>
          </a:p>
        </p:txBody>
      </p:sp>
      <p:cxnSp>
        <p:nvCxnSpPr>
          <p:cNvPr id="29" name="直接连接符 28"/>
          <p:cNvCxnSpPr/>
          <p:nvPr/>
        </p:nvCxnSpPr>
        <p:spPr>
          <a:xfrm flipH="1">
            <a:off x="6324270" y="366241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3525600" y="4056523"/>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31" name="文本框 30"/>
          <p:cNvSpPr txBox="1"/>
          <p:nvPr/>
        </p:nvSpPr>
        <p:spPr>
          <a:xfrm>
            <a:off x="3984044" y="4123249"/>
            <a:ext cx="1723549" cy="400110"/>
          </a:xfrm>
          <a:prstGeom prst="rect">
            <a:avLst/>
          </a:prstGeom>
          <a:noFill/>
        </p:spPr>
        <p:txBody>
          <a:bodyPr wrap="none" rtlCol="0">
            <a:spAutoFit/>
          </a:bodyPr>
          <a:lstStyle/>
          <a:p>
            <a:r>
              <a:rPr lang="zh-CN" altLang="en-US" sz="2000" dirty="0" smtClean="0">
                <a:solidFill>
                  <a:schemeClr val="tx1">
                    <a:lumMod val="75000"/>
                    <a:lumOff val="25000"/>
                  </a:schemeClr>
                </a:solidFill>
                <a:ea typeface="华文楷体" panose="02010600040101010101" pitchFamily="2" charset="-122"/>
              </a:rPr>
              <a:t>交通标志识别</a:t>
            </a:r>
            <a:endParaRPr lang="zh-CN" altLang="en-US" sz="2000" dirty="0">
              <a:solidFill>
                <a:schemeClr val="tx1">
                  <a:lumMod val="75000"/>
                  <a:lumOff val="25000"/>
                </a:schemeClr>
              </a:solidFill>
              <a:ea typeface="华文楷体" panose="02010600040101010101" pitchFamily="2" charset="-122"/>
            </a:endParaRPr>
          </a:p>
        </p:txBody>
      </p:sp>
      <p:cxnSp>
        <p:nvCxnSpPr>
          <p:cNvPr id="32" name="直接连接符 31"/>
          <p:cNvCxnSpPr/>
          <p:nvPr/>
        </p:nvCxnSpPr>
        <p:spPr>
          <a:xfrm flipH="1">
            <a:off x="3736631" y="4236157"/>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6081904" y="4066741"/>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6</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34" name="文本框 33"/>
          <p:cNvSpPr txBox="1"/>
          <p:nvPr/>
        </p:nvSpPr>
        <p:spPr>
          <a:xfrm>
            <a:off x="6570727" y="4148026"/>
            <a:ext cx="1338828" cy="369332"/>
          </a:xfrm>
          <a:prstGeom prst="rect">
            <a:avLst/>
          </a:prstGeom>
          <a:noFill/>
        </p:spPr>
        <p:txBody>
          <a:bodyPr wrap="none" rtlCol="0">
            <a:spAutoFit/>
          </a:bodyPr>
          <a:lstStyle/>
          <a:p>
            <a:r>
              <a:rPr lang="zh-CN" altLang="en-US" dirty="0" smtClean="0">
                <a:solidFill>
                  <a:schemeClr val="tx1">
                    <a:lumMod val="75000"/>
                    <a:lumOff val="25000"/>
                  </a:schemeClr>
                </a:solidFill>
                <a:ea typeface="华文楷体" panose="02010600040101010101" pitchFamily="2" charset="-122"/>
              </a:rPr>
              <a:t>总结与展望</a:t>
            </a:r>
            <a:endParaRPr lang="zh-CN" altLang="en-US" dirty="0">
              <a:solidFill>
                <a:schemeClr val="tx1">
                  <a:lumMod val="75000"/>
                  <a:lumOff val="25000"/>
                </a:schemeClr>
              </a:solidFill>
              <a:ea typeface="华文楷体" panose="02010600040101010101" pitchFamily="2" charset="-122"/>
            </a:endParaRPr>
          </a:p>
        </p:txBody>
      </p:sp>
      <p:cxnSp>
        <p:nvCxnSpPr>
          <p:cNvPr id="35" name="直接连接符 34"/>
          <p:cNvCxnSpPr/>
          <p:nvPr/>
        </p:nvCxnSpPr>
        <p:spPr>
          <a:xfrm flipH="1">
            <a:off x="6324270" y="4236157"/>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6"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cxnSp>
        <p:nvCxnSpPr>
          <p:cNvPr id="8" name="直接连接符 7"/>
          <p:cNvCxnSpPr/>
          <p:nvPr/>
        </p:nvCxnSpPr>
        <p:spPr>
          <a:xfrm>
            <a:off x="3278460" y="2994901"/>
            <a:ext cx="0" cy="15472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9874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模型压缩</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研究目的</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21"/>
          <p:cNvSpPr/>
          <p:nvPr/>
        </p:nvSpPr>
        <p:spPr>
          <a:xfrm>
            <a:off x="3985178" y="2031403"/>
            <a:ext cx="2092893" cy="446439"/>
          </a:xfrm>
          <a:custGeom>
            <a:avLst/>
            <a:gdLst>
              <a:gd name="connsiteX0" fmla="*/ 0 w 4294916"/>
              <a:gd name="connsiteY0" fmla="*/ 0 h 446439"/>
              <a:gd name="connsiteX1" fmla="*/ 4294916 w 4294916"/>
              <a:gd name="connsiteY1" fmla="*/ 0 h 446439"/>
              <a:gd name="connsiteX2" fmla="*/ 4294916 w 4294916"/>
              <a:gd name="connsiteY2" fmla="*/ 446439 h 446439"/>
              <a:gd name="connsiteX3" fmla="*/ 0 w 4294916"/>
              <a:gd name="connsiteY3" fmla="*/ 446439 h 446439"/>
              <a:gd name="connsiteX4" fmla="*/ 0 w 4294916"/>
              <a:gd name="connsiteY4" fmla="*/ 0 h 446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4916" h="446439">
                <a:moveTo>
                  <a:pt x="0" y="0"/>
                </a:moveTo>
                <a:lnTo>
                  <a:pt x="4294916" y="0"/>
                </a:lnTo>
                <a:lnTo>
                  <a:pt x="4294916" y="446439"/>
                </a:lnTo>
                <a:lnTo>
                  <a:pt x="0" y="4464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b" anchorCtr="0">
            <a:noAutofit/>
          </a:bodyPr>
          <a:lstStyle/>
          <a:p>
            <a:pPr marL="0" lvl="0" algn="l" defTabSz="914400" rtl="0" eaLnBrk="1" latinLnBrk="0" hangingPunct="1">
              <a:lnSpc>
                <a:spcPct val="90000"/>
              </a:lnSpc>
              <a:spcBef>
                <a:spcPct val="0"/>
              </a:spcBef>
              <a:spcAft>
                <a:spcPct val="35000"/>
              </a:spcAft>
            </a:pPr>
            <a:r>
              <a:rPr lang="en-US" altLang="zh-CN" b="1" kern="1200" dirty="0" smtClean="0">
                <a:solidFill>
                  <a:schemeClr val="tx1">
                    <a:lumMod val="75000"/>
                    <a:lumOff val="25000"/>
                  </a:schemeClr>
                </a:solidFill>
                <a:latin typeface="+mn-lt"/>
                <a:ea typeface="华文楷体" panose="02010600040101010101" pitchFamily="2" charset="-122"/>
                <a:cs typeface="+mn-cs"/>
              </a:rPr>
              <a:t>[</a:t>
            </a:r>
            <a:r>
              <a:rPr lang="zh-CN" altLang="en-US" b="1" kern="1200" dirty="0" smtClean="0">
                <a:solidFill>
                  <a:schemeClr val="tx1">
                    <a:lumMod val="75000"/>
                    <a:lumOff val="25000"/>
                  </a:schemeClr>
                </a:solidFill>
                <a:latin typeface="+mn-lt"/>
                <a:ea typeface="华文楷体" panose="02010600040101010101" pitchFamily="2" charset="-122"/>
                <a:cs typeface="+mn-cs"/>
              </a:rPr>
              <a:t>性能</a:t>
            </a:r>
            <a:r>
              <a:rPr lang="en-US" altLang="zh-CN" b="1" kern="1200" dirty="0" smtClean="0">
                <a:solidFill>
                  <a:schemeClr val="tx1">
                    <a:lumMod val="75000"/>
                    <a:lumOff val="25000"/>
                  </a:schemeClr>
                </a:solidFill>
                <a:latin typeface="+mn-lt"/>
                <a:ea typeface="华文楷体" panose="02010600040101010101" pitchFamily="2" charset="-122"/>
                <a:cs typeface="+mn-cs"/>
              </a:rPr>
              <a:t>&amp;</a:t>
            </a:r>
            <a:r>
              <a:rPr lang="zh-CN" altLang="en-US" b="1" kern="1200" dirty="0" smtClean="0">
                <a:solidFill>
                  <a:schemeClr val="tx1">
                    <a:lumMod val="75000"/>
                    <a:lumOff val="25000"/>
                  </a:schemeClr>
                </a:solidFill>
                <a:latin typeface="+mn-lt"/>
                <a:ea typeface="华文楷体" panose="02010600040101010101" pitchFamily="2" charset="-122"/>
                <a:cs typeface="+mn-cs"/>
              </a:rPr>
              <a:t>计算复杂度</a:t>
            </a:r>
            <a:r>
              <a:rPr lang="en-US" altLang="zh-CN" b="1" kern="1200" dirty="0" smtClean="0">
                <a:solidFill>
                  <a:schemeClr val="tx1">
                    <a:lumMod val="75000"/>
                    <a:lumOff val="25000"/>
                  </a:schemeClr>
                </a:solidFill>
                <a:latin typeface="+mn-lt"/>
                <a:ea typeface="华文楷体" panose="02010600040101010101" pitchFamily="2" charset="-122"/>
                <a:cs typeface="+mn-cs"/>
              </a:rPr>
              <a:t>]</a:t>
            </a:r>
            <a:endParaRPr lang="zh-CN" altLang="en-US" b="1" kern="1200" dirty="0">
              <a:solidFill>
                <a:schemeClr val="tx1">
                  <a:lumMod val="75000"/>
                  <a:lumOff val="25000"/>
                </a:schemeClr>
              </a:solidFill>
              <a:latin typeface="+mn-lt"/>
              <a:ea typeface="华文楷体" panose="02010600040101010101" pitchFamily="2" charset="-122"/>
              <a:cs typeface="+mn-cs"/>
            </a:endParaRPr>
          </a:p>
        </p:txBody>
      </p:sp>
      <p:sp>
        <p:nvSpPr>
          <p:cNvPr id="19" name="任意多边形 22"/>
          <p:cNvSpPr/>
          <p:nvPr/>
        </p:nvSpPr>
        <p:spPr>
          <a:xfrm>
            <a:off x="2476154" y="2103737"/>
            <a:ext cx="1509024" cy="446439"/>
          </a:xfrm>
          <a:custGeom>
            <a:avLst/>
            <a:gdLst>
              <a:gd name="connsiteX0" fmla="*/ 74421 w 1509024"/>
              <a:gd name="connsiteY0" fmla="*/ 0 h 446439"/>
              <a:gd name="connsiteX1" fmla="*/ 1434603 w 1509024"/>
              <a:gd name="connsiteY1" fmla="*/ 0 h 446439"/>
              <a:gd name="connsiteX2" fmla="*/ 1509024 w 1509024"/>
              <a:gd name="connsiteY2" fmla="*/ 74421 h 446439"/>
              <a:gd name="connsiteX3" fmla="*/ 1509024 w 1509024"/>
              <a:gd name="connsiteY3" fmla="*/ 446439 h 446439"/>
              <a:gd name="connsiteX4" fmla="*/ 1509024 w 1509024"/>
              <a:gd name="connsiteY4" fmla="*/ 446439 h 446439"/>
              <a:gd name="connsiteX5" fmla="*/ 0 w 1509024"/>
              <a:gd name="connsiteY5" fmla="*/ 446439 h 446439"/>
              <a:gd name="connsiteX6" fmla="*/ 0 w 1509024"/>
              <a:gd name="connsiteY6" fmla="*/ 446439 h 446439"/>
              <a:gd name="connsiteX7" fmla="*/ 0 w 1509024"/>
              <a:gd name="connsiteY7" fmla="*/ 74421 h 446439"/>
              <a:gd name="connsiteX8" fmla="*/ 74421 w 1509024"/>
              <a:gd name="connsiteY8" fmla="*/ 0 h 44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024" h="446439">
                <a:moveTo>
                  <a:pt x="74421" y="0"/>
                </a:moveTo>
                <a:lnTo>
                  <a:pt x="1434603" y="0"/>
                </a:lnTo>
                <a:cubicBezTo>
                  <a:pt x="1475705" y="0"/>
                  <a:pt x="1509024" y="33319"/>
                  <a:pt x="1509024" y="74421"/>
                </a:cubicBezTo>
                <a:lnTo>
                  <a:pt x="1509024" y="446439"/>
                </a:lnTo>
                <a:lnTo>
                  <a:pt x="1509024" y="446439"/>
                </a:lnTo>
                <a:lnTo>
                  <a:pt x="0" y="446439"/>
                </a:lnTo>
                <a:lnTo>
                  <a:pt x="0" y="446439"/>
                </a:lnTo>
                <a:lnTo>
                  <a:pt x="0" y="74421"/>
                </a:lnTo>
                <a:cubicBezTo>
                  <a:pt x="0" y="33319"/>
                  <a:pt x="33319" y="0"/>
                  <a:pt x="74421" y="0"/>
                </a:cubicBezTo>
                <a:close/>
              </a:path>
            </a:pathLst>
          </a:custGeom>
          <a:solidFill>
            <a:srgbClr val="5C307D"/>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9897" tIns="59897" rIns="59897" bIns="38100" numCol="1" spcCol="1270" anchor="ctr" anchorCtr="0">
            <a:noAutofit/>
          </a:bodyPr>
          <a:lstStyle/>
          <a:p>
            <a:pPr marL="0" lvl="0" algn="l" defTabSz="914400" rtl="0" eaLnBrk="1" latinLnBrk="0" hangingPunct="1">
              <a:lnSpc>
                <a:spcPct val="90000"/>
              </a:lnSpc>
              <a:spcBef>
                <a:spcPct val="0"/>
              </a:spcBef>
              <a:spcAft>
                <a:spcPct val="35000"/>
              </a:spcAft>
            </a:pPr>
            <a:r>
              <a:rPr lang="en-US" altLang="zh-CN" kern="1200" dirty="0" smtClean="0">
                <a:solidFill>
                  <a:schemeClr val="bg1"/>
                </a:solidFill>
                <a:latin typeface="+mn-lt"/>
                <a:ea typeface="华文楷体" panose="02010600040101010101" pitchFamily="2" charset="-122"/>
                <a:cs typeface="+mn-cs"/>
              </a:rPr>
              <a:t>[ </a:t>
            </a:r>
            <a:r>
              <a:rPr lang="zh-CN" altLang="en-US" kern="1200" dirty="0" smtClean="0">
                <a:solidFill>
                  <a:schemeClr val="bg1"/>
                </a:solidFill>
                <a:latin typeface="+mn-lt"/>
                <a:ea typeface="华文楷体" panose="02010600040101010101" pitchFamily="2" charset="-122"/>
                <a:cs typeface="+mn-cs"/>
              </a:rPr>
              <a:t>理由一 </a:t>
            </a:r>
            <a:r>
              <a:rPr lang="en-US" altLang="zh-CN" kern="1200" dirty="0" smtClean="0">
                <a:solidFill>
                  <a:schemeClr val="bg1"/>
                </a:solidFill>
                <a:latin typeface="+mn-lt"/>
                <a:ea typeface="华文楷体" panose="02010600040101010101" pitchFamily="2" charset="-122"/>
                <a:cs typeface="+mn-cs"/>
              </a:rPr>
              <a:t>]</a:t>
            </a:r>
            <a:endParaRPr lang="zh-CN" altLang="en-US" kern="1200" dirty="0">
              <a:solidFill>
                <a:schemeClr val="bg1"/>
              </a:solidFill>
              <a:latin typeface="+mn-lt"/>
              <a:ea typeface="华文楷体" panose="02010600040101010101" pitchFamily="2" charset="-122"/>
              <a:cs typeface="+mn-cs"/>
            </a:endParaRPr>
          </a:p>
        </p:txBody>
      </p:sp>
      <p:sp>
        <p:nvSpPr>
          <p:cNvPr id="20" name="任意多边形 23"/>
          <p:cNvSpPr/>
          <p:nvPr/>
        </p:nvSpPr>
        <p:spPr>
          <a:xfrm>
            <a:off x="2416323" y="2624193"/>
            <a:ext cx="6174403" cy="613973"/>
          </a:xfrm>
          <a:custGeom>
            <a:avLst/>
            <a:gdLst>
              <a:gd name="connsiteX0" fmla="*/ 0 w 5803941"/>
              <a:gd name="connsiteY0" fmla="*/ 0 h 893013"/>
              <a:gd name="connsiteX1" fmla="*/ 5803941 w 5803941"/>
              <a:gd name="connsiteY1" fmla="*/ 0 h 893013"/>
              <a:gd name="connsiteX2" fmla="*/ 5803941 w 5803941"/>
              <a:gd name="connsiteY2" fmla="*/ 893013 h 893013"/>
              <a:gd name="connsiteX3" fmla="*/ 0 w 5803941"/>
              <a:gd name="connsiteY3" fmla="*/ 893013 h 893013"/>
              <a:gd name="connsiteX4" fmla="*/ 0 w 5803941"/>
              <a:gd name="connsiteY4" fmla="*/ 0 h 89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941" h="893013">
                <a:moveTo>
                  <a:pt x="0" y="0"/>
                </a:moveTo>
                <a:lnTo>
                  <a:pt x="5803941" y="0"/>
                </a:lnTo>
                <a:lnTo>
                  <a:pt x="5803941" y="893013"/>
                </a:lnTo>
                <a:lnTo>
                  <a:pt x="0" y="8930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marL="0" lvl="1" indent="-228600" algn="l" defTabSz="914400" rtl="0" eaLnBrk="1" latinLnBrk="0" hangingPunct="1">
              <a:lnSpc>
                <a:spcPct val="90000"/>
              </a:lnSpc>
              <a:spcBef>
                <a:spcPct val="0"/>
              </a:spcBef>
              <a:spcAft>
                <a:spcPct val="15000"/>
              </a:spcAft>
              <a:buChar char="••"/>
            </a:pPr>
            <a:r>
              <a:rPr lang="zh-CN" altLang="en-US" b="1" kern="1200" dirty="0" smtClean="0">
                <a:solidFill>
                  <a:srgbClr val="404040"/>
                </a:solidFill>
                <a:ea typeface="华文楷体" panose="02010600040101010101" pitchFamily="2" charset="-122"/>
              </a:rPr>
              <a:t>更深、更宽的网络结构</a:t>
            </a:r>
          </a:p>
          <a:p>
            <a:pPr marL="0" lvl="1" indent="-228600" algn="l" defTabSz="914400" rtl="0" eaLnBrk="1" latinLnBrk="0" hangingPunct="1">
              <a:lnSpc>
                <a:spcPct val="90000"/>
              </a:lnSpc>
              <a:spcBef>
                <a:spcPct val="0"/>
              </a:spcBef>
              <a:spcAft>
                <a:spcPct val="15000"/>
              </a:spcAft>
              <a:buChar char="••"/>
            </a:pPr>
            <a:r>
              <a:rPr lang="zh-CN" altLang="en-US" b="1" kern="1200" dirty="0" smtClean="0">
                <a:solidFill>
                  <a:srgbClr val="404040"/>
                </a:solidFill>
                <a:ea typeface="华文楷体" panose="02010600040101010101" pitchFamily="2" charset="-122"/>
              </a:rPr>
              <a:t>超大规模的计算</a:t>
            </a:r>
          </a:p>
        </p:txBody>
      </p:sp>
      <p:sp>
        <p:nvSpPr>
          <p:cNvPr id="21" name="任意多边形 24"/>
          <p:cNvSpPr/>
          <p:nvPr/>
        </p:nvSpPr>
        <p:spPr>
          <a:xfrm>
            <a:off x="2476154" y="3263475"/>
            <a:ext cx="1509024" cy="446439"/>
          </a:xfrm>
          <a:custGeom>
            <a:avLst/>
            <a:gdLst>
              <a:gd name="connsiteX0" fmla="*/ 74421 w 1509024"/>
              <a:gd name="connsiteY0" fmla="*/ 0 h 446439"/>
              <a:gd name="connsiteX1" fmla="*/ 1434603 w 1509024"/>
              <a:gd name="connsiteY1" fmla="*/ 0 h 446439"/>
              <a:gd name="connsiteX2" fmla="*/ 1509024 w 1509024"/>
              <a:gd name="connsiteY2" fmla="*/ 74421 h 446439"/>
              <a:gd name="connsiteX3" fmla="*/ 1509024 w 1509024"/>
              <a:gd name="connsiteY3" fmla="*/ 446439 h 446439"/>
              <a:gd name="connsiteX4" fmla="*/ 1509024 w 1509024"/>
              <a:gd name="connsiteY4" fmla="*/ 446439 h 446439"/>
              <a:gd name="connsiteX5" fmla="*/ 0 w 1509024"/>
              <a:gd name="connsiteY5" fmla="*/ 446439 h 446439"/>
              <a:gd name="connsiteX6" fmla="*/ 0 w 1509024"/>
              <a:gd name="connsiteY6" fmla="*/ 446439 h 446439"/>
              <a:gd name="connsiteX7" fmla="*/ 0 w 1509024"/>
              <a:gd name="connsiteY7" fmla="*/ 74421 h 446439"/>
              <a:gd name="connsiteX8" fmla="*/ 74421 w 1509024"/>
              <a:gd name="connsiteY8" fmla="*/ 0 h 44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024" h="446439">
                <a:moveTo>
                  <a:pt x="74421" y="0"/>
                </a:moveTo>
                <a:lnTo>
                  <a:pt x="1434603" y="0"/>
                </a:lnTo>
                <a:cubicBezTo>
                  <a:pt x="1475705" y="0"/>
                  <a:pt x="1509024" y="33319"/>
                  <a:pt x="1509024" y="74421"/>
                </a:cubicBezTo>
                <a:lnTo>
                  <a:pt x="1509024" y="446439"/>
                </a:lnTo>
                <a:lnTo>
                  <a:pt x="1509024" y="446439"/>
                </a:lnTo>
                <a:lnTo>
                  <a:pt x="0" y="446439"/>
                </a:lnTo>
                <a:lnTo>
                  <a:pt x="0" y="446439"/>
                </a:lnTo>
                <a:lnTo>
                  <a:pt x="0" y="74421"/>
                </a:lnTo>
                <a:cubicBezTo>
                  <a:pt x="0" y="33319"/>
                  <a:pt x="33319" y="0"/>
                  <a:pt x="74421" y="0"/>
                </a:cubicBezTo>
                <a:close/>
              </a:path>
            </a:pathLst>
          </a:custGeom>
          <a:solidFill>
            <a:srgbClr val="5C307D"/>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9897" tIns="59897" rIns="59897" bIns="38100" numCol="1" spcCol="1270" anchor="ctr" anchorCtr="0">
            <a:noAutofit/>
          </a:bodyPr>
          <a:lstStyle/>
          <a:p>
            <a:pPr>
              <a:lnSpc>
                <a:spcPct val="90000"/>
              </a:lnSpc>
              <a:spcBef>
                <a:spcPct val="0"/>
              </a:spcBef>
              <a:spcAft>
                <a:spcPct val="35000"/>
              </a:spcAft>
            </a:pPr>
            <a:r>
              <a:rPr lang="en-US" altLang="zh-CN" dirty="0">
                <a:solidFill>
                  <a:schemeClr val="bg1"/>
                </a:solidFill>
                <a:ea typeface="华文楷体" panose="02010600040101010101" pitchFamily="2" charset="-122"/>
              </a:rPr>
              <a:t>[ </a:t>
            </a:r>
            <a:r>
              <a:rPr lang="zh-CN" altLang="en-US" dirty="0">
                <a:solidFill>
                  <a:schemeClr val="bg1"/>
                </a:solidFill>
                <a:ea typeface="华文楷体" panose="02010600040101010101" pitchFamily="2" charset="-122"/>
              </a:rPr>
              <a:t>理由二 </a:t>
            </a:r>
            <a:r>
              <a:rPr lang="en-US" altLang="zh-CN" dirty="0">
                <a:solidFill>
                  <a:schemeClr val="bg1"/>
                </a:solidFill>
                <a:ea typeface="华文楷体" panose="02010600040101010101" pitchFamily="2" charset="-122"/>
              </a:rPr>
              <a:t>]</a:t>
            </a:r>
            <a:endParaRPr lang="zh-CN" altLang="en-US" dirty="0">
              <a:solidFill>
                <a:schemeClr val="bg1"/>
              </a:solidFill>
              <a:ea typeface="华文楷体" panose="02010600040101010101" pitchFamily="2" charset="-122"/>
            </a:endParaRPr>
          </a:p>
        </p:txBody>
      </p:sp>
      <p:sp>
        <p:nvSpPr>
          <p:cNvPr id="22" name="任意多边形 25"/>
          <p:cNvSpPr/>
          <p:nvPr/>
        </p:nvSpPr>
        <p:spPr>
          <a:xfrm>
            <a:off x="2416323" y="3794987"/>
            <a:ext cx="5192504" cy="893013"/>
          </a:xfrm>
          <a:custGeom>
            <a:avLst/>
            <a:gdLst>
              <a:gd name="connsiteX0" fmla="*/ 0 w 5803941"/>
              <a:gd name="connsiteY0" fmla="*/ 0 h 893013"/>
              <a:gd name="connsiteX1" fmla="*/ 5803941 w 5803941"/>
              <a:gd name="connsiteY1" fmla="*/ 0 h 893013"/>
              <a:gd name="connsiteX2" fmla="*/ 5803941 w 5803941"/>
              <a:gd name="connsiteY2" fmla="*/ 893013 h 893013"/>
              <a:gd name="connsiteX3" fmla="*/ 0 w 5803941"/>
              <a:gd name="connsiteY3" fmla="*/ 893013 h 893013"/>
              <a:gd name="connsiteX4" fmla="*/ 0 w 5803941"/>
              <a:gd name="connsiteY4" fmla="*/ 0 h 89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941" h="893013">
                <a:moveTo>
                  <a:pt x="0" y="0"/>
                </a:moveTo>
                <a:lnTo>
                  <a:pt x="5803941" y="0"/>
                </a:lnTo>
                <a:lnTo>
                  <a:pt x="5803941" y="893013"/>
                </a:lnTo>
                <a:lnTo>
                  <a:pt x="0" y="8930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marL="0" lvl="1" indent="-228600" algn="l" defTabSz="914400" rtl="0" eaLnBrk="1" latinLnBrk="0" hangingPunct="1">
              <a:lnSpc>
                <a:spcPct val="90000"/>
              </a:lnSpc>
              <a:spcBef>
                <a:spcPct val="0"/>
              </a:spcBef>
              <a:spcAft>
                <a:spcPct val="15000"/>
              </a:spcAft>
              <a:buChar char="••"/>
            </a:pPr>
            <a:r>
              <a:rPr lang="zh-CN" altLang="en-US" b="1" kern="1200" dirty="0" smtClean="0">
                <a:solidFill>
                  <a:schemeClr val="tx1">
                    <a:lumMod val="75000"/>
                    <a:lumOff val="25000"/>
                  </a:schemeClr>
                </a:solidFill>
                <a:ea typeface="华文楷体" panose="02010600040101010101" pitchFamily="2" charset="-122"/>
              </a:rPr>
              <a:t>客户端资源不够</a:t>
            </a:r>
          </a:p>
          <a:p>
            <a:pPr marL="0" lvl="1" indent="-228600" algn="l" defTabSz="914400" rtl="0" eaLnBrk="1" latinLnBrk="0" hangingPunct="1">
              <a:lnSpc>
                <a:spcPct val="90000"/>
              </a:lnSpc>
              <a:spcBef>
                <a:spcPct val="0"/>
              </a:spcBef>
              <a:spcAft>
                <a:spcPct val="15000"/>
              </a:spcAft>
              <a:buChar char="••"/>
            </a:pPr>
            <a:r>
              <a:rPr lang="zh-CN" altLang="en-US" b="1" kern="1200" dirty="0" smtClean="0">
                <a:solidFill>
                  <a:schemeClr val="tx1">
                    <a:lumMod val="75000"/>
                    <a:lumOff val="25000"/>
                  </a:schemeClr>
                </a:solidFill>
                <a:ea typeface="华文楷体" panose="02010600040101010101" pitchFamily="2" charset="-122"/>
              </a:rPr>
              <a:t>服务器，无法处理并发请求</a:t>
            </a:r>
          </a:p>
          <a:p>
            <a:pPr marL="0" lvl="1" indent="-228600" algn="l" defTabSz="914400" rtl="0" eaLnBrk="1" latinLnBrk="0" hangingPunct="1">
              <a:lnSpc>
                <a:spcPct val="90000"/>
              </a:lnSpc>
              <a:spcBef>
                <a:spcPct val="0"/>
              </a:spcBef>
              <a:spcAft>
                <a:spcPct val="15000"/>
              </a:spcAft>
              <a:buChar char="••"/>
            </a:pPr>
            <a:r>
              <a:rPr lang="zh-CN" altLang="en-US" b="1" kern="1200" dirty="0" smtClean="0">
                <a:solidFill>
                  <a:schemeClr val="tx1">
                    <a:lumMod val="75000"/>
                    <a:lumOff val="25000"/>
                  </a:schemeClr>
                </a:solidFill>
                <a:ea typeface="华文楷体" panose="02010600040101010101" pitchFamily="2" charset="-122"/>
              </a:rPr>
              <a:t>单用户服务，无法接受的请求等待</a:t>
            </a:r>
          </a:p>
          <a:p>
            <a:pPr marL="0" lvl="1" indent="-228600" algn="l" defTabSz="914400" rtl="0" eaLnBrk="1" latinLnBrk="0" hangingPunct="1">
              <a:lnSpc>
                <a:spcPct val="90000"/>
              </a:lnSpc>
              <a:spcBef>
                <a:spcPct val="0"/>
              </a:spcBef>
              <a:spcAft>
                <a:spcPct val="15000"/>
              </a:spcAft>
              <a:buChar char="••"/>
            </a:pPr>
            <a:endParaRPr lang="zh-CN" altLang="en-US" b="1" kern="1200" dirty="0">
              <a:solidFill>
                <a:srgbClr val="5C307D"/>
              </a:solidFill>
              <a:ea typeface="华文楷体" panose="02010600040101010101" pitchFamily="2" charset="-122"/>
            </a:endParaRPr>
          </a:p>
        </p:txBody>
      </p:sp>
      <p:sp>
        <p:nvSpPr>
          <p:cNvPr id="23" name="任意多边形 28"/>
          <p:cNvSpPr/>
          <p:nvPr/>
        </p:nvSpPr>
        <p:spPr>
          <a:xfrm>
            <a:off x="3985178" y="3345379"/>
            <a:ext cx="2092893" cy="446439"/>
          </a:xfrm>
          <a:custGeom>
            <a:avLst/>
            <a:gdLst>
              <a:gd name="connsiteX0" fmla="*/ 0 w 4294916"/>
              <a:gd name="connsiteY0" fmla="*/ 0 h 446439"/>
              <a:gd name="connsiteX1" fmla="*/ 4294916 w 4294916"/>
              <a:gd name="connsiteY1" fmla="*/ 0 h 446439"/>
              <a:gd name="connsiteX2" fmla="*/ 4294916 w 4294916"/>
              <a:gd name="connsiteY2" fmla="*/ 446439 h 446439"/>
              <a:gd name="connsiteX3" fmla="*/ 0 w 4294916"/>
              <a:gd name="connsiteY3" fmla="*/ 446439 h 446439"/>
              <a:gd name="connsiteX4" fmla="*/ 0 w 4294916"/>
              <a:gd name="connsiteY4" fmla="*/ 0 h 446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4916" h="446439">
                <a:moveTo>
                  <a:pt x="0" y="0"/>
                </a:moveTo>
                <a:lnTo>
                  <a:pt x="4294916" y="0"/>
                </a:lnTo>
                <a:lnTo>
                  <a:pt x="4294916" y="446439"/>
                </a:lnTo>
                <a:lnTo>
                  <a:pt x="0" y="4464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b" anchorCtr="0">
            <a:noAutofit/>
          </a:bodyPr>
          <a:lstStyle/>
          <a:p>
            <a:pPr marL="0" lvl="0" algn="l" defTabSz="914400" rtl="0" eaLnBrk="1" latinLnBrk="0" hangingPunct="1">
              <a:lnSpc>
                <a:spcPct val="90000"/>
              </a:lnSpc>
              <a:spcBef>
                <a:spcPct val="0"/>
              </a:spcBef>
              <a:spcAft>
                <a:spcPct val="35000"/>
              </a:spcAft>
            </a:pPr>
            <a:r>
              <a:rPr lang="en-US" altLang="zh-CN" b="1" kern="1200" dirty="0" smtClean="0">
                <a:solidFill>
                  <a:schemeClr val="tx1">
                    <a:lumMod val="75000"/>
                    <a:lumOff val="25000"/>
                  </a:schemeClr>
                </a:solidFill>
                <a:latin typeface="+mn-lt"/>
                <a:ea typeface="华文楷体" panose="02010600040101010101" pitchFamily="2" charset="-122"/>
                <a:cs typeface="+mn-cs"/>
              </a:rPr>
              <a:t>[</a:t>
            </a:r>
            <a:r>
              <a:rPr lang="zh-CN" altLang="en-US" b="1" kern="1200" dirty="0" smtClean="0">
                <a:solidFill>
                  <a:schemeClr val="tx1">
                    <a:lumMod val="75000"/>
                    <a:lumOff val="25000"/>
                  </a:schemeClr>
                </a:solidFill>
                <a:latin typeface="+mn-lt"/>
                <a:ea typeface="华文楷体" panose="02010600040101010101" pitchFamily="2" charset="-122"/>
                <a:cs typeface="+mn-cs"/>
              </a:rPr>
              <a:t>实际推广应用</a:t>
            </a:r>
            <a:r>
              <a:rPr lang="en-US" altLang="zh-CN" b="1" kern="1200" dirty="0" smtClean="0">
                <a:solidFill>
                  <a:schemeClr val="tx1">
                    <a:lumMod val="75000"/>
                    <a:lumOff val="25000"/>
                  </a:schemeClr>
                </a:solidFill>
                <a:latin typeface="+mn-lt"/>
                <a:ea typeface="华文楷体" panose="02010600040101010101" pitchFamily="2" charset="-122"/>
                <a:cs typeface="+mn-cs"/>
              </a:rPr>
              <a:t>]</a:t>
            </a:r>
            <a:endParaRPr lang="zh-CN" altLang="en-US" b="1" kern="1200" dirty="0">
              <a:solidFill>
                <a:schemeClr val="tx1">
                  <a:lumMod val="75000"/>
                  <a:lumOff val="25000"/>
                </a:schemeClr>
              </a:solidFill>
              <a:latin typeface="+mn-lt"/>
              <a:ea typeface="华文楷体" panose="02010600040101010101" pitchFamily="2" charset="-122"/>
              <a:cs typeface="+mn-cs"/>
            </a:endParaRPr>
          </a:p>
        </p:txBody>
      </p:sp>
      <p:sp>
        <p:nvSpPr>
          <p:cNvPr id="24" name="任意多边形 24"/>
          <p:cNvSpPr/>
          <p:nvPr/>
        </p:nvSpPr>
        <p:spPr>
          <a:xfrm>
            <a:off x="2476154" y="4715751"/>
            <a:ext cx="1509024" cy="446439"/>
          </a:xfrm>
          <a:custGeom>
            <a:avLst/>
            <a:gdLst>
              <a:gd name="connsiteX0" fmla="*/ 74421 w 1509024"/>
              <a:gd name="connsiteY0" fmla="*/ 0 h 446439"/>
              <a:gd name="connsiteX1" fmla="*/ 1434603 w 1509024"/>
              <a:gd name="connsiteY1" fmla="*/ 0 h 446439"/>
              <a:gd name="connsiteX2" fmla="*/ 1509024 w 1509024"/>
              <a:gd name="connsiteY2" fmla="*/ 74421 h 446439"/>
              <a:gd name="connsiteX3" fmla="*/ 1509024 w 1509024"/>
              <a:gd name="connsiteY3" fmla="*/ 446439 h 446439"/>
              <a:gd name="connsiteX4" fmla="*/ 1509024 w 1509024"/>
              <a:gd name="connsiteY4" fmla="*/ 446439 h 446439"/>
              <a:gd name="connsiteX5" fmla="*/ 0 w 1509024"/>
              <a:gd name="connsiteY5" fmla="*/ 446439 h 446439"/>
              <a:gd name="connsiteX6" fmla="*/ 0 w 1509024"/>
              <a:gd name="connsiteY6" fmla="*/ 446439 h 446439"/>
              <a:gd name="connsiteX7" fmla="*/ 0 w 1509024"/>
              <a:gd name="connsiteY7" fmla="*/ 74421 h 446439"/>
              <a:gd name="connsiteX8" fmla="*/ 74421 w 1509024"/>
              <a:gd name="connsiteY8" fmla="*/ 0 h 44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024" h="446439">
                <a:moveTo>
                  <a:pt x="74421" y="0"/>
                </a:moveTo>
                <a:lnTo>
                  <a:pt x="1434603" y="0"/>
                </a:lnTo>
                <a:cubicBezTo>
                  <a:pt x="1475705" y="0"/>
                  <a:pt x="1509024" y="33319"/>
                  <a:pt x="1509024" y="74421"/>
                </a:cubicBezTo>
                <a:lnTo>
                  <a:pt x="1509024" y="446439"/>
                </a:lnTo>
                <a:lnTo>
                  <a:pt x="1509024" y="446439"/>
                </a:lnTo>
                <a:lnTo>
                  <a:pt x="0" y="446439"/>
                </a:lnTo>
                <a:lnTo>
                  <a:pt x="0" y="446439"/>
                </a:lnTo>
                <a:lnTo>
                  <a:pt x="0" y="74421"/>
                </a:lnTo>
                <a:cubicBezTo>
                  <a:pt x="0" y="33319"/>
                  <a:pt x="33319" y="0"/>
                  <a:pt x="74421" y="0"/>
                </a:cubicBezTo>
                <a:close/>
              </a:path>
            </a:pathLst>
          </a:custGeom>
          <a:solidFill>
            <a:srgbClr val="5C307D"/>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9897" tIns="59897" rIns="59897" bIns="38100" numCol="1" spcCol="1270" anchor="ctr" anchorCtr="0">
            <a:noAutofit/>
          </a:bodyPr>
          <a:lstStyle/>
          <a:p>
            <a:pPr>
              <a:lnSpc>
                <a:spcPct val="90000"/>
              </a:lnSpc>
              <a:spcBef>
                <a:spcPct val="0"/>
              </a:spcBef>
              <a:spcAft>
                <a:spcPct val="35000"/>
              </a:spcAft>
            </a:pPr>
            <a:r>
              <a:rPr lang="en-US" altLang="zh-CN" dirty="0">
                <a:solidFill>
                  <a:schemeClr val="bg1"/>
                </a:solidFill>
                <a:ea typeface="华文楷体" panose="02010600040101010101" pitchFamily="2" charset="-122"/>
              </a:rPr>
              <a:t>[ </a:t>
            </a:r>
            <a:r>
              <a:rPr lang="zh-CN" altLang="en-US" dirty="0" smtClean="0">
                <a:solidFill>
                  <a:schemeClr val="bg1"/>
                </a:solidFill>
                <a:ea typeface="华文楷体" panose="02010600040101010101" pitchFamily="2" charset="-122"/>
              </a:rPr>
              <a:t>理由三 </a:t>
            </a:r>
            <a:r>
              <a:rPr lang="en-US" altLang="zh-CN" dirty="0">
                <a:solidFill>
                  <a:schemeClr val="bg1"/>
                </a:solidFill>
                <a:ea typeface="华文楷体" panose="02010600040101010101" pitchFamily="2" charset="-122"/>
              </a:rPr>
              <a:t>]</a:t>
            </a:r>
            <a:endParaRPr lang="zh-CN" altLang="en-US" dirty="0">
              <a:solidFill>
                <a:schemeClr val="bg1"/>
              </a:solidFill>
              <a:ea typeface="华文楷体" panose="02010600040101010101" pitchFamily="2" charset="-122"/>
            </a:endParaRPr>
          </a:p>
        </p:txBody>
      </p:sp>
      <p:sp>
        <p:nvSpPr>
          <p:cNvPr id="25" name="任意多边形 25"/>
          <p:cNvSpPr/>
          <p:nvPr/>
        </p:nvSpPr>
        <p:spPr>
          <a:xfrm>
            <a:off x="2416323" y="5247263"/>
            <a:ext cx="5192504" cy="893013"/>
          </a:xfrm>
          <a:custGeom>
            <a:avLst/>
            <a:gdLst>
              <a:gd name="connsiteX0" fmla="*/ 0 w 5803941"/>
              <a:gd name="connsiteY0" fmla="*/ 0 h 893013"/>
              <a:gd name="connsiteX1" fmla="*/ 5803941 w 5803941"/>
              <a:gd name="connsiteY1" fmla="*/ 0 h 893013"/>
              <a:gd name="connsiteX2" fmla="*/ 5803941 w 5803941"/>
              <a:gd name="connsiteY2" fmla="*/ 893013 h 893013"/>
              <a:gd name="connsiteX3" fmla="*/ 0 w 5803941"/>
              <a:gd name="connsiteY3" fmla="*/ 893013 h 893013"/>
              <a:gd name="connsiteX4" fmla="*/ 0 w 5803941"/>
              <a:gd name="connsiteY4" fmla="*/ 0 h 89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941" h="893013">
                <a:moveTo>
                  <a:pt x="0" y="0"/>
                </a:moveTo>
                <a:lnTo>
                  <a:pt x="5803941" y="0"/>
                </a:lnTo>
                <a:lnTo>
                  <a:pt x="5803941" y="893013"/>
                </a:lnTo>
                <a:lnTo>
                  <a:pt x="0" y="8930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marL="0" lvl="1" indent="-228600" algn="l" defTabSz="914400" rtl="0" eaLnBrk="1" latinLnBrk="0" hangingPunct="1">
              <a:lnSpc>
                <a:spcPct val="90000"/>
              </a:lnSpc>
              <a:spcBef>
                <a:spcPct val="0"/>
              </a:spcBef>
              <a:spcAft>
                <a:spcPct val="15000"/>
              </a:spcAft>
              <a:buChar char="••"/>
            </a:pPr>
            <a:r>
              <a:rPr lang="zh-CN" altLang="en-US" b="1" kern="1200" dirty="0" smtClean="0">
                <a:solidFill>
                  <a:schemeClr val="tx1">
                    <a:lumMod val="75000"/>
                    <a:lumOff val="25000"/>
                  </a:schemeClr>
                </a:solidFill>
                <a:ea typeface="华文楷体" panose="02010600040101010101" pitchFamily="2" charset="-122"/>
              </a:rPr>
              <a:t>手机或平板电脑生活主流</a:t>
            </a:r>
          </a:p>
          <a:p>
            <a:pPr marL="0" lvl="1" indent="-228600" algn="l" defTabSz="914400" rtl="0" eaLnBrk="1" latinLnBrk="0" hangingPunct="1">
              <a:lnSpc>
                <a:spcPct val="90000"/>
              </a:lnSpc>
              <a:spcBef>
                <a:spcPct val="0"/>
              </a:spcBef>
              <a:spcAft>
                <a:spcPct val="15000"/>
              </a:spcAft>
              <a:buChar char="••"/>
            </a:pPr>
            <a:r>
              <a:rPr lang="zh-CN" altLang="en-US" b="1" kern="1200" dirty="0" smtClean="0">
                <a:solidFill>
                  <a:srgbClr val="404040"/>
                </a:solidFill>
                <a:ea typeface="华文楷体" panose="02010600040101010101" pitchFamily="2" charset="-122"/>
              </a:rPr>
              <a:t>低端</a:t>
            </a:r>
            <a:r>
              <a:rPr lang="en-US" altLang="zh-CN" b="1" kern="1200" dirty="0" smtClean="0">
                <a:solidFill>
                  <a:srgbClr val="404040"/>
                </a:solidFill>
                <a:ea typeface="华文楷体" panose="02010600040101010101" pitchFamily="2" charset="-122"/>
              </a:rPr>
              <a:t>CPU</a:t>
            </a:r>
            <a:r>
              <a:rPr lang="zh-CN" altLang="en-US" b="1" kern="1200" dirty="0" smtClean="0">
                <a:solidFill>
                  <a:srgbClr val="404040"/>
                </a:solidFill>
                <a:ea typeface="华文楷体" panose="02010600040101010101" pitchFamily="2" charset="-122"/>
              </a:rPr>
              <a:t>和小内存</a:t>
            </a:r>
            <a:r>
              <a:rPr lang="en-US" altLang="zh-CN" b="1" kern="1200" dirty="0" smtClean="0">
                <a:solidFill>
                  <a:srgbClr val="404040"/>
                </a:solidFill>
                <a:ea typeface="华文楷体" panose="02010600040101010101" pitchFamily="2" charset="-122"/>
              </a:rPr>
              <a:t>GPU</a:t>
            </a:r>
            <a:endParaRPr lang="zh-CN" altLang="en-US" b="1" kern="1200" dirty="0">
              <a:solidFill>
                <a:srgbClr val="404040"/>
              </a:solidFill>
              <a:ea typeface="华文楷体" panose="02010600040101010101" pitchFamily="2" charset="-122"/>
            </a:endParaRPr>
          </a:p>
        </p:txBody>
      </p:sp>
      <p:sp>
        <p:nvSpPr>
          <p:cNvPr id="26" name="任意多边形 28"/>
          <p:cNvSpPr/>
          <p:nvPr/>
        </p:nvSpPr>
        <p:spPr>
          <a:xfrm>
            <a:off x="3985178" y="4797655"/>
            <a:ext cx="2092893" cy="446439"/>
          </a:xfrm>
          <a:custGeom>
            <a:avLst/>
            <a:gdLst>
              <a:gd name="connsiteX0" fmla="*/ 0 w 4294916"/>
              <a:gd name="connsiteY0" fmla="*/ 0 h 446439"/>
              <a:gd name="connsiteX1" fmla="*/ 4294916 w 4294916"/>
              <a:gd name="connsiteY1" fmla="*/ 0 h 446439"/>
              <a:gd name="connsiteX2" fmla="*/ 4294916 w 4294916"/>
              <a:gd name="connsiteY2" fmla="*/ 446439 h 446439"/>
              <a:gd name="connsiteX3" fmla="*/ 0 w 4294916"/>
              <a:gd name="connsiteY3" fmla="*/ 446439 h 446439"/>
              <a:gd name="connsiteX4" fmla="*/ 0 w 4294916"/>
              <a:gd name="connsiteY4" fmla="*/ 0 h 446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4916" h="446439">
                <a:moveTo>
                  <a:pt x="0" y="0"/>
                </a:moveTo>
                <a:lnTo>
                  <a:pt x="4294916" y="0"/>
                </a:lnTo>
                <a:lnTo>
                  <a:pt x="4294916" y="446439"/>
                </a:lnTo>
                <a:lnTo>
                  <a:pt x="0" y="4464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b" anchorCtr="0">
            <a:noAutofit/>
          </a:bodyPr>
          <a:lstStyle/>
          <a:p>
            <a:pPr marL="0" lvl="0" algn="l" defTabSz="914400" rtl="0" eaLnBrk="1" latinLnBrk="0" hangingPunct="1">
              <a:lnSpc>
                <a:spcPct val="90000"/>
              </a:lnSpc>
              <a:spcBef>
                <a:spcPct val="0"/>
              </a:spcBef>
              <a:spcAft>
                <a:spcPct val="35000"/>
              </a:spcAft>
            </a:pPr>
            <a:r>
              <a:rPr lang="en-US" altLang="zh-CN" b="1" kern="1200" dirty="0" smtClean="0">
                <a:solidFill>
                  <a:schemeClr val="tx1">
                    <a:lumMod val="75000"/>
                    <a:lumOff val="25000"/>
                  </a:schemeClr>
                </a:solidFill>
                <a:latin typeface="+mn-lt"/>
                <a:ea typeface="华文楷体" panose="02010600040101010101" pitchFamily="2" charset="-122"/>
                <a:cs typeface="+mn-cs"/>
              </a:rPr>
              <a:t>[</a:t>
            </a:r>
            <a:r>
              <a:rPr lang="zh-CN" altLang="en-US" b="1" kern="1200" dirty="0" smtClean="0">
                <a:solidFill>
                  <a:schemeClr val="tx1">
                    <a:lumMod val="75000"/>
                    <a:lumOff val="25000"/>
                  </a:schemeClr>
                </a:solidFill>
                <a:latin typeface="+mn-lt"/>
                <a:ea typeface="华文楷体" panose="02010600040101010101" pitchFamily="2" charset="-122"/>
                <a:cs typeface="+mn-cs"/>
              </a:rPr>
              <a:t>移动互联网</a:t>
            </a:r>
            <a:r>
              <a:rPr lang="en-US" altLang="zh-CN" b="1" kern="1200" dirty="0" smtClean="0">
                <a:solidFill>
                  <a:schemeClr val="tx1">
                    <a:lumMod val="75000"/>
                    <a:lumOff val="25000"/>
                  </a:schemeClr>
                </a:solidFill>
                <a:latin typeface="+mn-lt"/>
                <a:ea typeface="华文楷体" panose="02010600040101010101" pitchFamily="2" charset="-122"/>
                <a:cs typeface="+mn-cs"/>
              </a:rPr>
              <a:t>]</a:t>
            </a:r>
            <a:endParaRPr lang="zh-CN" altLang="en-US" b="1" kern="1200" dirty="0">
              <a:solidFill>
                <a:schemeClr val="tx1">
                  <a:lumMod val="75000"/>
                  <a:lumOff val="25000"/>
                </a:schemeClr>
              </a:solidFill>
              <a:latin typeface="+mn-lt"/>
              <a:ea typeface="华文楷体" panose="02010600040101010101" pitchFamily="2" charset="-122"/>
              <a:cs typeface="+mn-cs"/>
            </a:endParaRPr>
          </a:p>
        </p:txBody>
      </p:sp>
    </p:spTree>
    <p:extLst>
      <p:ext uri="{BB962C8B-B14F-4D97-AF65-F5344CB8AC3E}">
        <p14:creationId xmlns:p14="http://schemas.microsoft.com/office/powerpoint/2010/main" val="5733697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模型压缩</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相关工作</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6"/>
          <p:cNvSpPr txBox="1"/>
          <p:nvPr/>
        </p:nvSpPr>
        <p:spPr>
          <a:xfrm>
            <a:off x="478138" y="2673085"/>
            <a:ext cx="4093861" cy="1323439"/>
          </a:xfrm>
          <a:prstGeom prst="rect">
            <a:avLst/>
          </a:prstGeom>
          <a:noFill/>
        </p:spPr>
        <p:txBody>
          <a:bodyPr wrap="square" rtlCol="0">
            <a:spAutoFit/>
          </a:bodyPr>
          <a:lstStyle/>
          <a:p>
            <a:r>
              <a:rPr lang="zh-CN" altLang="en-US" sz="2000" b="1" dirty="0" smtClean="0">
                <a:solidFill>
                  <a:schemeClr val="tx1">
                    <a:lumMod val="75000"/>
                    <a:lumOff val="25000"/>
                  </a:schemeClr>
                </a:solidFill>
                <a:ea typeface="华文楷体" panose="02010600040101010101" pitchFamily="2" charset="-122"/>
              </a:rPr>
              <a:t>模型加速三个流派：</a:t>
            </a:r>
          </a:p>
          <a:p>
            <a:r>
              <a:rPr lang="zh-CN" altLang="en-US" sz="2000" b="1" dirty="0" smtClean="0">
                <a:solidFill>
                  <a:srgbClr val="FF0000"/>
                </a:solidFill>
                <a:ea typeface="华文楷体" panose="02010600040101010101" pitchFamily="2" charset="-122"/>
              </a:rPr>
              <a:t>模型压缩</a:t>
            </a:r>
          </a:p>
          <a:p>
            <a:r>
              <a:rPr lang="zh-CN" altLang="en-US" sz="2000" b="1" dirty="0" smtClean="0">
                <a:solidFill>
                  <a:schemeClr val="tx1">
                    <a:lumMod val="75000"/>
                    <a:lumOff val="25000"/>
                  </a:schemeClr>
                </a:solidFill>
                <a:ea typeface="华文楷体" panose="02010600040101010101" pitchFamily="2" charset="-122"/>
              </a:rPr>
              <a:t>知识蒸馏</a:t>
            </a:r>
          </a:p>
          <a:p>
            <a:r>
              <a:rPr lang="zh-CN" altLang="en-US" sz="2000" b="1" dirty="0" smtClean="0">
                <a:solidFill>
                  <a:schemeClr val="tx1">
                    <a:lumMod val="75000"/>
                    <a:lumOff val="25000"/>
                  </a:schemeClr>
                </a:solidFill>
                <a:ea typeface="华文楷体" panose="02010600040101010101" pitchFamily="2" charset="-122"/>
              </a:rPr>
              <a:t>硬件相关的加速</a:t>
            </a:r>
          </a:p>
        </p:txBody>
      </p:sp>
      <p:sp>
        <p:nvSpPr>
          <p:cNvPr id="19" name="TextBox 29"/>
          <p:cNvSpPr txBox="1"/>
          <p:nvPr/>
        </p:nvSpPr>
        <p:spPr>
          <a:xfrm>
            <a:off x="3198206" y="1979880"/>
            <a:ext cx="5340675" cy="4358116"/>
          </a:xfrm>
          <a:prstGeom prst="rect">
            <a:avLst/>
          </a:prstGeom>
          <a:noFill/>
        </p:spPr>
        <p:txBody>
          <a:bodyPr wrap="square" rtlCol="0">
            <a:spAutoFit/>
          </a:bodyPr>
          <a:lstStyle>
            <a:defPPr>
              <a:defRPr lang="zh-CN"/>
            </a:defPPr>
            <a:lvl1pPr>
              <a:lnSpc>
                <a:spcPct val="110000"/>
              </a:lnSpc>
              <a:defRPr>
                <a:solidFill>
                  <a:schemeClr val="tx1">
                    <a:lumMod val="75000"/>
                    <a:lumOff val="25000"/>
                  </a:schemeClr>
                </a:solidFill>
                <a:ea typeface="华文楷体" panose="02010600040101010101" pitchFamily="2" charset="-122"/>
              </a:defRPr>
            </a:lvl1pPr>
          </a:lstStyle>
          <a:p>
            <a:pPr marL="285750" indent="-285750">
              <a:buFont typeface="Arial" charset="0"/>
              <a:buChar char="•"/>
            </a:pPr>
            <a:r>
              <a:rPr lang="zh-CN" altLang="en-US" b="1" dirty="0" smtClean="0">
                <a:solidFill>
                  <a:srgbClr val="404040"/>
                </a:solidFill>
              </a:rPr>
              <a:t>模型压缩流程：压缩方法</a:t>
            </a:r>
            <a:r>
              <a:rPr lang="zh-CN" altLang="en-US" b="1" dirty="0">
                <a:solidFill>
                  <a:srgbClr val="404040"/>
                </a:solidFill>
              </a:rPr>
              <a:t> </a:t>
            </a:r>
            <a:r>
              <a:rPr lang="en-US" altLang="zh-CN" b="1" dirty="0" smtClean="0">
                <a:solidFill>
                  <a:srgbClr val="404040"/>
                </a:solidFill>
              </a:rPr>
              <a:t>+</a:t>
            </a:r>
            <a:r>
              <a:rPr lang="zh-CN" altLang="en-US" b="1" dirty="0" smtClean="0">
                <a:solidFill>
                  <a:srgbClr val="404040"/>
                </a:solidFill>
              </a:rPr>
              <a:t> 优化求解过程</a:t>
            </a:r>
          </a:p>
          <a:p>
            <a:pPr marL="285750" indent="-285750">
              <a:buFont typeface="Arial" charset="0"/>
              <a:buChar char="•"/>
            </a:pPr>
            <a:r>
              <a:rPr lang="zh-CN" altLang="en-US" b="1" dirty="0" smtClean="0">
                <a:solidFill>
                  <a:srgbClr val="404040"/>
                </a:solidFill>
              </a:rPr>
              <a:t>压缩方法更受关注</a:t>
            </a:r>
          </a:p>
          <a:p>
            <a:pPr marL="285750" indent="-285750">
              <a:buFont typeface="Arial" charset="0"/>
              <a:buChar char="•"/>
            </a:pPr>
            <a:r>
              <a:rPr lang="zh-CN" altLang="en-US" b="1" dirty="0" smtClean="0">
                <a:solidFill>
                  <a:srgbClr val="404040"/>
                </a:solidFill>
              </a:rPr>
              <a:t>优化求解：参数回归， 数据回归</a:t>
            </a:r>
          </a:p>
          <a:p>
            <a:pPr marL="285750" indent="-285750">
              <a:buFont typeface="Arial" charset="0"/>
              <a:buChar char="•"/>
            </a:pPr>
            <a:endParaRPr lang="zh-CN" altLang="en-US" b="1" dirty="0">
              <a:solidFill>
                <a:srgbClr val="404040"/>
              </a:solidFill>
            </a:endParaRPr>
          </a:p>
          <a:p>
            <a:pPr marL="285750" indent="-285750">
              <a:buFont typeface="Arial" charset="0"/>
              <a:buChar char="•"/>
            </a:pPr>
            <a:r>
              <a:rPr lang="es-ES_tradnl" altLang="zh-CN" b="1" dirty="0">
                <a:solidFill>
                  <a:srgbClr val="404040"/>
                </a:solidFill>
              </a:rPr>
              <a:t>1989 </a:t>
            </a:r>
            <a:r>
              <a:rPr lang="zh-CN" altLang="es-ES_tradnl" b="1" dirty="0">
                <a:solidFill>
                  <a:srgbClr val="404040"/>
                </a:solidFill>
              </a:rPr>
              <a:t>年</a:t>
            </a:r>
            <a:r>
              <a:rPr lang="es-ES_tradnl" altLang="zh-CN" b="1" dirty="0">
                <a:solidFill>
                  <a:srgbClr val="404040"/>
                </a:solidFill>
              </a:rPr>
              <a:t>,</a:t>
            </a:r>
            <a:r>
              <a:rPr lang="es-ES_tradnl" altLang="zh-CN" b="1" dirty="0" err="1">
                <a:solidFill>
                  <a:srgbClr val="404040"/>
                </a:solidFill>
              </a:rPr>
              <a:t>LeCun</a:t>
            </a:r>
            <a:r>
              <a:rPr lang="zh-CN" altLang="es-ES_tradnl" b="1" dirty="0">
                <a:solidFill>
                  <a:srgbClr val="404040"/>
                </a:solidFill>
              </a:rPr>
              <a:t>等人 </a:t>
            </a:r>
            <a:r>
              <a:rPr lang="zh-CN" altLang="en-US" b="1" dirty="0" smtClean="0">
                <a:solidFill>
                  <a:srgbClr val="404040"/>
                </a:solidFill>
              </a:rPr>
              <a:t>移除网络不重要参数</a:t>
            </a:r>
            <a:endParaRPr lang="es-ES_tradnl" altLang="zh-CN" b="1" dirty="0">
              <a:solidFill>
                <a:srgbClr val="404040"/>
              </a:solidFill>
            </a:endParaRPr>
          </a:p>
          <a:p>
            <a:pPr marL="285750" indent="-285750">
              <a:buFont typeface="Arial" charset="0"/>
              <a:buChar char="•"/>
            </a:pPr>
            <a:r>
              <a:rPr lang="es-ES_tradnl" altLang="zh-CN" b="1" dirty="0" err="1">
                <a:solidFill>
                  <a:srgbClr val="404040"/>
                </a:solidFill>
              </a:rPr>
              <a:t>Denil</a:t>
            </a:r>
            <a:r>
              <a:rPr lang="es-ES_tradnl" altLang="zh-CN" b="1" dirty="0">
                <a:solidFill>
                  <a:srgbClr val="404040"/>
                </a:solidFill>
              </a:rPr>
              <a:t> </a:t>
            </a:r>
            <a:r>
              <a:rPr lang="zh-CN" altLang="es-ES_tradnl" b="1" dirty="0">
                <a:solidFill>
                  <a:srgbClr val="404040"/>
                </a:solidFill>
              </a:rPr>
              <a:t> </a:t>
            </a:r>
            <a:r>
              <a:rPr lang="zh-CN" altLang="en-US" b="1" dirty="0">
                <a:solidFill>
                  <a:srgbClr val="404040"/>
                </a:solidFill>
              </a:rPr>
              <a:t>证明网络过参数化 </a:t>
            </a:r>
          </a:p>
          <a:p>
            <a:pPr marL="285750" indent="-285750">
              <a:buFont typeface="Arial" charset="0"/>
              <a:buChar char="•"/>
            </a:pPr>
            <a:r>
              <a:rPr lang="en-US" altLang="zh-CN" b="1" dirty="0" err="1">
                <a:solidFill>
                  <a:srgbClr val="404040"/>
                </a:solidFill>
              </a:rPr>
              <a:t>Jaderberg</a:t>
            </a:r>
            <a:r>
              <a:rPr lang="en-US" altLang="zh-CN" b="1" dirty="0">
                <a:solidFill>
                  <a:srgbClr val="404040"/>
                </a:solidFill>
              </a:rPr>
              <a:t> </a:t>
            </a:r>
            <a:r>
              <a:rPr lang="zh-CN" altLang="en-US" b="1" dirty="0">
                <a:solidFill>
                  <a:srgbClr val="404040"/>
                </a:solidFill>
              </a:rPr>
              <a:t>一维低秩分解</a:t>
            </a:r>
          </a:p>
          <a:p>
            <a:pPr marL="285750" indent="-285750">
              <a:buFont typeface="Arial" charset="0"/>
              <a:buChar char="•"/>
            </a:pPr>
            <a:r>
              <a:rPr lang="en-US" altLang="zh-CN" b="1" dirty="0">
                <a:solidFill>
                  <a:srgbClr val="404040"/>
                </a:solidFill>
              </a:rPr>
              <a:t>Denton </a:t>
            </a:r>
            <a:r>
              <a:rPr lang="zh-CN" altLang="en-US" b="1" dirty="0">
                <a:solidFill>
                  <a:srgbClr val="404040"/>
                </a:solidFill>
              </a:rPr>
              <a:t>类似工作，前</a:t>
            </a:r>
            <a:r>
              <a:rPr lang="en-US" altLang="zh-CN" b="1" dirty="0">
                <a:solidFill>
                  <a:srgbClr val="404040"/>
                </a:solidFill>
              </a:rPr>
              <a:t>2</a:t>
            </a:r>
            <a:r>
              <a:rPr lang="zh-CN" altLang="en-US" b="1" dirty="0">
                <a:solidFill>
                  <a:srgbClr val="404040"/>
                </a:solidFill>
              </a:rPr>
              <a:t>层有效</a:t>
            </a:r>
          </a:p>
          <a:p>
            <a:pPr marL="285750" indent="-285750">
              <a:buFont typeface="Arial" charset="0"/>
              <a:buChar char="•"/>
            </a:pPr>
            <a:r>
              <a:rPr lang="en-US" altLang="zh-CN" b="1" dirty="0" err="1">
                <a:solidFill>
                  <a:srgbClr val="404040"/>
                </a:solidFill>
              </a:rPr>
              <a:t>Lebedev</a:t>
            </a:r>
            <a:r>
              <a:rPr lang="en-US" altLang="zh-CN" b="1" dirty="0">
                <a:solidFill>
                  <a:srgbClr val="404040"/>
                </a:solidFill>
              </a:rPr>
              <a:t> </a:t>
            </a:r>
            <a:r>
              <a:rPr lang="zh-CN" altLang="en-US" b="1" dirty="0">
                <a:solidFill>
                  <a:srgbClr val="404040"/>
                </a:solidFill>
              </a:rPr>
              <a:t>四个维度上进行低秩分解</a:t>
            </a:r>
            <a:endParaRPr lang="en-US" altLang="zh-CN" b="1" dirty="0">
              <a:solidFill>
                <a:srgbClr val="404040"/>
              </a:solidFill>
            </a:endParaRPr>
          </a:p>
          <a:p>
            <a:pPr marL="285750" indent="-285750">
              <a:buFont typeface="Arial" charset="0"/>
              <a:buChar char="•"/>
            </a:pPr>
            <a:r>
              <a:rPr lang="en-US" altLang="zh-CN" b="1" dirty="0">
                <a:solidFill>
                  <a:srgbClr val="404040"/>
                </a:solidFill>
              </a:rPr>
              <a:t>Zhang </a:t>
            </a:r>
            <a:r>
              <a:rPr lang="zh-CN" altLang="en-US" b="1" dirty="0">
                <a:solidFill>
                  <a:srgbClr val="404040"/>
                </a:solidFill>
              </a:rPr>
              <a:t>在卷积通道上进行低秩分解</a:t>
            </a:r>
            <a:endParaRPr lang="en-US" altLang="zh-CN" b="1" dirty="0">
              <a:solidFill>
                <a:srgbClr val="404040"/>
              </a:solidFill>
            </a:endParaRPr>
          </a:p>
          <a:p>
            <a:pPr marL="285750" indent="-285750">
              <a:buFont typeface="Arial" charset="0"/>
              <a:buChar char="•"/>
            </a:pPr>
            <a:r>
              <a:rPr lang="en-US" altLang="zh-CN" b="1" dirty="0">
                <a:solidFill>
                  <a:srgbClr val="404040"/>
                </a:solidFill>
              </a:rPr>
              <a:t>Chen </a:t>
            </a:r>
            <a:r>
              <a:rPr lang="zh-CN" altLang="en-US" b="1" dirty="0">
                <a:solidFill>
                  <a:srgbClr val="404040"/>
                </a:solidFill>
              </a:rPr>
              <a:t>采用散列结构压缩参数</a:t>
            </a:r>
            <a:endParaRPr lang="en-US" altLang="zh-CN" b="1" dirty="0">
              <a:solidFill>
                <a:srgbClr val="404040"/>
              </a:solidFill>
            </a:endParaRPr>
          </a:p>
          <a:p>
            <a:pPr marL="285750" indent="-285750">
              <a:buFont typeface="Arial" charset="0"/>
              <a:buChar char="•"/>
            </a:pPr>
            <a:endParaRPr lang="en-US" altLang="zh-CN" dirty="0"/>
          </a:p>
          <a:p>
            <a:pPr marL="285750" indent="-285750">
              <a:buFont typeface="Arial" charset="0"/>
              <a:buChar char="•"/>
            </a:pPr>
            <a:endParaRPr lang="es-ES_tradnl" altLang="zh-CN" dirty="0"/>
          </a:p>
          <a:p>
            <a:pPr marL="285750" indent="-285750">
              <a:buFont typeface="Arial" charset="0"/>
              <a:buChar char="•"/>
            </a:pPr>
            <a:endParaRPr lang="zh-CN" altLang="en-US" b="1" dirty="0">
              <a:solidFill>
                <a:srgbClr val="404040"/>
              </a:solidFill>
            </a:endParaRPr>
          </a:p>
        </p:txBody>
      </p:sp>
    </p:spTree>
    <p:extLst>
      <p:ext uri="{BB962C8B-B14F-4D97-AF65-F5344CB8AC3E}">
        <p14:creationId xmlns:p14="http://schemas.microsoft.com/office/powerpoint/2010/main" val="11511440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模型压缩</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相关工作</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6"/>
          <p:cNvSpPr txBox="1"/>
          <p:nvPr/>
        </p:nvSpPr>
        <p:spPr>
          <a:xfrm>
            <a:off x="478138" y="2673085"/>
            <a:ext cx="4093861" cy="1323439"/>
          </a:xfrm>
          <a:prstGeom prst="rect">
            <a:avLst/>
          </a:prstGeom>
          <a:noFill/>
        </p:spPr>
        <p:txBody>
          <a:bodyPr wrap="square" rtlCol="0">
            <a:spAutoFit/>
          </a:bodyPr>
          <a:lstStyle/>
          <a:p>
            <a:r>
              <a:rPr lang="zh-CN" altLang="en-US" sz="2000" b="1" dirty="0" smtClean="0">
                <a:solidFill>
                  <a:schemeClr val="tx1">
                    <a:lumMod val="75000"/>
                    <a:lumOff val="25000"/>
                  </a:schemeClr>
                </a:solidFill>
                <a:ea typeface="华文楷体" panose="02010600040101010101" pitchFamily="2" charset="-122"/>
              </a:rPr>
              <a:t>模型加速三个流派：</a:t>
            </a:r>
          </a:p>
          <a:p>
            <a:r>
              <a:rPr lang="zh-CN" altLang="en-US" sz="2000" b="1" dirty="0" smtClean="0">
                <a:solidFill>
                  <a:srgbClr val="404040"/>
                </a:solidFill>
                <a:ea typeface="华文楷体" panose="02010600040101010101" pitchFamily="2" charset="-122"/>
              </a:rPr>
              <a:t>模型压缩</a:t>
            </a:r>
          </a:p>
          <a:p>
            <a:r>
              <a:rPr lang="zh-CN" altLang="en-US" sz="2000" b="1" dirty="0" smtClean="0">
                <a:solidFill>
                  <a:srgbClr val="FF0000"/>
                </a:solidFill>
                <a:ea typeface="华文楷体" panose="02010600040101010101" pitchFamily="2" charset="-122"/>
              </a:rPr>
              <a:t>知识蒸馏</a:t>
            </a:r>
          </a:p>
          <a:p>
            <a:r>
              <a:rPr lang="zh-CN" altLang="en-US" sz="2000" b="1" dirty="0" smtClean="0">
                <a:solidFill>
                  <a:schemeClr val="tx1">
                    <a:lumMod val="75000"/>
                    <a:lumOff val="25000"/>
                  </a:schemeClr>
                </a:solidFill>
                <a:ea typeface="华文楷体" panose="02010600040101010101" pitchFamily="2" charset="-122"/>
              </a:rPr>
              <a:t>硬件相关的加速</a:t>
            </a:r>
          </a:p>
        </p:txBody>
      </p:sp>
      <p:sp>
        <p:nvSpPr>
          <p:cNvPr id="19" name="TextBox 29"/>
          <p:cNvSpPr txBox="1"/>
          <p:nvPr/>
        </p:nvSpPr>
        <p:spPr>
          <a:xfrm>
            <a:off x="3198206" y="1979880"/>
            <a:ext cx="5340675" cy="3444020"/>
          </a:xfrm>
          <a:prstGeom prst="rect">
            <a:avLst/>
          </a:prstGeom>
          <a:noFill/>
        </p:spPr>
        <p:txBody>
          <a:bodyPr wrap="square" rtlCol="0">
            <a:spAutoFit/>
          </a:bodyPr>
          <a:lstStyle>
            <a:defPPr>
              <a:defRPr lang="zh-CN"/>
            </a:defPPr>
            <a:lvl1pPr>
              <a:lnSpc>
                <a:spcPct val="110000"/>
              </a:lnSpc>
              <a:defRPr>
                <a:solidFill>
                  <a:schemeClr val="tx1">
                    <a:lumMod val="75000"/>
                    <a:lumOff val="25000"/>
                  </a:schemeClr>
                </a:solidFill>
                <a:ea typeface="华文楷体" panose="02010600040101010101" pitchFamily="2" charset="-122"/>
              </a:defRPr>
            </a:lvl1pPr>
          </a:lstStyle>
          <a:p>
            <a:pPr marL="285750" indent="-285750">
              <a:buFont typeface="Arial" charset="0"/>
              <a:buChar char="•"/>
            </a:pPr>
            <a:r>
              <a:rPr lang="zh-CN" altLang="en-US" b="1" dirty="0">
                <a:solidFill>
                  <a:srgbClr val="404040"/>
                </a:solidFill>
              </a:rPr>
              <a:t>知识蒸馏：教师网络训练学生网络</a:t>
            </a:r>
          </a:p>
          <a:p>
            <a:endParaRPr lang="zh-CN" altLang="en-US" b="1" dirty="0" smtClean="0">
              <a:solidFill>
                <a:srgbClr val="404040"/>
              </a:solidFill>
            </a:endParaRPr>
          </a:p>
          <a:p>
            <a:endParaRPr lang="zh-CN" altLang="en-US" b="1" dirty="0">
              <a:solidFill>
                <a:srgbClr val="404040"/>
              </a:solidFill>
            </a:endParaRPr>
          </a:p>
          <a:p>
            <a:pPr marL="285750" indent="-285750">
              <a:buFont typeface="Arial" charset="0"/>
              <a:buChar char="•"/>
            </a:pPr>
            <a:r>
              <a:rPr lang="en-US" altLang="zh-CN" b="1" dirty="0" smtClean="0">
                <a:solidFill>
                  <a:srgbClr val="404040"/>
                </a:solidFill>
              </a:rPr>
              <a:t>Hinton</a:t>
            </a:r>
            <a:r>
              <a:rPr lang="zh-CN" altLang="en-US" b="1" dirty="0">
                <a:solidFill>
                  <a:srgbClr val="404040"/>
                </a:solidFill>
              </a:rPr>
              <a:t>提出</a:t>
            </a:r>
            <a:r>
              <a:rPr lang="zh-CN" altLang="en-US" b="1" dirty="0" smtClean="0">
                <a:solidFill>
                  <a:srgbClr val="404040"/>
                </a:solidFill>
              </a:rPr>
              <a:t>，用于加快</a:t>
            </a:r>
            <a:r>
              <a:rPr lang="zh-CN" altLang="en-US" b="1" dirty="0">
                <a:solidFill>
                  <a:srgbClr val="404040"/>
                </a:solidFill>
              </a:rPr>
              <a:t>预测</a:t>
            </a:r>
            <a:r>
              <a:rPr lang="zh-CN" altLang="en-US" b="1" dirty="0" smtClean="0">
                <a:solidFill>
                  <a:srgbClr val="404040"/>
                </a:solidFill>
              </a:rPr>
              <a:t>时间，训练方法</a:t>
            </a:r>
          </a:p>
          <a:p>
            <a:pPr marL="285750" indent="-285750">
              <a:buFont typeface="Arial" charset="0"/>
              <a:buChar char="•"/>
            </a:pPr>
            <a:endParaRPr lang="zh-CN" altLang="en-US" b="1" dirty="0">
              <a:solidFill>
                <a:srgbClr val="404040"/>
              </a:solidFill>
            </a:endParaRPr>
          </a:p>
          <a:p>
            <a:pPr marL="285750" indent="-285750">
              <a:buFont typeface="Arial" charset="0"/>
              <a:buChar char="•"/>
            </a:pPr>
            <a:r>
              <a:rPr lang="en-US" altLang="zh-CN" b="1" dirty="0">
                <a:solidFill>
                  <a:srgbClr val="404040"/>
                </a:solidFill>
              </a:rPr>
              <a:t>2006</a:t>
            </a:r>
            <a:r>
              <a:rPr lang="zh-CN" altLang="en-US" b="1" dirty="0">
                <a:solidFill>
                  <a:srgbClr val="404040"/>
                </a:solidFill>
              </a:rPr>
              <a:t>年</a:t>
            </a:r>
            <a:r>
              <a:rPr lang="en-US" altLang="zh-CN" b="1" dirty="0" err="1">
                <a:solidFill>
                  <a:srgbClr val="404040"/>
                </a:solidFill>
              </a:rPr>
              <a:t>Bucilua</a:t>
            </a:r>
            <a:r>
              <a:rPr lang="zh-CN" altLang="en-US" b="1" dirty="0">
                <a:solidFill>
                  <a:srgbClr val="404040"/>
                </a:solidFill>
              </a:rPr>
              <a:t>多模型压缩为</a:t>
            </a:r>
            <a:r>
              <a:rPr lang="zh-CN" altLang="en-US" b="1" dirty="0" smtClean="0">
                <a:solidFill>
                  <a:srgbClr val="404040"/>
                </a:solidFill>
              </a:rPr>
              <a:t>单模型</a:t>
            </a:r>
          </a:p>
          <a:p>
            <a:pPr marL="285750" indent="-285750">
              <a:buFont typeface="Arial" charset="0"/>
              <a:buChar char="•"/>
            </a:pPr>
            <a:endParaRPr lang="zh-CN" altLang="en-US" b="1" dirty="0">
              <a:solidFill>
                <a:srgbClr val="404040"/>
              </a:solidFill>
            </a:endParaRPr>
          </a:p>
          <a:p>
            <a:pPr marL="285750" indent="-285750">
              <a:buFont typeface="Arial" charset="0"/>
              <a:buChar char="•"/>
            </a:pPr>
            <a:r>
              <a:rPr lang="en-US" altLang="zh-CN" b="1" dirty="0">
                <a:solidFill>
                  <a:srgbClr val="404040"/>
                </a:solidFill>
              </a:rPr>
              <a:t>Ba</a:t>
            </a:r>
            <a:r>
              <a:rPr lang="zh-CN" altLang="en-US" b="1" dirty="0">
                <a:solidFill>
                  <a:srgbClr val="404040"/>
                </a:solidFill>
              </a:rPr>
              <a:t>浅层网络学习深层模型的</a:t>
            </a:r>
            <a:r>
              <a:rPr lang="zh-CN" altLang="en-US" b="1" dirty="0" smtClean="0">
                <a:solidFill>
                  <a:srgbClr val="404040"/>
                </a:solidFill>
              </a:rPr>
              <a:t>非线性</a:t>
            </a:r>
          </a:p>
          <a:p>
            <a:pPr marL="285750" indent="-285750">
              <a:buFont typeface="Arial" charset="0"/>
              <a:buChar char="•"/>
            </a:pPr>
            <a:endParaRPr lang="zh-CN" altLang="en-US" b="1" dirty="0">
              <a:solidFill>
                <a:srgbClr val="404040"/>
              </a:solidFill>
            </a:endParaRPr>
          </a:p>
          <a:p>
            <a:pPr marL="285750" indent="-285750">
              <a:buFont typeface="Arial" charset="0"/>
              <a:buChar char="•"/>
            </a:pPr>
            <a:r>
              <a:rPr lang="en-US" altLang="zh-CN" b="1" dirty="0">
                <a:solidFill>
                  <a:srgbClr val="404040"/>
                </a:solidFill>
              </a:rPr>
              <a:t>Romero</a:t>
            </a:r>
            <a:r>
              <a:rPr lang="zh-CN" altLang="en-US" b="1" dirty="0">
                <a:solidFill>
                  <a:srgbClr val="404040"/>
                </a:solidFill>
              </a:rPr>
              <a:t>提出</a:t>
            </a:r>
            <a:r>
              <a:rPr lang="en-US" altLang="zh-CN" b="1" dirty="0" err="1">
                <a:solidFill>
                  <a:srgbClr val="404040"/>
                </a:solidFill>
              </a:rPr>
              <a:t>FitNet</a:t>
            </a:r>
            <a:r>
              <a:rPr lang="zh-CN" altLang="en-US" b="1" dirty="0">
                <a:solidFill>
                  <a:srgbClr val="404040"/>
                </a:solidFill>
              </a:rPr>
              <a:t>扩展知识蒸馏到隐层</a:t>
            </a:r>
            <a:endParaRPr lang="en-US" altLang="zh-CN" b="1" dirty="0">
              <a:solidFill>
                <a:srgbClr val="404040"/>
              </a:solidFill>
            </a:endParaRPr>
          </a:p>
          <a:p>
            <a:pPr marL="285750" indent="-285750">
              <a:buFont typeface="Arial" charset="0"/>
              <a:buChar char="•"/>
            </a:pPr>
            <a:endParaRPr lang="es-ES_tradnl" altLang="zh-CN" dirty="0"/>
          </a:p>
        </p:txBody>
      </p:sp>
    </p:spTree>
    <p:extLst>
      <p:ext uri="{BB962C8B-B14F-4D97-AF65-F5344CB8AC3E}">
        <p14:creationId xmlns:p14="http://schemas.microsoft.com/office/powerpoint/2010/main" val="10152577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模型压缩</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相关工作</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6"/>
          <p:cNvSpPr txBox="1"/>
          <p:nvPr/>
        </p:nvSpPr>
        <p:spPr>
          <a:xfrm>
            <a:off x="478138" y="2673085"/>
            <a:ext cx="4093861" cy="1323439"/>
          </a:xfrm>
          <a:prstGeom prst="rect">
            <a:avLst/>
          </a:prstGeom>
          <a:noFill/>
        </p:spPr>
        <p:txBody>
          <a:bodyPr wrap="square" rtlCol="0">
            <a:spAutoFit/>
          </a:bodyPr>
          <a:lstStyle/>
          <a:p>
            <a:r>
              <a:rPr lang="zh-CN" altLang="en-US" sz="2000" b="1" dirty="0" smtClean="0">
                <a:solidFill>
                  <a:schemeClr val="tx1">
                    <a:lumMod val="75000"/>
                    <a:lumOff val="25000"/>
                  </a:schemeClr>
                </a:solidFill>
                <a:ea typeface="华文楷体" panose="02010600040101010101" pitchFamily="2" charset="-122"/>
              </a:rPr>
              <a:t>模型加速三个流派：</a:t>
            </a:r>
          </a:p>
          <a:p>
            <a:r>
              <a:rPr lang="zh-CN" altLang="en-US" sz="2000" b="1" dirty="0" smtClean="0">
                <a:solidFill>
                  <a:srgbClr val="404040"/>
                </a:solidFill>
                <a:ea typeface="华文楷体" panose="02010600040101010101" pitchFamily="2" charset="-122"/>
              </a:rPr>
              <a:t>模型压缩</a:t>
            </a:r>
          </a:p>
          <a:p>
            <a:r>
              <a:rPr lang="zh-CN" altLang="en-US" sz="2000" b="1" dirty="0" smtClean="0">
                <a:solidFill>
                  <a:srgbClr val="404040"/>
                </a:solidFill>
                <a:ea typeface="华文楷体" panose="02010600040101010101" pitchFamily="2" charset="-122"/>
              </a:rPr>
              <a:t>知识蒸馏</a:t>
            </a:r>
          </a:p>
          <a:p>
            <a:r>
              <a:rPr lang="zh-CN" altLang="en-US" sz="2000" b="1" dirty="0" smtClean="0">
                <a:solidFill>
                  <a:srgbClr val="FF0000"/>
                </a:solidFill>
                <a:ea typeface="华文楷体" panose="02010600040101010101" pitchFamily="2" charset="-122"/>
              </a:rPr>
              <a:t>硬件相关的加速</a:t>
            </a:r>
          </a:p>
        </p:txBody>
      </p:sp>
      <p:sp>
        <p:nvSpPr>
          <p:cNvPr id="19" name="TextBox 29"/>
          <p:cNvSpPr txBox="1"/>
          <p:nvPr/>
        </p:nvSpPr>
        <p:spPr>
          <a:xfrm>
            <a:off x="3198206" y="1979880"/>
            <a:ext cx="5340675" cy="2834622"/>
          </a:xfrm>
          <a:prstGeom prst="rect">
            <a:avLst/>
          </a:prstGeom>
          <a:noFill/>
        </p:spPr>
        <p:txBody>
          <a:bodyPr wrap="square" rtlCol="0">
            <a:spAutoFit/>
          </a:bodyPr>
          <a:lstStyle>
            <a:defPPr>
              <a:defRPr lang="zh-CN"/>
            </a:defPPr>
            <a:lvl1pPr>
              <a:lnSpc>
                <a:spcPct val="110000"/>
              </a:lnSpc>
              <a:defRPr>
                <a:solidFill>
                  <a:schemeClr val="tx1">
                    <a:lumMod val="75000"/>
                    <a:lumOff val="25000"/>
                  </a:schemeClr>
                </a:solidFill>
                <a:ea typeface="华文楷体" panose="02010600040101010101" pitchFamily="2" charset="-122"/>
              </a:defRPr>
            </a:lvl1pPr>
          </a:lstStyle>
          <a:p>
            <a:pPr marL="285750" indent="-285750">
              <a:buFont typeface="Arial" charset="0"/>
              <a:buChar char="•"/>
            </a:pPr>
            <a:r>
              <a:rPr lang="en-US" altLang="zh-CN" b="1" dirty="0" err="1" smtClean="0">
                <a:solidFill>
                  <a:srgbClr val="404040"/>
                </a:solidFill>
              </a:rPr>
              <a:t>Vanhoucke</a:t>
            </a:r>
            <a:r>
              <a:rPr lang="zh-CN" altLang="en-US" b="1" dirty="0">
                <a:solidFill>
                  <a:srgbClr val="404040"/>
                </a:solidFill>
              </a:rPr>
              <a:t>在</a:t>
            </a:r>
            <a:r>
              <a:rPr lang="en-US" altLang="zh-CN" b="1" dirty="0">
                <a:solidFill>
                  <a:srgbClr val="404040"/>
                </a:solidFill>
              </a:rPr>
              <a:t>x86</a:t>
            </a:r>
            <a:r>
              <a:rPr lang="zh-CN" altLang="en-US" b="1" dirty="0">
                <a:solidFill>
                  <a:srgbClr val="404040"/>
                </a:solidFill>
              </a:rPr>
              <a:t> </a:t>
            </a:r>
            <a:r>
              <a:rPr lang="en-US" altLang="zh-CN" b="1" dirty="0">
                <a:solidFill>
                  <a:srgbClr val="404040"/>
                </a:solidFill>
              </a:rPr>
              <a:t>CPU</a:t>
            </a:r>
            <a:r>
              <a:rPr lang="zh-CN" altLang="en-US" b="1" dirty="0">
                <a:solidFill>
                  <a:srgbClr val="404040"/>
                </a:solidFill>
              </a:rPr>
              <a:t>上加速大规模矩阵</a:t>
            </a:r>
            <a:r>
              <a:rPr lang="zh-CN" altLang="en-US" b="1" dirty="0" smtClean="0">
                <a:solidFill>
                  <a:srgbClr val="404040"/>
                </a:solidFill>
              </a:rPr>
              <a:t>运算</a:t>
            </a:r>
          </a:p>
          <a:p>
            <a:pPr marL="285750" indent="-285750">
              <a:buFont typeface="Arial" charset="0"/>
              <a:buChar char="•"/>
            </a:pPr>
            <a:endParaRPr lang="es-ES_tradnl" altLang="zh-CN" b="1" dirty="0">
              <a:solidFill>
                <a:srgbClr val="404040"/>
              </a:solidFill>
            </a:endParaRPr>
          </a:p>
          <a:p>
            <a:pPr marL="285750" indent="-285750">
              <a:buFont typeface="Arial" charset="0"/>
              <a:buChar char="•"/>
            </a:pPr>
            <a:r>
              <a:rPr lang="en-US" altLang="zh-CN" b="1" dirty="0" err="1">
                <a:solidFill>
                  <a:srgbClr val="404040"/>
                </a:solidFill>
              </a:rPr>
              <a:t>Farabet</a:t>
            </a:r>
            <a:r>
              <a:rPr lang="zh-CN" altLang="en-US" b="1" dirty="0">
                <a:solidFill>
                  <a:srgbClr val="404040"/>
                </a:solidFill>
              </a:rPr>
              <a:t>卷积运算的</a:t>
            </a:r>
            <a:r>
              <a:rPr lang="en-US" altLang="zh-CN" b="1" dirty="0">
                <a:solidFill>
                  <a:srgbClr val="404040"/>
                </a:solidFill>
              </a:rPr>
              <a:t>FPGA</a:t>
            </a:r>
            <a:r>
              <a:rPr lang="zh-CN" altLang="en-US" b="1" dirty="0" smtClean="0">
                <a:solidFill>
                  <a:srgbClr val="404040"/>
                </a:solidFill>
              </a:rPr>
              <a:t>集群</a:t>
            </a:r>
          </a:p>
          <a:p>
            <a:pPr marL="285750" indent="-285750">
              <a:buFont typeface="Arial" charset="0"/>
              <a:buChar char="•"/>
            </a:pPr>
            <a:endParaRPr lang="zh-CN" altLang="en-US" b="1" dirty="0">
              <a:solidFill>
                <a:srgbClr val="404040"/>
              </a:solidFill>
            </a:endParaRPr>
          </a:p>
          <a:p>
            <a:pPr marL="285750" indent="-285750">
              <a:buFont typeface="Arial" charset="0"/>
              <a:buChar char="•"/>
            </a:pPr>
            <a:r>
              <a:rPr lang="en-US" altLang="zh-CN" b="1" dirty="0" err="1">
                <a:solidFill>
                  <a:srgbClr val="404040"/>
                </a:solidFill>
              </a:rPr>
              <a:t>Krizhevsky</a:t>
            </a:r>
            <a:r>
              <a:rPr lang="zh-CN" altLang="en-US" b="1" dirty="0">
                <a:solidFill>
                  <a:srgbClr val="404040"/>
                </a:solidFill>
              </a:rPr>
              <a:t>多 </a:t>
            </a:r>
            <a:r>
              <a:rPr lang="en-US" altLang="zh-CN" b="1" dirty="0">
                <a:solidFill>
                  <a:srgbClr val="404040"/>
                </a:solidFill>
              </a:rPr>
              <a:t>GPU </a:t>
            </a:r>
            <a:r>
              <a:rPr lang="zh-CN" altLang="en-US" b="1" dirty="0">
                <a:solidFill>
                  <a:srgbClr val="404040"/>
                </a:solidFill>
              </a:rPr>
              <a:t>并行训练</a:t>
            </a:r>
            <a:r>
              <a:rPr lang="zh-CN" altLang="en-US" b="1" dirty="0" smtClean="0">
                <a:solidFill>
                  <a:srgbClr val="404040"/>
                </a:solidFill>
              </a:rPr>
              <a:t>方法</a:t>
            </a:r>
          </a:p>
          <a:p>
            <a:pPr marL="285750" indent="-285750">
              <a:buFont typeface="Arial" charset="0"/>
              <a:buChar char="•"/>
            </a:pPr>
            <a:endParaRPr lang="zh-CN" altLang="en-US" b="1" dirty="0">
              <a:solidFill>
                <a:srgbClr val="404040"/>
              </a:solidFill>
            </a:endParaRPr>
          </a:p>
          <a:p>
            <a:pPr marL="285750" indent="-285750">
              <a:buFont typeface="Arial" charset="0"/>
              <a:buChar char="•"/>
            </a:pPr>
            <a:r>
              <a:rPr lang="zh-CN" altLang="en-US" b="1" dirty="0">
                <a:solidFill>
                  <a:srgbClr val="404040"/>
                </a:solidFill>
              </a:rPr>
              <a:t>开源框架</a:t>
            </a:r>
            <a:r>
              <a:rPr lang="en-US" altLang="zh-CN" b="1" dirty="0" err="1">
                <a:solidFill>
                  <a:srgbClr val="404040"/>
                </a:solidFill>
              </a:rPr>
              <a:t>cuda-convnet</a:t>
            </a:r>
            <a:r>
              <a:rPr lang="zh-CN" altLang="en-US" b="1" dirty="0">
                <a:solidFill>
                  <a:srgbClr val="404040"/>
                </a:solidFill>
              </a:rPr>
              <a:t>，</a:t>
            </a:r>
            <a:r>
              <a:rPr lang="en-US" altLang="zh-CN" b="1" dirty="0" err="1">
                <a:solidFill>
                  <a:srgbClr val="404040"/>
                </a:solidFill>
              </a:rPr>
              <a:t>caffe</a:t>
            </a:r>
            <a:r>
              <a:rPr lang="zh-CN" altLang="en-US" b="1" dirty="0">
                <a:solidFill>
                  <a:srgbClr val="404040"/>
                </a:solidFill>
              </a:rPr>
              <a:t>，</a:t>
            </a:r>
            <a:r>
              <a:rPr lang="en-US" altLang="zh-CN" b="1" dirty="0">
                <a:solidFill>
                  <a:srgbClr val="404040"/>
                </a:solidFill>
              </a:rPr>
              <a:t>torch</a:t>
            </a:r>
            <a:r>
              <a:rPr lang="zh-CN" altLang="en-US" b="1" dirty="0" smtClean="0">
                <a:solidFill>
                  <a:srgbClr val="404040"/>
                </a:solidFill>
              </a:rPr>
              <a:t>等</a:t>
            </a:r>
          </a:p>
          <a:p>
            <a:pPr marL="285750" indent="-285750">
              <a:buFont typeface="Arial" charset="0"/>
              <a:buChar char="•"/>
            </a:pPr>
            <a:endParaRPr lang="zh-CN" altLang="en-US" b="1" dirty="0">
              <a:solidFill>
                <a:srgbClr val="404040"/>
              </a:solidFill>
            </a:endParaRPr>
          </a:p>
          <a:p>
            <a:pPr marL="285750" indent="-285750">
              <a:buFont typeface="Arial" charset="0"/>
              <a:buChar char="•"/>
            </a:pPr>
            <a:r>
              <a:rPr lang="en-US" altLang="zh-CN" b="1" dirty="0">
                <a:solidFill>
                  <a:srgbClr val="404040"/>
                </a:solidFill>
              </a:rPr>
              <a:t>Mathieu</a:t>
            </a:r>
            <a:r>
              <a:rPr lang="zh-CN" altLang="en-US" b="1" dirty="0">
                <a:solidFill>
                  <a:srgbClr val="404040"/>
                </a:solidFill>
              </a:rPr>
              <a:t>基于傅里叶变换的加速</a:t>
            </a:r>
          </a:p>
        </p:txBody>
      </p:sp>
    </p:spTree>
    <p:extLst>
      <p:ext uri="{BB962C8B-B14F-4D97-AF65-F5344CB8AC3E}">
        <p14:creationId xmlns:p14="http://schemas.microsoft.com/office/powerpoint/2010/main" val="3530011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模型压缩</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主导卷积核</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492" y="1921884"/>
            <a:ext cx="5360946" cy="40117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TextBox 6"/>
          <p:cNvSpPr txBox="1"/>
          <p:nvPr/>
        </p:nvSpPr>
        <p:spPr>
          <a:xfrm>
            <a:off x="478139" y="2673085"/>
            <a:ext cx="2493662" cy="2554545"/>
          </a:xfrm>
          <a:prstGeom prst="rect">
            <a:avLst/>
          </a:prstGeom>
          <a:noFill/>
        </p:spPr>
        <p:txBody>
          <a:bodyPr wrap="square" rtlCol="0">
            <a:spAutoFit/>
          </a:bodyPr>
          <a:lstStyle/>
          <a:p>
            <a:r>
              <a:rPr lang="zh-CN" altLang="en-US" sz="2000" b="1" dirty="0" smtClean="0">
                <a:solidFill>
                  <a:schemeClr val="tx1">
                    <a:lumMod val="75000"/>
                    <a:lumOff val="25000"/>
                  </a:schemeClr>
                </a:solidFill>
                <a:ea typeface="华文楷体" panose="02010600040101010101" pitchFamily="2" charset="-122"/>
              </a:rPr>
              <a:t>卷积操作：</a:t>
            </a:r>
            <a:endParaRPr lang="zh-CN" altLang="en-US" sz="2000" b="1" dirty="0">
              <a:solidFill>
                <a:schemeClr val="tx1">
                  <a:lumMod val="75000"/>
                  <a:lumOff val="25000"/>
                </a:schemeClr>
              </a:solidFill>
              <a:ea typeface="华文楷体" panose="02010600040101010101" pitchFamily="2" charset="-122"/>
            </a:endParaRPr>
          </a:p>
          <a:p>
            <a:r>
              <a:rPr lang="zh-CN" altLang="en-US" sz="2000" b="1" dirty="0">
                <a:solidFill>
                  <a:schemeClr val="tx1">
                    <a:lumMod val="75000"/>
                    <a:lumOff val="25000"/>
                  </a:schemeClr>
                </a:solidFill>
                <a:ea typeface="华文楷体" panose="02010600040101010101" pitchFamily="2" charset="-122"/>
              </a:rPr>
              <a:t>特征提取 </a:t>
            </a:r>
            <a:r>
              <a:rPr lang="en-US" altLang="zh-CN" sz="2000" b="1" dirty="0">
                <a:solidFill>
                  <a:schemeClr val="tx1">
                    <a:lumMod val="75000"/>
                    <a:lumOff val="25000"/>
                  </a:schemeClr>
                </a:solidFill>
                <a:ea typeface="华文楷体" panose="02010600040101010101" pitchFamily="2" charset="-122"/>
              </a:rPr>
              <a:t>+</a:t>
            </a:r>
            <a:r>
              <a:rPr lang="zh-CN" altLang="en-US" sz="2000" b="1" dirty="0">
                <a:solidFill>
                  <a:schemeClr val="tx1">
                    <a:lumMod val="75000"/>
                    <a:lumOff val="25000"/>
                  </a:schemeClr>
                </a:solidFill>
                <a:ea typeface="华文楷体" panose="02010600040101010101" pitchFamily="2" charset="-122"/>
              </a:rPr>
              <a:t> 特征</a:t>
            </a:r>
            <a:r>
              <a:rPr lang="zh-CN" altLang="en-US" sz="2000" b="1" dirty="0" smtClean="0">
                <a:solidFill>
                  <a:schemeClr val="tx1">
                    <a:lumMod val="75000"/>
                    <a:lumOff val="25000"/>
                  </a:schemeClr>
                </a:solidFill>
                <a:ea typeface="华文楷体" panose="02010600040101010101" pitchFamily="2" charset="-122"/>
              </a:rPr>
              <a:t>组合</a:t>
            </a:r>
          </a:p>
          <a:p>
            <a:endParaRPr lang="zh-CN" altLang="en-US" sz="2000" b="1" dirty="0">
              <a:solidFill>
                <a:schemeClr val="tx1">
                  <a:lumMod val="75000"/>
                  <a:lumOff val="25000"/>
                </a:schemeClr>
              </a:solidFill>
              <a:ea typeface="华文楷体" panose="02010600040101010101" pitchFamily="2" charset="-122"/>
            </a:endParaRPr>
          </a:p>
          <a:p>
            <a:r>
              <a:rPr lang="zh-CN" altLang="en-US" sz="2000" b="1" dirty="0" smtClean="0">
                <a:solidFill>
                  <a:schemeClr val="tx1">
                    <a:lumMod val="75000"/>
                    <a:lumOff val="25000"/>
                  </a:schemeClr>
                </a:solidFill>
                <a:ea typeface="华文楷体" panose="02010600040101010101" pitchFamily="2" charset="-122"/>
              </a:rPr>
              <a:t>选择一个或多个主导卷积核进行特征提取</a:t>
            </a:r>
          </a:p>
          <a:p>
            <a:endParaRPr lang="zh-CN" altLang="en-US" sz="2000" b="1" dirty="0">
              <a:solidFill>
                <a:schemeClr val="tx1">
                  <a:lumMod val="75000"/>
                  <a:lumOff val="25000"/>
                </a:schemeClr>
              </a:solidFill>
              <a:ea typeface="华文楷体" panose="02010600040101010101" pitchFamily="2" charset="-122"/>
            </a:endParaRPr>
          </a:p>
          <a:p>
            <a:r>
              <a:rPr lang="zh-CN" altLang="en-US" sz="2000" b="1" dirty="0" smtClean="0">
                <a:solidFill>
                  <a:schemeClr val="tx1">
                    <a:lumMod val="75000"/>
                    <a:lumOff val="25000"/>
                  </a:schemeClr>
                </a:solidFill>
                <a:ea typeface="华文楷体" panose="02010600040101010101" pitchFamily="2" charset="-122"/>
              </a:rPr>
              <a:t>对所有特征进行特征组合</a:t>
            </a:r>
          </a:p>
        </p:txBody>
      </p:sp>
    </p:spTree>
    <p:extLst>
      <p:ext uri="{BB962C8B-B14F-4D97-AF65-F5344CB8AC3E}">
        <p14:creationId xmlns:p14="http://schemas.microsoft.com/office/powerpoint/2010/main" val="1331614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543" y="4613341"/>
            <a:ext cx="4390727" cy="1252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图片 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引言</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sp>
        <p:nvSpPr>
          <p:cNvPr id="21" name="TextBox 29"/>
          <p:cNvSpPr txBox="1"/>
          <p:nvPr/>
        </p:nvSpPr>
        <p:spPr>
          <a:xfrm>
            <a:off x="4735816" y="2521462"/>
            <a:ext cx="4397346" cy="3139321"/>
          </a:xfrm>
          <a:prstGeom prst="rect">
            <a:avLst/>
          </a:prstGeom>
          <a:noFill/>
        </p:spPr>
        <p:txBody>
          <a:bodyPr wrap="square" rtlCol="0">
            <a:spAutoFit/>
          </a:bodyPr>
          <a:lstStyle>
            <a:defPPr>
              <a:defRPr lang="zh-CN"/>
            </a:defPPr>
            <a:lvl1pPr>
              <a:lnSpc>
                <a:spcPct val="110000"/>
              </a:lnSpc>
              <a:defRPr>
                <a:solidFill>
                  <a:schemeClr val="tx1">
                    <a:lumMod val="75000"/>
                    <a:lumOff val="25000"/>
                  </a:schemeClr>
                </a:solidFill>
                <a:ea typeface="华文楷体" panose="02010600040101010101" pitchFamily="2" charset="-122"/>
              </a:defRPr>
            </a:lvl1pPr>
          </a:lstStyle>
          <a:p>
            <a:r>
              <a:rPr lang="zh-CN" altLang="en-US" b="1" dirty="0"/>
              <a:t>以 </a:t>
            </a:r>
            <a:r>
              <a:rPr lang="en-US" altLang="zh-CN" b="1" dirty="0" smtClean="0"/>
              <a:t>LeNet-5</a:t>
            </a:r>
            <a:r>
              <a:rPr lang="zh-CN" altLang="en-US" b="1" dirty="0" smtClean="0"/>
              <a:t>为</a:t>
            </a:r>
            <a:r>
              <a:rPr lang="zh-CN" altLang="en-US" b="1" dirty="0"/>
              <a:t>例</a:t>
            </a:r>
            <a:r>
              <a:rPr lang="en-US" altLang="zh-CN" b="1" dirty="0" smtClean="0"/>
              <a:t>,</a:t>
            </a:r>
            <a:r>
              <a:rPr lang="zh-CN" altLang="en-US" b="1" dirty="0" smtClean="0"/>
              <a:t>本文从下面</a:t>
            </a:r>
            <a:r>
              <a:rPr lang="en-US" altLang="zh-CN" b="1" dirty="0" smtClean="0"/>
              <a:t>7</a:t>
            </a:r>
            <a:r>
              <a:rPr lang="zh-CN" altLang="en-US" b="1" dirty="0" smtClean="0"/>
              <a:t>个部分对</a:t>
            </a:r>
            <a:r>
              <a:rPr lang="en-US" altLang="zh-CN" b="1" dirty="0" smtClean="0"/>
              <a:t>CNN</a:t>
            </a:r>
            <a:r>
              <a:rPr lang="zh-CN" altLang="en-US" b="1" dirty="0" smtClean="0"/>
              <a:t>进行研究综述</a:t>
            </a:r>
            <a:r>
              <a:rPr lang="en-US" altLang="zh-CN" b="1" dirty="0" smtClean="0"/>
              <a:t>:</a:t>
            </a:r>
            <a:endParaRPr lang="zh-CN" altLang="en-US" b="1" dirty="0" smtClean="0"/>
          </a:p>
          <a:p>
            <a:endParaRPr lang="zh-CN" altLang="en-US" b="1" dirty="0" smtClean="0"/>
          </a:p>
          <a:p>
            <a:pPr marL="342900" indent="-342900">
              <a:buFont typeface="Arial" charset="0"/>
              <a:buChar char="•"/>
            </a:pPr>
            <a:r>
              <a:rPr lang="zh-CN" altLang="en-US" b="1" dirty="0" smtClean="0">
                <a:solidFill>
                  <a:srgbClr val="5C307D"/>
                </a:solidFill>
              </a:rPr>
              <a:t>卷积</a:t>
            </a:r>
            <a:endParaRPr lang="zh-CN" altLang="en-US" b="1" dirty="0"/>
          </a:p>
          <a:p>
            <a:pPr marL="342900" indent="-342900">
              <a:buFont typeface="Arial" charset="0"/>
              <a:buChar char="•"/>
            </a:pPr>
            <a:r>
              <a:rPr lang="zh-CN" altLang="en-US" b="1" dirty="0" smtClean="0">
                <a:solidFill>
                  <a:srgbClr val="5C307D"/>
                </a:solidFill>
              </a:rPr>
              <a:t>池化</a:t>
            </a:r>
            <a:endParaRPr lang="zh-CN" altLang="en-US" b="1" dirty="0"/>
          </a:p>
          <a:p>
            <a:pPr marL="342900" indent="-342900">
              <a:buFont typeface="Arial" charset="0"/>
              <a:buChar char="•"/>
            </a:pPr>
            <a:r>
              <a:rPr lang="zh-CN" altLang="en-US" b="1" dirty="0" smtClean="0">
                <a:solidFill>
                  <a:srgbClr val="5C307D"/>
                </a:solidFill>
              </a:rPr>
              <a:t>非线性</a:t>
            </a:r>
            <a:r>
              <a:rPr lang="zh-CN" altLang="en-US" b="1" dirty="0">
                <a:solidFill>
                  <a:srgbClr val="5C307D"/>
                </a:solidFill>
              </a:rPr>
              <a:t>激活</a:t>
            </a:r>
            <a:r>
              <a:rPr lang="zh-CN" altLang="en-US" b="1" dirty="0" smtClean="0">
                <a:solidFill>
                  <a:srgbClr val="5C307D"/>
                </a:solidFill>
              </a:rPr>
              <a:t>函数</a:t>
            </a:r>
            <a:endParaRPr lang="zh-CN" altLang="en-US" b="1" dirty="0"/>
          </a:p>
          <a:p>
            <a:pPr marL="342900" indent="-342900">
              <a:buFont typeface="Arial" charset="0"/>
              <a:buChar char="•"/>
            </a:pPr>
            <a:r>
              <a:rPr lang="zh-CN" altLang="en-US" b="1" dirty="0" smtClean="0">
                <a:solidFill>
                  <a:srgbClr val="5C307D"/>
                </a:solidFill>
              </a:rPr>
              <a:t>正则化</a:t>
            </a:r>
            <a:endParaRPr lang="zh-CN" altLang="en-US" b="1" dirty="0"/>
          </a:p>
          <a:p>
            <a:pPr marL="342900" indent="-342900">
              <a:buFont typeface="Arial" charset="0"/>
              <a:buChar char="•"/>
            </a:pPr>
            <a:r>
              <a:rPr lang="zh-CN" altLang="en-US" b="1" dirty="0" smtClean="0">
                <a:solidFill>
                  <a:srgbClr val="5C307D"/>
                </a:solidFill>
              </a:rPr>
              <a:t>损失函数</a:t>
            </a:r>
            <a:endParaRPr lang="zh-CN" altLang="en-US" b="1" dirty="0"/>
          </a:p>
          <a:p>
            <a:pPr marL="342900" indent="-342900">
              <a:buFont typeface="Arial" charset="0"/>
              <a:buChar char="•"/>
            </a:pPr>
            <a:r>
              <a:rPr lang="zh-CN" altLang="en-US" b="1" dirty="0" smtClean="0">
                <a:solidFill>
                  <a:srgbClr val="5C307D"/>
                </a:solidFill>
              </a:rPr>
              <a:t>网络</a:t>
            </a:r>
            <a:r>
              <a:rPr lang="zh-CN" altLang="en-US" b="1" dirty="0">
                <a:solidFill>
                  <a:srgbClr val="5C307D"/>
                </a:solidFill>
              </a:rPr>
              <a:t>训练</a:t>
            </a:r>
            <a:r>
              <a:rPr lang="zh-CN" altLang="en-US" b="1" dirty="0" smtClean="0">
                <a:solidFill>
                  <a:srgbClr val="5C307D"/>
                </a:solidFill>
              </a:rPr>
              <a:t>方法</a:t>
            </a:r>
            <a:endParaRPr lang="zh-CN" altLang="en-US" b="1" dirty="0">
              <a:solidFill>
                <a:srgbClr val="5C307D"/>
              </a:solidFill>
            </a:endParaRPr>
          </a:p>
          <a:p>
            <a:pPr marL="342900" indent="-342900">
              <a:buFont typeface="Arial" charset="0"/>
              <a:buChar char="•"/>
            </a:pPr>
            <a:r>
              <a:rPr lang="zh-CN" altLang="en-US" b="1" dirty="0" smtClean="0">
                <a:solidFill>
                  <a:srgbClr val="5C307D"/>
                </a:solidFill>
              </a:rPr>
              <a:t>网络结构</a:t>
            </a:r>
            <a:endParaRPr lang="zh-CN" altLang="en-US" b="1" dirty="0">
              <a:solidFill>
                <a:srgbClr val="5C307D"/>
              </a:solidFill>
            </a:endParaRPr>
          </a:p>
        </p:txBody>
      </p:sp>
      <p:sp>
        <p:nvSpPr>
          <p:cNvPr id="26" name="TextBox 29"/>
          <p:cNvSpPr txBox="1"/>
          <p:nvPr/>
        </p:nvSpPr>
        <p:spPr>
          <a:xfrm>
            <a:off x="253219" y="2637962"/>
            <a:ext cx="4431857" cy="1920526"/>
          </a:xfrm>
          <a:prstGeom prst="rect">
            <a:avLst/>
          </a:prstGeom>
          <a:noFill/>
        </p:spPr>
        <p:txBody>
          <a:bodyPr wrap="square" rtlCol="0">
            <a:spAutoFit/>
          </a:bodyPr>
          <a:lstStyle>
            <a:defPPr>
              <a:defRPr lang="zh-CN"/>
            </a:defPPr>
            <a:lvl1pPr>
              <a:lnSpc>
                <a:spcPct val="110000"/>
              </a:lnSpc>
              <a:defRPr>
                <a:solidFill>
                  <a:schemeClr val="tx1">
                    <a:lumMod val="75000"/>
                    <a:lumOff val="25000"/>
                  </a:schemeClr>
                </a:solidFill>
                <a:ea typeface="华文楷体" panose="02010600040101010101" pitchFamily="2" charset="-122"/>
              </a:defRPr>
            </a:lvl1pPr>
          </a:lstStyle>
          <a:p>
            <a:r>
              <a:rPr lang="zh-CN" altLang="en-US" b="1" dirty="0" smtClean="0">
                <a:solidFill>
                  <a:srgbClr val="5C307D"/>
                </a:solidFill>
              </a:rPr>
              <a:t>卷积神经网络发展经历</a:t>
            </a:r>
          </a:p>
          <a:p>
            <a:endParaRPr lang="zh-CN" altLang="en-US" b="1" dirty="0"/>
          </a:p>
          <a:p>
            <a:r>
              <a:rPr lang="en-US" altLang="zh-CN" b="1" dirty="0" smtClean="0"/>
              <a:t>1959</a:t>
            </a:r>
            <a:r>
              <a:rPr lang="en-US" b="1" dirty="0" smtClean="0"/>
              <a:t>年</a:t>
            </a:r>
            <a:r>
              <a:rPr lang="zh-CN" altLang="en-US" b="1" dirty="0" smtClean="0"/>
              <a:t>受</a:t>
            </a:r>
            <a:r>
              <a:rPr lang="en-US" altLang="zh-CN" b="1" dirty="0" smtClean="0"/>
              <a:t>Hubel</a:t>
            </a:r>
            <a:r>
              <a:rPr lang="zh-CN" altLang="en-US" b="1" dirty="0" smtClean="0"/>
              <a:t>和</a:t>
            </a:r>
            <a:r>
              <a:rPr lang="en-US" altLang="zh-CN" b="1" dirty="0" smtClean="0"/>
              <a:t>Wiesel</a:t>
            </a:r>
            <a:r>
              <a:rPr lang="zh-CN" altLang="en-US" b="1" dirty="0" smtClean="0">
                <a:solidFill>
                  <a:srgbClr val="5C307D"/>
                </a:solidFill>
              </a:rPr>
              <a:t>生物</a:t>
            </a:r>
            <a:r>
              <a:rPr lang="zh-CN" altLang="en-US" b="1" dirty="0">
                <a:solidFill>
                  <a:srgbClr val="5C307D"/>
                </a:solidFill>
              </a:rPr>
              <a:t>视觉</a:t>
            </a:r>
            <a:r>
              <a:rPr lang="zh-CN" altLang="en-US" b="1" dirty="0" smtClean="0">
                <a:solidFill>
                  <a:srgbClr val="5C307D"/>
                </a:solidFill>
              </a:rPr>
              <a:t>皮层启发</a:t>
            </a:r>
            <a:endParaRPr lang="zh-CN" altLang="en-US" b="1" dirty="0"/>
          </a:p>
          <a:p>
            <a:r>
              <a:rPr lang="en-US" altLang="zh-CN" b="1" dirty="0"/>
              <a:t>1975</a:t>
            </a:r>
            <a:r>
              <a:rPr lang="zh-CN" altLang="en-US" b="1" dirty="0"/>
              <a:t>年</a:t>
            </a:r>
            <a:r>
              <a:rPr lang="en-US" altLang="zh-CN" b="1" dirty="0" smtClean="0"/>
              <a:t>Fukushima</a:t>
            </a:r>
            <a:r>
              <a:rPr lang="zh-CN" altLang="en-US" b="1" dirty="0" smtClean="0"/>
              <a:t>最早提</a:t>
            </a:r>
            <a:r>
              <a:rPr lang="zh-CN" altLang="en-US" b="1" dirty="0"/>
              <a:t>出</a:t>
            </a:r>
            <a:r>
              <a:rPr lang="zh-CN" altLang="en-US" b="1" dirty="0">
                <a:solidFill>
                  <a:srgbClr val="5C307D"/>
                </a:solidFill>
              </a:rPr>
              <a:t>神经认知机</a:t>
            </a:r>
          </a:p>
          <a:p>
            <a:r>
              <a:rPr lang="en-US" altLang="zh-CN" b="1" dirty="0"/>
              <a:t>1989</a:t>
            </a:r>
            <a:r>
              <a:rPr lang="zh-CN" altLang="en-US" b="1" dirty="0"/>
              <a:t>年</a:t>
            </a:r>
            <a:r>
              <a:rPr lang="en-US" altLang="zh-CN" b="1" dirty="0" err="1" smtClean="0"/>
              <a:t>LeCun</a:t>
            </a:r>
            <a:r>
              <a:rPr lang="zh-CN" altLang="en-US" b="1" dirty="0" smtClean="0"/>
              <a:t>结合</a:t>
            </a:r>
            <a:r>
              <a:rPr lang="en-US" altLang="zh-CN" b="1" dirty="0" smtClean="0"/>
              <a:t>BP</a:t>
            </a:r>
            <a:r>
              <a:rPr lang="zh-CN" altLang="en-US" b="1" dirty="0" smtClean="0"/>
              <a:t>提</a:t>
            </a:r>
            <a:r>
              <a:rPr lang="zh-CN" altLang="en-US" b="1" dirty="0"/>
              <a:t>出</a:t>
            </a:r>
            <a:r>
              <a:rPr lang="en-US" altLang="zh-CN" b="1" dirty="0">
                <a:solidFill>
                  <a:srgbClr val="5C307D"/>
                </a:solidFill>
              </a:rPr>
              <a:t>LeNet-5 </a:t>
            </a:r>
            <a:endParaRPr lang="zh-CN" altLang="en-US" b="1" dirty="0">
              <a:solidFill>
                <a:srgbClr val="5C307D"/>
              </a:solidFill>
            </a:endParaRPr>
          </a:p>
          <a:p>
            <a:r>
              <a:rPr lang="en-US" altLang="zh-CN" b="1" dirty="0"/>
              <a:t>2012</a:t>
            </a:r>
            <a:r>
              <a:rPr lang="zh-CN" altLang="en-US" b="1" dirty="0"/>
              <a:t>年</a:t>
            </a:r>
            <a:r>
              <a:rPr lang="en-US" altLang="zh-CN" b="1" dirty="0" err="1"/>
              <a:t>Krizhevsky</a:t>
            </a:r>
            <a:r>
              <a:rPr lang="zh-CN" altLang="en-US" b="1" dirty="0"/>
              <a:t>提出</a:t>
            </a:r>
            <a:r>
              <a:rPr lang="en-US" altLang="zh-CN" b="1" dirty="0" err="1">
                <a:solidFill>
                  <a:srgbClr val="5C307D"/>
                </a:solidFill>
              </a:rPr>
              <a:t>AlexNet</a:t>
            </a:r>
            <a:endParaRPr lang="en-US" b="1" dirty="0">
              <a:solidFill>
                <a:srgbClr val="5C307D"/>
              </a:solidFill>
            </a:endParaRPr>
          </a:p>
        </p:txBody>
      </p:sp>
      <p:sp>
        <p:nvSpPr>
          <p:cNvPr id="27"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相关研究</a:t>
            </a:r>
            <a:endParaRPr lang="zh-CN" altLang="en-US" sz="2400" b="1" dirty="0">
              <a:solidFill>
                <a:schemeClr val="tx1">
                  <a:lumMod val="75000"/>
                  <a:lumOff val="25000"/>
                </a:schemeClr>
              </a:solidFill>
              <a:ea typeface="华文楷体" panose="02010600040101010101" pitchFamily="2" charset="-122"/>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932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模型压缩</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主导卷积核</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0282" y="2152796"/>
            <a:ext cx="5914349" cy="37189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TextBox 6"/>
          <p:cNvSpPr txBox="1"/>
          <p:nvPr/>
        </p:nvSpPr>
        <p:spPr>
          <a:xfrm>
            <a:off x="478139" y="2673085"/>
            <a:ext cx="2493662" cy="2554545"/>
          </a:xfrm>
          <a:prstGeom prst="rect">
            <a:avLst/>
          </a:prstGeom>
          <a:noFill/>
        </p:spPr>
        <p:txBody>
          <a:bodyPr wrap="square" rtlCol="0">
            <a:spAutoFit/>
          </a:bodyPr>
          <a:lstStyle/>
          <a:p>
            <a:r>
              <a:rPr lang="zh-CN" altLang="en-US" sz="2000" b="1" dirty="0" smtClean="0">
                <a:solidFill>
                  <a:schemeClr val="tx1">
                    <a:lumMod val="75000"/>
                    <a:lumOff val="25000"/>
                  </a:schemeClr>
                </a:solidFill>
                <a:ea typeface="华文楷体" panose="02010600040101010101" pitchFamily="2" charset="-122"/>
              </a:rPr>
              <a:t>卷积操作：</a:t>
            </a:r>
            <a:endParaRPr lang="zh-CN" altLang="en-US" sz="2000" b="1" dirty="0">
              <a:solidFill>
                <a:schemeClr val="tx1">
                  <a:lumMod val="75000"/>
                  <a:lumOff val="25000"/>
                </a:schemeClr>
              </a:solidFill>
              <a:ea typeface="华文楷体" panose="02010600040101010101" pitchFamily="2" charset="-122"/>
            </a:endParaRPr>
          </a:p>
          <a:p>
            <a:r>
              <a:rPr lang="zh-CN" altLang="en-US" sz="2000" b="1" dirty="0">
                <a:solidFill>
                  <a:schemeClr val="tx1">
                    <a:lumMod val="75000"/>
                    <a:lumOff val="25000"/>
                  </a:schemeClr>
                </a:solidFill>
                <a:ea typeface="华文楷体" panose="02010600040101010101" pitchFamily="2" charset="-122"/>
              </a:rPr>
              <a:t>特征提取 </a:t>
            </a:r>
            <a:r>
              <a:rPr lang="en-US" altLang="zh-CN" sz="2000" b="1" dirty="0">
                <a:solidFill>
                  <a:schemeClr val="tx1">
                    <a:lumMod val="75000"/>
                    <a:lumOff val="25000"/>
                  </a:schemeClr>
                </a:solidFill>
                <a:ea typeface="华文楷体" panose="02010600040101010101" pitchFamily="2" charset="-122"/>
              </a:rPr>
              <a:t>+</a:t>
            </a:r>
            <a:r>
              <a:rPr lang="zh-CN" altLang="en-US" sz="2000" b="1" dirty="0">
                <a:solidFill>
                  <a:schemeClr val="tx1">
                    <a:lumMod val="75000"/>
                    <a:lumOff val="25000"/>
                  </a:schemeClr>
                </a:solidFill>
                <a:ea typeface="华文楷体" panose="02010600040101010101" pitchFamily="2" charset="-122"/>
              </a:rPr>
              <a:t> 特征</a:t>
            </a:r>
            <a:r>
              <a:rPr lang="zh-CN" altLang="en-US" sz="2000" b="1" dirty="0" smtClean="0">
                <a:solidFill>
                  <a:schemeClr val="tx1">
                    <a:lumMod val="75000"/>
                    <a:lumOff val="25000"/>
                  </a:schemeClr>
                </a:solidFill>
                <a:ea typeface="华文楷体" panose="02010600040101010101" pitchFamily="2" charset="-122"/>
              </a:rPr>
              <a:t>组合</a:t>
            </a:r>
          </a:p>
          <a:p>
            <a:endParaRPr lang="zh-CN" altLang="en-US" sz="2000" b="1" dirty="0">
              <a:solidFill>
                <a:schemeClr val="tx1">
                  <a:lumMod val="75000"/>
                  <a:lumOff val="25000"/>
                </a:schemeClr>
              </a:solidFill>
              <a:ea typeface="华文楷体" panose="02010600040101010101" pitchFamily="2" charset="-122"/>
            </a:endParaRPr>
          </a:p>
          <a:p>
            <a:r>
              <a:rPr lang="zh-CN" altLang="en-US" sz="2000" b="1" dirty="0" smtClean="0">
                <a:solidFill>
                  <a:schemeClr val="tx1">
                    <a:lumMod val="75000"/>
                    <a:lumOff val="25000"/>
                  </a:schemeClr>
                </a:solidFill>
                <a:ea typeface="华文楷体" panose="02010600040101010101" pitchFamily="2" charset="-122"/>
              </a:rPr>
              <a:t>选择一个或多个主导卷积核进行特征提取</a:t>
            </a:r>
          </a:p>
          <a:p>
            <a:endParaRPr lang="zh-CN" altLang="en-US" sz="2000" b="1" dirty="0">
              <a:solidFill>
                <a:schemeClr val="tx1">
                  <a:lumMod val="75000"/>
                  <a:lumOff val="25000"/>
                </a:schemeClr>
              </a:solidFill>
              <a:ea typeface="华文楷体" panose="02010600040101010101" pitchFamily="2" charset="-122"/>
            </a:endParaRPr>
          </a:p>
          <a:p>
            <a:r>
              <a:rPr lang="zh-CN" altLang="en-US" sz="2000" b="1" dirty="0" smtClean="0">
                <a:solidFill>
                  <a:schemeClr val="tx1">
                    <a:lumMod val="75000"/>
                    <a:lumOff val="25000"/>
                  </a:schemeClr>
                </a:solidFill>
                <a:ea typeface="华文楷体" panose="02010600040101010101" pitchFamily="2" charset="-122"/>
              </a:rPr>
              <a:t>对所有特征进行特征组合</a:t>
            </a:r>
          </a:p>
        </p:txBody>
      </p:sp>
    </p:spTree>
    <p:extLst>
      <p:ext uri="{BB962C8B-B14F-4D97-AF65-F5344CB8AC3E}">
        <p14:creationId xmlns:p14="http://schemas.microsoft.com/office/powerpoint/2010/main" val="15568533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模型压缩</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564265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主导卷积核 </a:t>
            </a:r>
            <a:r>
              <a:rPr lang="en-US" altLang="zh-CN" sz="2400" b="1" dirty="0" smtClean="0">
                <a:solidFill>
                  <a:schemeClr val="tx1">
                    <a:lumMod val="75000"/>
                    <a:lumOff val="25000"/>
                  </a:schemeClr>
                </a:solidFill>
                <a:ea typeface="华文楷体" panose="02010600040101010101" pitchFamily="2" charset="-122"/>
              </a:rPr>
              <a:t>VS</a:t>
            </a:r>
            <a:r>
              <a:rPr lang="zh-CN" altLang="en-US" sz="2400" b="1" dirty="0" smtClean="0">
                <a:solidFill>
                  <a:schemeClr val="tx1">
                    <a:lumMod val="75000"/>
                    <a:lumOff val="25000"/>
                  </a:schemeClr>
                </a:solidFill>
                <a:ea typeface="华文楷体" panose="02010600040101010101" pitchFamily="2" charset="-122"/>
              </a:rPr>
              <a:t> 其他矩阵低秩分解方法</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3067" y="2415654"/>
            <a:ext cx="5765759" cy="34760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194808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模型压缩</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564265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相似研究：</a:t>
            </a:r>
            <a:r>
              <a:rPr lang="en-US" altLang="zh-CN" sz="2400" b="1" dirty="0" err="1" smtClean="0">
                <a:solidFill>
                  <a:schemeClr val="tx1">
                    <a:lumMod val="75000"/>
                    <a:lumOff val="25000"/>
                  </a:schemeClr>
                </a:solidFill>
                <a:ea typeface="华文楷体" panose="02010600040101010101" pitchFamily="2" charset="-122"/>
              </a:rPr>
              <a:t>Xception</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Picture 1"/>
          <p:cNvPicPr>
            <a:picLocks noChangeAspect="1"/>
          </p:cNvPicPr>
          <p:nvPr/>
        </p:nvPicPr>
        <p:blipFill>
          <a:blip r:embed="rId4"/>
          <a:stretch>
            <a:fillRect/>
          </a:stretch>
        </p:blipFill>
        <p:spPr>
          <a:xfrm>
            <a:off x="539229" y="3195774"/>
            <a:ext cx="3948820" cy="2079913"/>
          </a:xfrm>
          <a:prstGeom prst="rect">
            <a:avLst/>
          </a:prstGeom>
        </p:spPr>
      </p:pic>
      <p:pic>
        <p:nvPicPr>
          <p:cNvPr id="5" name="Picture 4"/>
          <p:cNvPicPr>
            <a:picLocks noChangeAspect="1"/>
          </p:cNvPicPr>
          <p:nvPr/>
        </p:nvPicPr>
        <p:blipFill>
          <a:blip r:embed="rId5"/>
          <a:stretch>
            <a:fillRect/>
          </a:stretch>
        </p:blipFill>
        <p:spPr>
          <a:xfrm>
            <a:off x="4824521" y="3209452"/>
            <a:ext cx="3719873" cy="2084659"/>
          </a:xfrm>
          <a:prstGeom prst="rect">
            <a:avLst/>
          </a:prstGeom>
        </p:spPr>
      </p:pic>
      <p:sp>
        <p:nvSpPr>
          <p:cNvPr id="7" name="TextBox 6"/>
          <p:cNvSpPr txBox="1"/>
          <p:nvPr/>
        </p:nvSpPr>
        <p:spPr>
          <a:xfrm>
            <a:off x="1691595" y="5383818"/>
            <a:ext cx="1345946" cy="369332"/>
          </a:xfrm>
          <a:prstGeom prst="rect">
            <a:avLst/>
          </a:prstGeom>
          <a:noFill/>
        </p:spPr>
        <p:txBody>
          <a:bodyPr wrap="none" rtlCol="0">
            <a:spAutoFit/>
          </a:bodyPr>
          <a:lstStyle/>
          <a:p>
            <a:r>
              <a:rPr lang="en-US" altLang="zh-CN" dirty="0" smtClean="0"/>
              <a:t>Inception</a:t>
            </a:r>
            <a:r>
              <a:rPr lang="zh-CN" altLang="en-US" dirty="0" smtClean="0"/>
              <a:t> </a:t>
            </a:r>
            <a:r>
              <a:rPr lang="en-US" altLang="zh-CN" dirty="0" smtClean="0"/>
              <a:t>v3</a:t>
            </a:r>
            <a:endParaRPr lang="en-US" dirty="0"/>
          </a:p>
        </p:txBody>
      </p:sp>
      <p:sp>
        <p:nvSpPr>
          <p:cNvPr id="8" name="TextBox 7"/>
          <p:cNvSpPr txBox="1"/>
          <p:nvPr/>
        </p:nvSpPr>
        <p:spPr>
          <a:xfrm>
            <a:off x="5951305" y="5383818"/>
            <a:ext cx="986617" cy="369332"/>
          </a:xfrm>
          <a:prstGeom prst="rect">
            <a:avLst/>
          </a:prstGeom>
          <a:noFill/>
        </p:spPr>
        <p:txBody>
          <a:bodyPr wrap="none" rtlCol="0">
            <a:spAutoFit/>
          </a:bodyPr>
          <a:lstStyle/>
          <a:p>
            <a:r>
              <a:rPr lang="en-US" altLang="zh-CN" smtClean="0"/>
              <a:t>xception</a:t>
            </a:r>
            <a:endParaRPr lang="en-US" dirty="0"/>
          </a:p>
        </p:txBody>
      </p:sp>
    </p:spTree>
    <p:extLst>
      <p:ext uri="{BB962C8B-B14F-4D97-AF65-F5344CB8AC3E}">
        <p14:creationId xmlns:p14="http://schemas.microsoft.com/office/powerpoint/2010/main" val="14232855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模型压缩</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564265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相似研究：</a:t>
            </a:r>
            <a:r>
              <a:rPr lang="en-US" altLang="zh-CN" sz="2400" b="1" dirty="0" err="1" smtClean="0">
                <a:solidFill>
                  <a:schemeClr val="tx1">
                    <a:lumMod val="75000"/>
                    <a:lumOff val="25000"/>
                  </a:schemeClr>
                </a:solidFill>
                <a:ea typeface="华文楷体" panose="02010600040101010101" pitchFamily="2" charset="-122"/>
              </a:rPr>
              <a:t>MobileNets</a:t>
            </a:r>
            <a:r>
              <a:rPr lang="zh-CN" altLang="en-US" sz="2400" b="1" dirty="0" smtClean="0">
                <a:solidFill>
                  <a:schemeClr val="tx1">
                    <a:lumMod val="75000"/>
                    <a:lumOff val="25000"/>
                  </a:schemeClr>
                </a:solidFill>
                <a:ea typeface="华文楷体" panose="02010600040101010101" pitchFamily="2" charset="-122"/>
              </a:rPr>
              <a:t>	</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8"/>
          <p:cNvPicPr>
            <a:picLocks noChangeAspect="1"/>
          </p:cNvPicPr>
          <p:nvPr/>
        </p:nvPicPr>
        <p:blipFill>
          <a:blip r:embed="rId4"/>
          <a:stretch>
            <a:fillRect/>
          </a:stretch>
        </p:blipFill>
        <p:spPr>
          <a:xfrm>
            <a:off x="484053" y="3353587"/>
            <a:ext cx="3301414" cy="1689295"/>
          </a:xfrm>
          <a:prstGeom prst="rect">
            <a:avLst/>
          </a:prstGeom>
        </p:spPr>
      </p:pic>
      <p:pic>
        <p:nvPicPr>
          <p:cNvPr id="18" name="Picture 17"/>
          <p:cNvPicPr>
            <a:picLocks noChangeAspect="1"/>
          </p:cNvPicPr>
          <p:nvPr/>
        </p:nvPicPr>
        <p:blipFill>
          <a:blip r:embed="rId5"/>
          <a:stretch>
            <a:fillRect/>
          </a:stretch>
        </p:blipFill>
        <p:spPr>
          <a:xfrm>
            <a:off x="4300504" y="2521462"/>
            <a:ext cx="3959164" cy="3315800"/>
          </a:xfrm>
          <a:prstGeom prst="rect">
            <a:avLst/>
          </a:prstGeom>
        </p:spPr>
      </p:pic>
    </p:spTree>
    <p:extLst>
      <p:ext uri="{BB962C8B-B14F-4D97-AF65-F5344CB8AC3E}">
        <p14:creationId xmlns:p14="http://schemas.microsoft.com/office/powerpoint/2010/main" val="13536766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模型压缩</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知识预回归</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137" y="2913951"/>
            <a:ext cx="8321412" cy="26683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275088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模型压缩</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知识预回归</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137" y="2743681"/>
            <a:ext cx="8321412" cy="30089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001749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模型压缩</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知识预回归</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a:stretch>
            <a:fillRect/>
          </a:stretch>
        </p:blipFill>
        <p:spPr>
          <a:xfrm>
            <a:off x="1413011" y="2558698"/>
            <a:ext cx="2914542" cy="3368446"/>
          </a:xfrm>
          <a:prstGeom prst="rect">
            <a:avLst/>
          </a:prstGeom>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4443" y="1781300"/>
            <a:ext cx="2774354" cy="4171540"/>
          </a:xfrm>
          <a:prstGeom prst="rect">
            <a:avLst/>
          </a:prstGeom>
        </p:spPr>
      </p:pic>
    </p:spTree>
    <p:extLst>
      <p:ext uri="{BB962C8B-B14F-4D97-AF65-F5344CB8AC3E}">
        <p14:creationId xmlns:p14="http://schemas.microsoft.com/office/powerpoint/2010/main" val="30558086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模型压缩</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知识预回归</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2654300" y="2777652"/>
            <a:ext cx="3721100" cy="431800"/>
          </a:xfrm>
          <a:prstGeom prst="rect">
            <a:avLst/>
          </a:prstGeom>
        </p:spPr>
      </p:pic>
      <p:pic>
        <p:nvPicPr>
          <p:cNvPr id="8" name="图片 7"/>
          <p:cNvPicPr>
            <a:picLocks noChangeAspect="1"/>
          </p:cNvPicPr>
          <p:nvPr/>
        </p:nvPicPr>
        <p:blipFill>
          <a:blip r:embed="rId5"/>
          <a:stretch>
            <a:fillRect/>
          </a:stretch>
        </p:blipFill>
        <p:spPr>
          <a:xfrm>
            <a:off x="3200129" y="3242137"/>
            <a:ext cx="2527300" cy="647700"/>
          </a:xfrm>
          <a:prstGeom prst="rect">
            <a:avLst/>
          </a:prstGeom>
        </p:spPr>
      </p:pic>
      <p:pic>
        <p:nvPicPr>
          <p:cNvPr id="9" name="图片 8"/>
          <p:cNvPicPr>
            <a:picLocks noChangeAspect="1"/>
          </p:cNvPicPr>
          <p:nvPr/>
        </p:nvPicPr>
        <p:blipFill>
          <a:blip r:embed="rId6"/>
          <a:stretch>
            <a:fillRect/>
          </a:stretch>
        </p:blipFill>
        <p:spPr>
          <a:xfrm>
            <a:off x="3201454" y="3925857"/>
            <a:ext cx="2527300" cy="660400"/>
          </a:xfrm>
          <a:prstGeom prst="rect">
            <a:avLst/>
          </a:prstGeom>
        </p:spPr>
      </p:pic>
      <p:pic>
        <p:nvPicPr>
          <p:cNvPr id="18" name="图片 17"/>
          <p:cNvPicPr>
            <a:picLocks noChangeAspect="1"/>
          </p:cNvPicPr>
          <p:nvPr/>
        </p:nvPicPr>
        <p:blipFill>
          <a:blip r:embed="rId7"/>
          <a:stretch>
            <a:fillRect/>
          </a:stretch>
        </p:blipFill>
        <p:spPr>
          <a:xfrm>
            <a:off x="1546859" y="5037203"/>
            <a:ext cx="6210300" cy="749300"/>
          </a:xfrm>
          <a:prstGeom prst="rect">
            <a:avLst/>
          </a:prstGeom>
        </p:spPr>
      </p:pic>
    </p:spTree>
    <p:extLst>
      <p:ext uri="{BB962C8B-B14F-4D97-AF65-F5344CB8AC3E}">
        <p14:creationId xmlns:p14="http://schemas.microsoft.com/office/powerpoint/2010/main" val="193697536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模型压缩</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实验结果</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0344" y="2308090"/>
            <a:ext cx="5123329" cy="3500941"/>
          </a:xfrm>
          <a:prstGeom prst="rect">
            <a:avLst/>
          </a:prstGeom>
          <a:ln>
            <a:noFill/>
          </a:ln>
          <a:effectLst>
            <a:outerShdw blurRad="63500" sx="102000" sy="102000" algn="ctr" rotWithShape="0">
              <a:prstClr val="black">
                <a:alpha val="40000"/>
              </a:prstClr>
            </a:outerShdw>
          </a:effectLst>
        </p:spPr>
      </p:pic>
      <p:sp>
        <p:nvSpPr>
          <p:cNvPr id="19" name="椭圆 9"/>
          <p:cNvSpPr/>
          <p:nvPr/>
        </p:nvSpPr>
        <p:spPr bwMode="auto">
          <a:xfrm>
            <a:off x="6061262" y="4366935"/>
            <a:ext cx="618565" cy="234293"/>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Tree>
    <p:extLst>
      <p:ext uri="{BB962C8B-B14F-4D97-AF65-F5344CB8AC3E}">
        <p14:creationId xmlns:p14="http://schemas.microsoft.com/office/powerpoint/2010/main" val="17220852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模型压缩</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实验结果</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1298" y="1855886"/>
            <a:ext cx="4661421" cy="4690738"/>
          </a:xfrm>
          <a:prstGeom prst="rect">
            <a:avLst/>
          </a:prstGeom>
          <a:ln>
            <a:noFill/>
          </a:ln>
          <a:effectLst>
            <a:outerShdw blurRad="63500" sx="102000" sy="102000" algn="ctr" rotWithShape="0">
              <a:prstClr val="black">
                <a:alpha val="40000"/>
              </a:prstClr>
            </a:outerShdw>
          </a:effectLst>
        </p:spPr>
      </p:pic>
      <p:sp>
        <p:nvSpPr>
          <p:cNvPr id="19" name="椭圆 9"/>
          <p:cNvSpPr/>
          <p:nvPr/>
        </p:nvSpPr>
        <p:spPr bwMode="auto">
          <a:xfrm>
            <a:off x="5910432" y="3517080"/>
            <a:ext cx="553347" cy="182163"/>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
        <p:nvSpPr>
          <p:cNvPr id="20" name="椭圆 9"/>
          <p:cNvSpPr/>
          <p:nvPr/>
        </p:nvSpPr>
        <p:spPr bwMode="auto">
          <a:xfrm>
            <a:off x="5913989" y="5001055"/>
            <a:ext cx="553347" cy="182163"/>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
        <p:nvSpPr>
          <p:cNvPr id="21" name="椭圆 9"/>
          <p:cNvSpPr/>
          <p:nvPr/>
        </p:nvSpPr>
        <p:spPr bwMode="auto">
          <a:xfrm>
            <a:off x="5884011" y="6167211"/>
            <a:ext cx="553347" cy="182163"/>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Tree>
    <p:extLst>
      <p:ext uri="{BB962C8B-B14F-4D97-AF65-F5344CB8AC3E}">
        <p14:creationId xmlns:p14="http://schemas.microsoft.com/office/powerpoint/2010/main" val="6595195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引言</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sp>
        <p:nvSpPr>
          <p:cNvPr id="21" name="TextBox 29"/>
          <p:cNvSpPr txBox="1"/>
          <p:nvPr/>
        </p:nvSpPr>
        <p:spPr>
          <a:xfrm>
            <a:off x="4746138" y="1715803"/>
            <a:ext cx="4397346" cy="4967514"/>
          </a:xfrm>
          <a:prstGeom prst="rect">
            <a:avLst/>
          </a:prstGeom>
          <a:noFill/>
        </p:spPr>
        <p:txBody>
          <a:bodyPr wrap="square" rtlCol="0">
            <a:spAutoFit/>
          </a:bodyPr>
          <a:lstStyle>
            <a:defPPr>
              <a:defRPr lang="zh-CN"/>
            </a:defPPr>
            <a:lvl1pPr>
              <a:lnSpc>
                <a:spcPct val="110000"/>
              </a:lnSpc>
              <a:defRPr>
                <a:solidFill>
                  <a:schemeClr val="tx1">
                    <a:lumMod val="75000"/>
                    <a:lumOff val="25000"/>
                  </a:schemeClr>
                </a:solidFill>
                <a:ea typeface="华文楷体" panose="02010600040101010101" pitchFamily="2" charset="-122"/>
              </a:defRPr>
            </a:lvl1pPr>
          </a:lstStyle>
          <a:p>
            <a:r>
              <a:rPr lang="en-US" altLang="zh-CN" b="1" dirty="0" smtClean="0"/>
              <a:t>Inception</a:t>
            </a:r>
            <a:endParaRPr lang="zh-CN" altLang="en-US" b="1" dirty="0"/>
          </a:p>
          <a:p>
            <a:pPr marL="285750" indent="-285750">
              <a:buFont typeface="Arial" charset="0"/>
              <a:buChar char="•"/>
            </a:pPr>
            <a:r>
              <a:rPr lang="en-US" altLang="zh-CN" b="1" dirty="0" err="1"/>
              <a:t>Szegedy</a:t>
            </a:r>
            <a:r>
              <a:rPr lang="en-US" altLang="zh-CN" b="1" dirty="0"/>
              <a:t> </a:t>
            </a:r>
            <a:r>
              <a:rPr lang="zh-CN" altLang="en-US" b="1" dirty="0"/>
              <a:t>等人提</a:t>
            </a:r>
            <a:r>
              <a:rPr lang="zh-CN" altLang="en-US" b="1" dirty="0" smtClean="0"/>
              <a:t>出</a:t>
            </a:r>
            <a:r>
              <a:rPr lang="en-US" altLang="zh-CN" b="1" dirty="0" smtClean="0"/>
              <a:t>(a)</a:t>
            </a:r>
            <a:endParaRPr lang="zh-CN" altLang="en-US" b="1" dirty="0"/>
          </a:p>
          <a:p>
            <a:pPr marL="285750" indent="-285750">
              <a:buFont typeface="Arial" charset="0"/>
              <a:buChar char="•"/>
            </a:pPr>
            <a:r>
              <a:rPr lang="zh-CN" altLang="en-US" b="1" dirty="0">
                <a:solidFill>
                  <a:srgbClr val="5C307D"/>
                </a:solidFill>
              </a:rPr>
              <a:t>不同大小的卷积核进行</a:t>
            </a:r>
            <a:r>
              <a:rPr lang="zh-CN" altLang="en-US" b="1" dirty="0" smtClean="0">
                <a:solidFill>
                  <a:srgbClr val="5C307D"/>
                </a:solidFill>
              </a:rPr>
              <a:t>特征提取</a:t>
            </a:r>
            <a:endParaRPr lang="zh-CN" altLang="en-US" b="1" dirty="0">
              <a:solidFill>
                <a:srgbClr val="5C307D"/>
              </a:solidFill>
            </a:endParaRPr>
          </a:p>
          <a:p>
            <a:endParaRPr lang="zh-CN" altLang="en-US" b="1" dirty="0"/>
          </a:p>
          <a:p>
            <a:r>
              <a:rPr lang="zh-CN" altLang="en-US" b="1" dirty="0"/>
              <a:t>残差网络</a:t>
            </a:r>
          </a:p>
          <a:p>
            <a:pPr marL="285750" indent="-285750">
              <a:buFont typeface="Arial" charset="0"/>
              <a:buChar char="•"/>
            </a:pPr>
            <a:r>
              <a:rPr lang="en-US" b="1" dirty="0"/>
              <a:t>He</a:t>
            </a:r>
            <a:r>
              <a:rPr lang="zh-CN" altLang="en-US" b="1" dirty="0"/>
              <a:t>等人提出</a:t>
            </a:r>
            <a:r>
              <a:rPr lang="en-US" altLang="zh-CN" b="1" dirty="0"/>
              <a:t>(b)</a:t>
            </a:r>
            <a:endParaRPr lang="zh-CN" altLang="en-US" b="1" dirty="0"/>
          </a:p>
          <a:p>
            <a:pPr marL="285750" indent="-285750">
              <a:buFont typeface="Arial" charset="0"/>
              <a:buChar char="•"/>
            </a:pPr>
            <a:r>
              <a:rPr lang="zh-CN" altLang="en-US" b="1" dirty="0" smtClean="0">
                <a:solidFill>
                  <a:srgbClr val="5C307D"/>
                </a:solidFill>
              </a:rPr>
              <a:t>构造残差</a:t>
            </a:r>
            <a:r>
              <a:rPr lang="zh-CN" altLang="en-US" b="1" dirty="0">
                <a:solidFill>
                  <a:srgbClr val="5C307D"/>
                </a:solidFill>
              </a:rPr>
              <a:t>学习函数，加速</a:t>
            </a:r>
            <a:r>
              <a:rPr lang="zh-CN" altLang="en-US" b="1" dirty="0" smtClean="0">
                <a:solidFill>
                  <a:srgbClr val="5C307D"/>
                </a:solidFill>
              </a:rPr>
              <a:t>收敛</a:t>
            </a:r>
          </a:p>
          <a:p>
            <a:pPr marL="285750" indent="-285750">
              <a:buFont typeface="Arial" charset="0"/>
              <a:buChar char="•"/>
            </a:pPr>
            <a:endParaRPr lang="zh-CN" altLang="en-US" b="1" dirty="0">
              <a:solidFill>
                <a:srgbClr val="5C307D"/>
              </a:solidFill>
            </a:endParaRPr>
          </a:p>
          <a:p>
            <a:r>
              <a:rPr lang="zh-CN" altLang="en-US" b="1" dirty="0"/>
              <a:t>最大输出单元</a:t>
            </a:r>
            <a:r>
              <a:rPr lang="en-US" altLang="zh-CN" b="1" dirty="0" err="1"/>
              <a:t>Maxout</a:t>
            </a:r>
            <a:endParaRPr lang="zh-CN" altLang="en-US" b="1" dirty="0"/>
          </a:p>
          <a:p>
            <a:pPr marL="285750" indent="-285750">
              <a:buFont typeface="Arial" charset="0"/>
              <a:buChar char="•"/>
            </a:pPr>
            <a:r>
              <a:rPr lang="en-US" altLang="zh-CN" b="1" dirty="0" err="1"/>
              <a:t>Goodfellow</a:t>
            </a:r>
            <a:r>
              <a:rPr lang="en-US" altLang="zh-CN" b="1" dirty="0"/>
              <a:t> </a:t>
            </a:r>
            <a:r>
              <a:rPr lang="zh-CN" altLang="en-US" b="1" dirty="0"/>
              <a:t>等人提出</a:t>
            </a:r>
            <a:r>
              <a:rPr lang="en-US" altLang="zh-CN" b="1" dirty="0"/>
              <a:t>(c)</a:t>
            </a:r>
            <a:endParaRPr lang="zh-CN" altLang="en-US" b="1" dirty="0"/>
          </a:p>
          <a:p>
            <a:pPr marL="285750" indent="-285750">
              <a:buFont typeface="Arial" charset="0"/>
              <a:buChar char="•"/>
            </a:pPr>
            <a:r>
              <a:rPr lang="zh-CN" altLang="en-US" b="1" dirty="0">
                <a:solidFill>
                  <a:srgbClr val="5C307D"/>
                </a:solidFill>
              </a:rPr>
              <a:t>线性分段函数来逼近复杂的非线性</a:t>
            </a:r>
            <a:r>
              <a:rPr lang="zh-CN" altLang="en-US" b="1" dirty="0" smtClean="0">
                <a:solidFill>
                  <a:srgbClr val="5C307D"/>
                </a:solidFill>
              </a:rPr>
              <a:t>函数</a:t>
            </a:r>
          </a:p>
          <a:p>
            <a:pPr marL="285750" indent="-285750">
              <a:buFont typeface="Arial" charset="0"/>
              <a:buChar char="•"/>
            </a:pPr>
            <a:endParaRPr lang="zh-CN" altLang="en-US" b="1" dirty="0">
              <a:solidFill>
                <a:srgbClr val="5C307D"/>
              </a:solidFill>
            </a:endParaRPr>
          </a:p>
          <a:p>
            <a:r>
              <a:rPr lang="zh-CN" altLang="en-US" b="1" dirty="0"/>
              <a:t>网络中的网络</a:t>
            </a:r>
            <a:r>
              <a:rPr lang="en-US" altLang="zh-CN" b="1" dirty="0"/>
              <a:t>(Network in </a:t>
            </a:r>
            <a:r>
              <a:rPr lang="en-US" altLang="zh-CN" b="1" dirty="0" err="1"/>
              <a:t>Network,NIN</a:t>
            </a:r>
            <a:r>
              <a:rPr lang="en-US" altLang="zh-CN" b="1" dirty="0"/>
              <a:t>)</a:t>
            </a:r>
            <a:endParaRPr lang="zh-CN" altLang="en-US" b="1" dirty="0"/>
          </a:p>
          <a:p>
            <a:pPr marL="285750" indent="-285750">
              <a:buFont typeface="Arial" charset="0"/>
              <a:buChar char="•"/>
            </a:pPr>
            <a:r>
              <a:rPr lang="en-US" altLang="zh-CN" b="1" dirty="0"/>
              <a:t>Lin </a:t>
            </a:r>
            <a:r>
              <a:rPr lang="zh-CN" altLang="en-US" b="1" dirty="0"/>
              <a:t>等人在 </a:t>
            </a:r>
            <a:r>
              <a:rPr lang="en-US" altLang="zh-CN" b="1" dirty="0"/>
              <a:t>2013 </a:t>
            </a:r>
            <a:r>
              <a:rPr lang="zh-CN" altLang="en-US" b="1" dirty="0"/>
              <a:t>年提出（</a:t>
            </a:r>
            <a:r>
              <a:rPr lang="en-US" altLang="zh-CN" b="1" dirty="0"/>
              <a:t>d</a:t>
            </a:r>
            <a:r>
              <a:rPr lang="zh-CN" altLang="en-US" b="1" dirty="0"/>
              <a:t>）</a:t>
            </a:r>
          </a:p>
          <a:p>
            <a:pPr marL="285750" indent="-285750">
              <a:buFont typeface="Arial" charset="0"/>
              <a:buChar char="•"/>
            </a:pPr>
            <a:r>
              <a:rPr lang="zh-CN" altLang="en-US" b="1" dirty="0">
                <a:solidFill>
                  <a:srgbClr val="5C307D"/>
                </a:solidFill>
              </a:rPr>
              <a:t>卷积层嵌入一个小型</a:t>
            </a:r>
            <a:r>
              <a:rPr lang="zh-CN" altLang="en-US" b="1" dirty="0" smtClean="0">
                <a:solidFill>
                  <a:srgbClr val="5C307D"/>
                </a:solidFill>
              </a:rPr>
              <a:t>网络</a:t>
            </a:r>
            <a:endParaRPr lang="zh-CN" altLang="en-US" b="1" dirty="0">
              <a:solidFill>
                <a:srgbClr val="5C307D"/>
              </a:solidFill>
            </a:endParaRPr>
          </a:p>
          <a:p>
            <a:pPr marL="285750" indent="-285750">
              <a:buFont typeface="Arial" charset="0"/>
              <a:buChar char="•"/>
            </a:pPr>
            <a:endParaRPr lang="zh-CN" altLang="en-US" b="1" dirty="0">
              <a:solidFill>
                <a:srgbClr val="5C307D"/>
              </a:solidFill>
            </a:endParaRPr>
          </a:p>
        </p:txBody>
      </p:sp>
      <p:sp>
        <p:nvSpPr>
          <p:cNvPr id="26" name="TextBox 29"/>
          <p:cNvSpPr txBox="1"/>
          <p:nvPr/>
        </p:nvSpPr>
        <p:spPr>
          <a:xfrm>
            <a:off x="484053" y="3050663"/>
            <a:ext cx="4318780" cy="701731"/>
          </a:xfrm>
          <a:prstGeom prst="rect">
            <a:avLst/>
          </a:prstGeom>
          <a:noFill/>
        </p:spPr>
        <p:txBody>
          <a:bodyPr wrap="square" rtlCol="0">
            <a:spAutoFit/>
          </a:bodyPr>
          <a:lstStyle>
            <a:defPPr>
              <a:defRPr lang="zh-CN"/>
            </a:defPPr>
            <a:lvl1pPr>
              <a:lnSpc>
                <a:spcPct val="110000"/>
              </a:lnSpc>
              <a:defRPr>
                <a:solidFill>
                  <a:schemeClr val="tx1">
                    <a:lumMod val="75000"/>
                    <a:lumOff val="25000"/>
                  </a:schemeClr>
                </a:solidFill>
                <a:ea typeface="华文楷体" panose="02010600040101010101" pitchFamily="2" charset="-122"/>
              </a:defRPr>
            </a:lvl1pPr>
          </a:lstStyle>
          <a:p>
            <a:r>
              <a:rPr lang="zh-CN" altLang="en-US" b="1" dirty="0" smtClean="0">
                <a:solidFill>
                  <a:srgbClr val="5C307D"/>
                </a:solidFill>
              </a:rPr>
              <a:t>卷积层</a:t>
            </a:r>
            <a:r>
              <a:rPr lang="zh-CN" altLang="en-US" b="1" dirty="0" smtClean="0"/>
              <a:t>具有</a:t>
            </a:r>
            <a:r>
              <a:rPr lang="zh-CN" altLang="en-US" b="1" dirty="0">
                <a:solidFill>
                  <a:srgbClr val="5C307D"/>
                </a:solidFill>
              </a:rPr>
              <a:t>局部特征提取</a:t>
            </a:r>
            <a:r>
              <a:rPr lang="zh-CN" altLang="en-US" b="1" dirty="0"/>
              <a:t>的</a:t>
            </a:r>
            <a:r>
              <a:rPr lang="zh-CN" altLang="en-US" b="1" dirty="0" smtClean="0"/>
              <a:t>作用。</a:t>
            </a:r>
          </a:p>
          <a:p>
            <a:endParaRPr lang="zh-CN" altLang="en-US" b="1" dirty="0" smtClean="0"/>
          </a:p>
        </p:txBody>
      </p:sp>
      <p:sp>
        <p:nvSpPr>
          <p:cNvPr id="27"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相关研究</a:t>
            </a:r>
            <a:endParaRPr lang="zh-CN" altLang="en-US" sz="2400" b="1" dirty="0">
              <a:solidFill>
                <a:schemeClr val="tx1">
                  <a:lumMod val="75000"/>
                  <a:lumOff val="25000"/>
                </a:schemeClr>
              </a:solidFill>
              <a:ea typeface="华文楷体" panose="02010600040101010101" pitchFamily="2" charset="-122"/>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9"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701" y="4394895"/>
            <a:ext cx="4332867" cy="1554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2486378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模型压缩</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实验结果</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7757" y="2416178"/>
            <a:ext cx="5617187" cy="3454117"/>
          </a:xfrm>
          <a:prstGeom prst="rect">
            <a:avLst/>
          </a:prstGeom>
          <a:ln>
            <a:noFill/>
          </a:ln>
          <a:effectLst>
            <a:outerShdw blurRad="63500" sx="102000" sy="102000" algn="ctr" rotWithShape="0">
              <a:prstClr val="black">
                <a:alpha val="40000"/>
              </a:prstClr>
            </a:outerShdw>
          </a:effectLst>
        </p:spPr>
      </p:pic>
      <p:sp>
        <p:nvSpPr>
          <p:cNvPr id="19" name="椭圆 9"/>
          <p:cNvSpPr/>
          <p:nvPr/>
        </p:nvSpPr>
        <p:spPr bwMode="auto">
          <a:xfrm>
            <a:off x="6477970" y="4291376"/>
            <a:ext cx="677210" cy="289209"/>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
        <p:nvSpPr>
          <p:cNvPr id="22" name="椭圆 9"/>
          <p:cNvSpPr/>
          <p:nvPr/>
        </p:nvSpPr>
        <p:spPr bwMode="auto">
          <a:xfrm>
            <a:off x="6489400" y="5375346"/>
            <a:ext cx="677210" cy="289209"/>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Tree>
    <p:extLst>
      <p:ext uri="{BB962C8B-B14F-4D97-AF65-F5344CB8AC3E}">
        <p14:creationId xmlns:p14="http://schemas.microsoft.com/office/powerpoint/2010/main" val="73887463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模型压缩</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实验结果</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215" y="2641396"/>
            <a:ext cx="3906926" cy="3217469"/>
          </a:xfrm>
          <a:prstGeom prst="rect">
            <a:avLst/>
          </a:prstGeom>
          <a:ln>
            <a:noFill/>
          </a:ln>
          <a:effectLst>
            <a:outerShdw blurRad="63500" sx="102000" sy="102000" algn="ctr" rotWithShape="0">
              <a:prstClr val="black">
                <a:alpha val="40000"/>
              </a:prstClr>
            </a:outerShdw>
          </a:effectLst>
        </p:spPr>
      </p:pic>
      <p:pic>
        <p:nvPicPr>
          <p:cNvPr id="21" name="图片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9083" y="1872948"/>
            <a:ext cx="4014466" cy="3997347"/>
          </a:xfrm>
          <a:prstGeom prst="rect">
            <a:avLst/>
          </a:prstGeom>
          <a:ln>
            <a:noFill/>
          </a:ln>
          <a:effectLst>
            <a:outerShdw blurRad="63500" sx="102000" sy="102000" algn="ctr" rotWithShape="0">
              <a:prstClr val="black">
                <a:alpha val="40000"/>
              </a:prstClr>
            </a:outerShdw>
          </a:effectLst>
        </p:spPr>
      </p:pic>
      <p:sp>
        <p:nvSpPr>
          <p:cNvPr id="23" name="椭圆 9"/>
          <p:cNvSpPr/>
          <p:nvPr/>
        </p:nvSpPr>
        <p:spPr bwMode="auto">
          <a:xfrm>
            <a:off x="3621795" y="5560706"/>
            <a:ext cx="527295" cy="218149"/>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
        <p:nvSpPr>
          <p:cNvPr id="24" name="椭圆 9"/>
          <p:cNvSpPr/>
          <p:nvPr/>
        </p:nvSpPr>
        <p:spPr bwMode="auto">
          <a:xfrm>
            <a:off x="7786125" y="5517906"/>
            <a:ext cx="527295" cy="218149"/>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
        <p:nvSpPr>
          <p:cNvPr id="25" name="椭圆 9"/>
          <p:cNvSpPr/>
          <p:nvPr/>
        </p:nvSpPr>
        <p:spPr bwMode="auto">
          <a:xfrm>
            <a:off x="3621794" y="4579406"/>
            <a:ext cx="527295" cy="218149"/>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
        <p:nvSpPr>
          <p:cNvPr id="26" name="椭圆 9"/>
          <p:cNvSpPr/>
          <p:nvPr/>
        </p:nvSpPr>
        <p:spPr bwMode="auto">
          <a:xfrm>
            <a:off x="7786124" y="4324081"/>
            <a:ext cx="527295" cy="218149"/>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Tree>
    <p:extLst>
      <p:ext uri="{BB962C8B-B14F-4D97-AF65-F5344CB8AC3E}">
        <p14:creationId xmlns:p14="http://schemas.microsoft.com/office/powerpoint/2010/main" val="9559243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模型压缩</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实验结果</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5969" y="1775850"/>
            <a:ext cx="4312080" cy="4440312"/>
          </a:xfrm>
          <a:prstGeom prst="rect">
            <a:avLst/>
          </a:prstGeom>
          <a:ln>
            <a:noFill/>
          </a:ln>
          <a:effectLst>
            <a:outerShdw blurRad="63500" sx="102000" sy="102000" algn="ctr" rotWithShape="0">
              <a:prstClr val="black">
                <a:alpha val="40000"/>
              </a:prstClr>
            </a:outerShdw>
          </a:effectLst>
        </p:spPr>
      </p:pic>
      <p:sp>
        <p:nvSpPr>
          <p:cNvPr id="19" name="椭圆 9"/>
          <p:cNvSpPr/>
          <p:nvPr/>
        </p:nvSpPr>
        <p:spPr bwMode="auto">
          <a:xfrm>
            <a:off x="5806440" y="4423410"/>
            <a:ext cx="522940" cy="251995"/>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
        <p:nvSpPr>
          <p:cNvPr id="22" name="椭圆 9"/>
          <p:cNvSpPr/>
          <p:nvPr/>
        </p:nvSpPr>
        <p:spPr bwMode="auto">
          <a:xfrm>
            <a:off x="5817870" y="5340535"/>
            <a:ext cx="491490" cy="255440"/>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
        <p:nvSpPr>
          <p:cNvPr id="20" name="椭圆 9"/>
          <p:cNvSpPr/>
          <p:nvPr/>
        </p:nvSpPr>
        <p:spPr bwMode="auto">
          <a:xfrm>
            <a:off x="5802145" y="3701423"/>
            <a:ext cx="522940" cy="251995"/>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Tree>
    <p:extLst>
      <p:ext uri="{BB962C8B-B14F-4D97-AF65-F5344CB8AC3E}">
        <p14:creationId xmlns:p14="http://schemas.microsoft.com/office/powerpoint/2010/main" val="17307257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模型压缩</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实验结果</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5969" y="1903114"/>
            <a:ext cx="4312080" cy="4185784"/>
          </a:xfrm>
          <a:prstGeom prst="rect">
            <a:avLst/>
          </a:prstGeom>
          <a:ln>
            <a:noFill/>
          </a:ln>
          <a:effectLst>
            <a:outerShdw blurRad="63500" sx="102000" sy="102000" algn="ctr" rotWithShape="0">
              <a:prstClr val="black">
                <a:alpha val="40000"/>
              </a:prstClr>
            </a:outerShdw>
          </a:effectLst>
        </p:spPr>
      </p:pic>
      <p:sp>
        <p:nvSpPr>
          <p:cNvPr id="22" name="椭圆 9"/>
          <p:cNvSpPr/>
          <p:nvPr/>
        </p:nvSpPr>
        <p:spPr bwMode="auto">
          <a:xfrm>
            <a:off x="5829300" y="5077645"/>
            <a:ext cx="491490" cy="255440"/>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
        <p:nvSpPr>
          <p:cNvPr id="20" name="椭圆 9"/>
          <p:cNvSpPr/>
          <p:nvPr/>
        </p:nvSpPr>
        <p:spPr bwMode="auto">
          <a:xfrm>
            <a:off x="5817870" y="4199468"/>
            <a:ext cx="522940" cy="251995"/>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Tree>
    <p:extLst>
      <p:ext uri="{BB962C8B-B14F-4D97-AF65-F5344CB8AC3E}">
        <p14:creationId xmlns:p14="http://schemas.microsoft.com/office/powerpoint/2010/main" val="156056488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模型压缩</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实验结果</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5969" y="2443117"/>
            <a:ext cx="4312080" cy="3105777"/>
          </a:xfrm>
          <a:prstGeom prst="rect">
            <a:avLst/>
          </a:prstGeom>
          <a:ln>
            <a:noFill/>
          </a:ln>
          <a:effectLst>
            <a:outerShdw blurRad="63500" sx="102000" sy="102000" algn="ctr" rotWithShape="0">
              <a:prstClr val="black">
                <a:alpha val="40000"/>
              </a:prstClr>
            </a:outerShdw>
          </a:effectLst>
        </p:spPr>
      </p:pic>
      <p:sp>
        <p:nvSpPr>
          <p:cNvPr id="22" name="椭圆 9"/>
          <p:cNvSpPr/>
          <p:nvPr/>
        </p:nvSpPr>
        <p:spPr bwMode="auto">
          <a:xfrm>
            <a:off x="5852160" y="5180515"/>
            <a:ext cx="491490" cy="255440"/>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
        <p:nvSpPr>
          <p:cNvPr id="20" name="椭圆 9"/>
          <p:cNvSpPr/>
          <p:nvPr/>
        </p:nvSpPr>
        <p:spPr bwMode="auto">
          <a:xfrm>
            <a:off x="5817870" y="4348058"/>
            <a:ext cx="522940" cy="251995"/>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Tree>
    <p:extLst>
      <p:ext uri="{BB962C8B-B14F-4D97-AF65-F5344CB8AC3E}">
        <p14:creationId xmlns:p14="http://schemas.microsoft.com/office/powerpoint/2010/main" val="7527476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2"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9" name="文本框 38"/>
          <p:cNvSpPr txBox="1"/>
          <p:nvPr/>
        </p:nvSpPr>
        <p:spPr>
          <a:xfrm>
            <a:off x="163773" y="3083032"/>
            <a:ext cx="3123394" cy="646331"/>
          </a:xfrm>
          <a:prstGeom prst="rect">
            <a:avLst/>
          </a:prstGeom>
          <a:noFill/>
        </p:spPr>
        <p:txBody>
          <a:bodyPr wrap="square" rtlCol="0">
            <a:spAutoFit/>
          </a:bodyPr>
          <a:lstStyle/>
          <a:p>
            <a:r>
              <a:rPr lang="en-US" altLang="zh-CN" sz="3600" b="1" dirty="0" smtClean="0">
                <a:solidFill>
                  <a:schemeClr val="bg1">
                    <a:lumMod val="65000"/>
                  </a:schemeClr>
                </a:solidFill>
                <a:latin typeface="华文楷体" panose="02010600040101010101" pitchFamily="2" charset="-122"/>
                <a:ea typeface="华文楷体" panose="02010600040101010101" pitchFamily="2" charset="-122"/>
              </a:rPr>
              <a:t>CONTENTS</a:t>
            </a:r>
            <a:endParaRPr lang="zh-CN" altLang="en-US" sz="3600" b="1" dirty="0">
              <a:solidFill>
                <a:schemeClr val="bg1">
                  <a:lumMod val="65000"/>
                </a:schemeClr>
              </a:solidFill>
              <a:latin typeface="华文楷体" panose="02010600040101010101" pitchFamily="2" charset="-122"/>
              <a:ea typeface="华文楷体" panose="02010600040101010101" pitchFamily="2" charset="-122"/>
            </a:endParaRPr>
          </a:p>
        </p:txBody>
      </p:sp>
      <p:grpSp>
        <p:nvGrpSpPr>
          <p:cNvPr id="43" name="组合 42"/>
          <p:cNvGrpSpPr/>
          <p:nvPr/>
        </p:nvGrpSpPr>
        <p:grpSpPr>
          <a:xfrm>
            <a:off x="0" y="1305569"/>
            <a:ext cx="9144000" cy="56736"/>
            <a:chOff x="30834" y="1305568"/>
            <a:chExt cx="8816454" cy="66133"/>
          </a:xfrm>
        </p:grpSpPr>
        <p:sp>
          <p:nvSpPr>
            <p:cNvPr id="14" name="矩形 13"/>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121263" y="2917957"/>
            <a:ext cx="902811" cy="523220"/>
          </a:xfrm>
          <a:prstGeom prst="rect">
            <a:avLst/>
          </a:prstGeom>
          <a:noFill/>
        </p:spPr>
        <p:txBody>
          <a:bodyPr wrap="none" rtlCol="0">
            <a:spAutoFit/>
          </a:bodyPr>
          <a:lstStyle/>
          <a:p>
            <a:r>
              <a:rPr lang="zh-CN" altLang="en-US" sz="2800" b="1" dirty="0">
                <a:solidFill>
                  <a:srgbClr val="5C307D"/>
                </a:solidFill>
                <a:latin typeface="华文楷体" panose="02010600040101010101" pitchFamily="2" charset="-122"/>
                <a:ea typeface="华文楷体" panose="02010600040101010101" pitchFamily="2" charset="-122"/>
              </a:rPr>
              <a:t>目录</a:t>
            </a:r>
          </a:p>
        </p:txBody>
      </p:sp>
      <p:sp>
        <p:nvSpPr>
          <p:cNvPr id="17" name="文本框 16"/>
          <p:cNvSpPr txBox="1"/>
          <p:nvPr/>
        </p:nvSpPr>
        <p:spPr>
          <a:xfrm>
            <a:off x="3525600" y="2903398"/>
            <a:ext cx="377026"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19" name="文本框 18"/>
          <p:cNvSpPr txBox="1"/>
          <p:nvPr/>
        </p:nvSpPr>
        <p:spPr>
          <a:xfrm>
            <a:off x="3984044" y="2970124"/>
            <a:ext cx="697627" cy="400110"/>
          </a:xfrm>
          <a:prstGeom prst="rect">
            <a:avLst/>
          </a:prstGeom>
          <a:noFill/>
        </p:spPr>
        <p:txBody>
          <a:bodyPr wrap="none" rtlCol="0">
            <a:spAutoFit/>
          </a:bodyPr>
          <a:lstStyle/>
          <a:p>
            <a:r>
              <a:rPr lang="zh-CN" altLang="en-US" sz="2000" dirty="0" smtClean="0">
                <a:solidFill>
                  <a:srgbClr val="404040"/>
                </a:solidFill>
                <a:ea typeface="华文楷体" panose="02010600040101010101" pitchFamily="2" charset="-122"/>
              </a:rPr>
              <a:t>序言</a:t>
            </a:r>
            <a:endParaRPr lang="zh-CN" altLang="en-US" sz="2000" dirty="0">
              <a:solidFill>
                <a:srgbClr val="404040"/>
              </a:solidFill>
              <a:ea typeface="华文楷体" panose="02010600040101010101" pitchFamily="2" charset="-122"/>
            </a:endParaRPr>
          </a:p>
        </p:txBody>
      </p:sp>
      <p:cxnSp>
        <p:nvCxnSpPr>
          <p:cNvPr id="20" name="直接连接符 19"/>
          <p:cNvCxnSpPr/>
          <p:nvPr/>
        </p:nvCxnSpPr>
        <p:spPr>
          <a:xfrm flipH="1">
            <a:off x="3736631" y="3083032"/>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81904" y="2913616"/>
            <a:ext cx="377026"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22" name="文本框 21"/>
          <p:cNvSpPr txBox="1"/>
          <p:nvPr/>
        </p:nvSpPr>
        <p:spPr>
          <a:xfrm>
            <a:off x="6570727" y="2994901"/>
            <a:ext cx="1569660" cy="369332"/>
          </a:xfrm>
          <a:prstGeom prst="rect">
            <a:avLst/>
          </a:prstGeom>
          <a:noFill/>
        </p:spPr>
        <p:txBody>
          <a:bodyPr wrap="none" rtlCol="0">
            <a:spAutoFit/>
          </a:bodyPr>
          <a:lstStyle/>
          <a:p>
            <a:r>
              <a:rPr lang="zh-CN" altLang="en-US" dirty="0" smtClean="0">
                <a:solidFill>
                  <a:srgbClr val="404040"/>
                </a:solidFill>
                <a:ea typeface="华文楷体" panose="02010600040101010101" pitchFamily="2" charset="-122"/>
              </a:rPr>
              <a:t>组合卷积结构</a:t>
            </a:r>
            <a:endParaRPr lang="zh-CN" altLang="en-US" dirty="0">
              <a:solidFill>
                <a:srgbClr val="404040"/>
              </a:solidFill>
              <a:ea typeface="华文楷体" panose="02010600040101010101" pitchFamily="2" charset="-122"/>
            </a:endParaRPr>
          </a:p>
        </p:txBody>
      </p:sp>
      <p:cxnSp>
        <p:nvCxnSpPr>
          <p:cNvPr id="23" name="直接连接符 22"/>
          <p:cNvCxnSpPr/>
          <p:nvPr/>
        </p:nvCxnSpPr>
        <p:spPr>
          <a:xfrm flipH="1">
            <a:off x="6324270" y="3083032"/>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525600" y="3482780"/>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25" name="文本框 24"/>
          <p:cNvSpPr txBox="1"/>
          <p:nvPr/>
        </p:nvSpPr>
        <p:spPr>
          <a:xfrm>
            <a:off x="3984044" y="3549506"/>
            <a:ext cx="1723549" cy="400110"/>
          </a:xfrm>
          <a:prstGeom prst="rect">
            <a:avLst/>
          </a:prstGeom>
          <a:noFill/>
        </p:spPr>
        <p:txBody>
          <a:bodyPr wrap="none" rtlCol="0">
            <a:spAutoFit/>
          </a:bodyPr>
          <a:lstStyle/>
          <a:p>
            <a:r>
              <a:rPr lang="zh-CN" altLang="en-US" sz="2000" dirty="0" smtClean="0">
                <a:solidFill>
                  <a:schemeClr val="tx1">
                    <a:lumMod val="75000"/>
                    <a:lumOff val="25000"/>
                  </a:schemeClr>
                </a:solidFill>
                <a:ea typeface="华文楷体" panose="02010600040101010101" pitchFamily="2" charset="-122"/>
              </a:rPr>
              <a:t>随机区域池化</a:t>
            </a:r>
            <a:endParaRPr lang="zh-CN" altLang="en-US" sz="2000" dirty="0">
              <a:solidFill>
                <a:schemeClr val="tx1">
                  <a:lumMod val="75000"/>
                  <a:lumOff val="25000"/>
                </a:schemeClr>
              </a:solidFill>
              <a:ea typeface="华文楷体" panose="02010600040101010101" pitchFamily="2" charset="-122"/>
            </a:endParaRPr>
          </a:p>
        </p:txBody>
      </p:sp>
      <p:cxnSp>
        <p:nvCxnSpPr>
          <p:cNvPr id="26" name="直接连接符 25"/>
          <p:cNvCxnSpPr/>
          <p:nvPr/>
        </p:nvCxnSpPr>
        <p:spPr>
          <a:xfrm flipH="1">
            <a:off x="3736631" y="366241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081904" y="3492998"/>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4</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28" name="文本框 27"/>
          <p:cNvSpPr txBox="1"/>
          <p:nvPr/>
        </p:nvSpPr>
        <p:spPr>
          <a:xfrm>
            <a:off x="6570727" y="3574283"/>
            <a:ext cx="1107996" cy="369332"/>
          </a:xfrm>
          <a:prstGeom prst="rect">
            <a:avLst/>
          </a:prstGeom>
          <a:noFill/>
        </p:spPr>
        <p:txBody>
          <a:bodyPr wrap="none" rtlCol="0">
            <a:spAutoFit/>
          </a:bodyPr>
          <a:lstStyle/>
          <a:p>
            <a:r>
              <a:rPr lang="zh-CN" altLang="en-US" dirty="0" smtClean="0">
                <a:solidFill>
                  <a:schemeClr val="tx1">
                    <a:lumMod val="75000"/>
                    <a:lumOff val="25000"/>
                  </a:schemeClr>
                </a:solidFill>
                <a:ea typeface="华文楷体" panose="02010600040101010101" pitchFamily="2" charset="-122"/>
              </a:rPr>
              <a:t>模型压缩</a:t>
            </a:r>
            <a:endParaRPr lang="zh-CN" altLang="en-US" dirty="0">
              <a:solidFill>
                <a:schemeClr val="tx1">
                  <a:lumMod val="75000"/>
                  <a:lumOff val="25000"/>
                </a:schemeClr>
              </a:solidFill>
              <a:ea typeface="华文楷体" panose="02010600040101010101" pitchFamily="2" charset="-122"/>
            </a:endParaRPr>
          </a:p>
        </p:txBody>
      </p:sp>
      <p:cxnSp>
        <p:nvCxnSpPr>
          <p:cNvPr id="29" name="直接连接符 28"/>
          <p:cNvCxnSpPr/>
          <p:nvPr/>
        </p:nvCxnSpPr>
        <p:spPr>
          <a:xfrm flipH="1">
            <a:off x="6324270" y="366241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3525600" y="4056523"/>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31" name="文本框 30"/>
          <p:cNvSpPr txBox="1"/>
          <p:nvPr/>
        </p:nvSpPr>
        <p:spPr>
          <a:xfrm>
            <a:off x="3984044" y="4123249"/>
            <a:ext cx="1723549" cy="400110"/>
          </a:xfrm>
          <a:prstGeom prst="rect">
            <a:avLst/>
          </a:prstGeom>
          <a:solidFill>
            <a:srgbClr val="5C307D"/>
          </a:solidFill>
        </p:spPr>
        <p:txBody>
          <a:bodyPr wrap="none" rtlCol="0">
            <a:spAutoFit/>
          </a:bodyPr>
          <a:lstStyle/>
          <a:p>
            <a:r>
              <a:rPr lang="zh-CN" altLang="en-US" sz="2000" dirty="0" smtClean="0">
                <a:solidFill>
                  <a:schemeClr val="bg1"/>
                </a:solidFill>
                <a:ea typeface="华文楷体" panose="02010600040101010101" pitchFamily="2" charset="-122"/>
              </a:rPr>
              <a:t>交通标志识别</a:t>
            </a:r>
            <a:endParaRPr lang="zh-CN" altLang="en-US" sz="2000" dirty="0">
              <a:solidFill>
                <a:schemeClr val="bg1"/>
              </a:solidFill>
              <a:ea typeface="华文楷体" panose="02010600040101010101" pitchFamily="2" charset="-122"/>
            </a:endParaRPr>
          </a:p>
        </p:txBody>
      </p:sp>
      <p:cxnSp>
        <p:nvCxnSpPr>
          <p:cNvPr id="32" name="直接连接符 31"/>
          <p:cNvCxnSpPr/>
          <p:nvPr/>
        </p:nvCxnSpPr>
        <p:spPr>
          <a:xfrm flipH="1">
            <a:off x="3736631" y="4236157"/>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6081904" y="4066741"/>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6</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34" name="文本框 33"/>
          <p:cNvSpPr txBox="1"/>
          <p:nvPr/>
        </p:nvSpPr>
        <p:spPr>
          <a:xfrm>
            <a:off x="6570727" y="4148026"/>
            <a:ext cx="1338828" cy="369332"/>
          </a:xfrm>
          <a:prstGeom prst="rect">
            <a:avLst/>
          </a:prstGeom>
          <a:noFill/>
        </p:spPr>
        <p:txBody>
          <a:bodyPr wrap="none" rtlCol="0">
            <a:spAutoFit/>
          </a:bodyPr>
          <a:lstStyle/>
          <a:p>
            <a:r>
              <a:rPr lang="zh-CN" altLang="en-US" dirty="0" smtClean="0">
                <a:solidFill>
                  <a:schemeClr val="tx1">
                    <a:lumMod val="75000"/>
                    <a:lumOff val="25000"/>
                  </a:schemeClr>
                </a:solidFill>
                <a:ea typeface="华文楷体" panose="02010600040101010101" pitchFamily="2" charset="-122"/>
              </a:rPr>
              <a:t>总结与展望</a:t>
            </a:r>
            <a:endParaRPr lang="zh-CN" altLang="en-US" dirty="0">
              <a:solidFill>
                <a:schemeClr val="tx1">
                  <a:lumMod val="75000"/>
                  <a:lumOff val="25000"/>
                </a:schemeClr>
              </a:solidFill>
              <a:ea typeface="华文楷体" panose="02010600040101010101" pitchFamily="2" charset="-122"/>
            </a:endParaRPr>
          </a:p>
        </p:txBody>
      </p:sp>
      <p:cxnSp>
        <p:nvCxnSpPr>
          <p:cNvPr id="35" name="直接连接符 34"/>
          <p:cNvCxnSpPr/>
          <p:nvPr/>
        </p:nvCxnSpPr>
        <p:spPr>
          <a:xfrm flipH="1">
            <a:off x="6324270" y="4236157"/>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6"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cxnSp>
        <p:nvCxnSpPr>
          <p:cNvPr id="8" name="直接连接符 7"/>
          <p:cNvCxnSpPr/>
          <p:nvPr/>
        </p:nvCxnSpPr>
        <p:spPr>
          <a:xfrm>
            <a:off x="3278460" y="2994901"/>
            <a:ext cx="0" cy="15472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0520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交通标志识别</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研究目的</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1"/>
          <p:cNvSpPr/>
          <p:nvPr/>
        </p:nvSpPr>
        <p:spPr>
          <a:xfrm>
            <a:off x="3985178" y="2682913"/>
            <a:ext cx="1661939" cy="446439"/>
          </a:xfrm>
          <a:custGeom>
            <a:avLst/>
            <a:gdLst>
              <a:gd name="connsiteX0" fmla="*/ 0 w 4294916"/>
              <a:gd name="connsiteY0" fmla="*/ 0 h 446439"/>
              <a:gd name="connsiteX1" fmla="*/ 4294916 w 4294916"/>
              <a:gd name="connsiteY1" fmla="*/ 0 h 446439"/>
              <a:gd name="connsiteX2" fmla="*/ 4294916 w 4294916"/>
              <a:gd name="connsiteY2" fmla="*/ 446439 h 446439"/>
              <a:gd name="connsiteX3" fmla="*/ 0 w 4294916"/>
              <a:gd name="connsiteY3" fmla="*/ 446439 h 446439"/>
              <a:gd name="connsiteX4" fmla="*/ 0 w 4294916"/>
              <a:gd name="connsiteY4" fmla="*/ 0 h 446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4916" h="446439">
                <a:moveTo>
                  <a:pt x="0" y="0"/>
                </a:moveTo>
                <a:lnTo>
                  <a:pt x="4294916" y="0"/>
                </a:lnTo>
                <a:lnTo>
                  <a:pt x="4294916" y="446439"/>
                </a:lnTo>
                <a:lnTo>
                  <a:pt x="0" y="4464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b" anchorCtr="0">
            <a:noAutofit/>
          </a:bodyPr>
          <a:lstStyle/>
          <a:p>
            <a:pPr marL="0" lvl="0" algn="l" defTabSz="914400" rtl="0" eaLnBrk="1" latinLnBrk="0" hangingPunct="1">
              <a:lnSpc>
                <a:spcPct val="90000"/>
              </a:lnSpc>
              <a:spcBef>
                <a:spcPct val="0"/>
              </a:spcBef>
              <a:spcAft>
                <a:spcPct val="35000"/>
              </a:spcAft>
            </a:pPr>
            <a:r>
              <a:rPr lang="en-US" altLang="zh-CN" b="1" kern="1200" dirty="0" smtClean="0">
                <a:solidFill>
                  <a:schemeClr val="tx1">
                    <a:lumMod val="75000"/>
                    <a:lumOff val="25000"/>
                  </a:schemeClr>
                </a:solidFill>
                <a:latin typeface="+mn-lt"/>
                <a:ea typeface="华文楷体" panose="02010600040101010101" pitchFamily="2" charset="-122"/>
                <a:cs typeface="+mn-cs"/>
              </a:rPr>
              <a:t>[</a:t>
            </a:r>
            <a:r>
              <a:rPr lang="zh-CN" altLang="en-US" b="1" kern="1200" dirty="0" smtClean="0">
                <a:solidFill>
                  <a:schemeClr val="tx1">
                    <a:lumMod val="75000"/>
                    <a:lumOff val="25000"/>
                  </a:schemeClr>
                </a:solidFill>
                <a:latin typeface="+mn-lt"/>
                <a:ea typeface="华文楷体" panose="02010600040101010101" pitchFamily="2" charset="-122"/>
                <a:cs typeface="+mn-cs"/>
              </a:rPr>
              <a:t>应用背景</a:t>
            </a:r>
            <a:r>
              <a:rPr lang="en-US" altLang="zh-CN" b="1" kern="1200" dirty="0" smtClean="0">
                <a:solidFill>
                  <a:schemeClr val="tx1">
                    <a:lumMod val="75000"/>
                    <a:lumOff val="25000"/>
                  </a:schemeClr>
                </a:solidFill>
                <a:latin typeface="+mn-lt"/>
                <a:ea typeface="华文楷体" panose="02010600040101010101" pitchFamily="2" charset="-122"/>
                <a:cs typeface="+mn-cs"/>
              </a:rPr>
              <a:t>]</a:t>
            </a:r>
            <a:endParaRPr lang="zh-CN" altLang="en-US" b="1" kern="1200" dirty="0">
              <a:solidFill>
                <a:schemeClr val="tx1">
                  <a:lumMod val="75000"/>
                  <a:lumOff val="25000"/>
                </a:schemeClr>
              </a:solidFill>
              <a:latin typeface="+mn-lt"/>
              <a:ea typeface="华文楷体" panose="02010600040101010101" pitchFamily="2" charset="-122"/>
              <a:cs typeface="+mn-cs"/>
            </a:endParaRPr>
          </a:p>
        </p:txBody>
      </p:sp>
      <p:sp>
        <p:nvSpPr>
          <p:cNvPr id="27" name="任意多边形 22"/>
          <p:cNvSpPr/>
          <p:nvPr/>
        </p:nvSpPr>
        <p:spPr>
          <a:xfrm>
            <a:off x="2476154" y="2755247"/>
            <a:ext cx="1509024" cy="446439"/>
          </a:xfrm>
          <a:custGeom>
            <a:avLst/>
            <a:gdLst>
              <a:gd name="connsiteX0" fmla="*/ 74421 w 1509024"/>
              <a:gd name="connsiteY0" fmla="*/ 0 h 446439"/>
              <a:gd name="connsiteX1" fmla="*/ 1434603 w 1509024"/>
              <a:gd name="connsiteY1" fmla="*/ 0 h 446439"/>
              <a:gd name="connsiteX2" fmla="*/ 1509024 w 1509024"/>
              <a:gd name="connsiteY2" fmla="*/ 74421 h 446439"/>
              <a:gd name="connsiteX3" fmla="*/ 1509024 w 1509024"/>
              <a:gd name="connsiteY3" fmla="*/ 446439 h 446439"/>
              <a:gd name="connsiteX4" fmla="*/ 1509024 w 1509024"/>
              <a:gd name="connsiteY4" fmla="*/ 446439 h 446439"/>
              <a:gd name="connsiteX5" fmla="*/ 0 w 1509024"/>
              <a:gd name="connsiteY5" fmla="*/ 446439 h 446439"/>
              <a:gd name="connsiteX6" fmla="*/ 0 w 1509024"/>
              <a:gd name="connsiteY6" fmla="*/ 446439 h 446439"/>
              <a:gd name="connsiteX7" fmla="*/ 0 w 1509024"/>
              <a:gd name="connsiteY7" fmla="*/ 74421 h 446439"/>
              <a:gd name="connsiteX8" fmla="*/ 74421 w 1509024"/>
              <a:gd name="connsiteY8" fmla="*/ 0 h 44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024" h="446439">
                <a:moveTo>
                  <a:pt x="74421" y="0"/>
                </a:moveTo>
                <a:lnTo>
                  <a:pt x="1434603" y="0"/>
                </a:lnTo>
                <a:cubicBezTo>
                  <a:pt x="1475705" y="0"/>
                  <a:pt x="1509024" y="33319"/>
                  <a:pt x="1509024" y="74421"/>
                </a:cubicBezTo>
                <a:lnTo>
                  <a:pt x="1509024" y="446439"/>
                </a:lnTo>
                <a:lnTo>
                  <a:pt x="1509024" y="446439"/>
                </a:lnTo>
                <a:lnTo>
                  <a:pt x="0" y="446439"/>
                </a:lnTo>
                <a:lnTo>
                  <a:pt x="0" y="446439"/>
                </a:lnTo>
                <a:lnTo>
                  <a:pt x="0" y="74421"/>
                </a:lnTo>
                <a:cubicBezTo>
                  <a:pt x="0" y="33319"/>
                  <a:pt x="33319" y="0"/>
                  <a:pt x="74421" y="0"/>
                </a:cubicBezTo>
                <a:close/>
              </a:path>
            </a:pathLst>
          </a:custGeom>
          <a:solidFill>
            <a:srgbClr val="5C307D"/>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9897" tIns="59897" rIns="59897" bIns="38100" numCol="1" spcCol="1270" anchor="ctr" anchorCtr="0">
            <a:noAutofit/>
          </a:bodyPr>
          <a:lstStyle/>
          <a:p>
            <a:pPr marL="0" lvl="0" algn="l" defTabSz="914400" rtl="0" eaLnBrk="1" latinLnBrk="0" hangingPunct="1">
              <a:lnSpc>
                <a:spcPct val="90000"/>
              </a:lnSpc>
              <a:spcBef>
                <a:spcPct val="0"/>
              </a:spcBef>
              <a:spcAft>
                <a:spcPct val="35000"/>
              </a:spcAft>
            </a:pPr>
            <a:r>
              <a:rPr lang="en-US" altLang="zh-CN" kern="1200" dirty="0" smtClean="0">
                <a:solidFill>
                  <a:schemeClr val="bg1"/>
                </a:solidFill>
                <a:latin typeface="+mn-lt"/>
                <a:ea typeface="华文楷体" panose="02010600040101010101" pitchFamily="2" charset="-122"/>
                <a:cs typeface="+mn-cs"/>
              </a:rPr>
              <a:t>[ </a:t>
            </a:r>
            <a:r>
              <a:rPr lang="zh-CN" altLang="en-US" kern="1200" dirty="0" smtClean="0">
                <a:solidFill>
                  <a:schemeClr val="bg1"/>
                </a:solidFill>
                <a:latin typeface="+mn-lt"/>
                <a:ea typeface="华文楷体" panose="02010600040101010101" pitchFamily="2" charset="-122"/>
                <a:cs typeface="+mn-cs"/>
              </a:rPr>
              <a:t>理由一 </a:t>
            </a:r>
            <a:r>
              <a:rPr lang="en-US" altLang="zh-CN" kern="1200" dirty="0" smtClean="0">
                <a:solidFill>
                  <a:schemeClr val="bg1"/>
                </a:solidFill>
                <a:latin typeface="+mn-lt"/>
                <a:ea typeface="华文楷体" panose="02010600040101010101" pitchFamily="2" charset="-122"/>
                <a:cs typeface="+mn-cs"/>
              </a:rPr>
              <a:t>]</a:t>
            </a:r>
            <a:endParaRPr lang="zh-CN" altLang="en-US" kern="1200" dirty="0">
              <a:solidFill>
                <a:schemeClr val="bg1"/>
              </a:solidFill>
              <a:latin typeface="+mn-lt"/>
              <a:ea typeface="华文楷体" panose="02010600040101010101" pitchFamily="2" charset="-122"/>
              <a:cs typeface="+mn-cs"/>
            </a:endParaRPr>
          </a:p>
        </p:txBody>
      </p:sp>
      <p:sp>
        <p:nvSpPr>
          <p:cNvPr id="28" name="任意多边形 23"/>
          <p:cNvSpPr/>
          <p:nvPr/>
        </p:nvSpPr>
        <p:spPr>
          <a:xfrm>
            <a:off x="2416323" y="3275703"/>
            <a:ext cx="6174403" cy="613973"/>
          </a:xfrm>
          <a:custGeom>
            <a:avLst/>
            <a:gdLst>
              <a:gd name="connsiteX0" fmla="*/ 0 w 5803941"/>
              <a:gd name="connsiteY0" fmla="*/ 0 h 893013"/>
              <a:gd name="connsiteX1" fmla="*/ 5803941 w 5803941"/>
              <a:gd name="connsiteY1" fmla="*/ 0 h 893013"/>
              <a:gd name="connsiteX2" fmla="*/ 5803941 w 5803941"/>
              <a:gd name="connsiteY2" fmla="*/ 893013 h 893013"/>
              <a:gd name="connsiteX3" fmla="*/ 0 w 5803941"/>
              <a:gd name="connsiteY3" fmla="*/ 893013 h 893013"/>
              <a:gd name="connsiteX4" fmla="*/ 0 w 5803941"/>
              <a:gd name="connsiteY4" fmla="*/ 0 h 89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941" h="893013">
                <a:moveTo>
                  <a:pt x="0" y="0"/>
                </a:moveTo>
                <a:lnTo>
                  <a:pt x="5803941" y="0"/>
                </a:lnTo>
                <a:lnTo>
                  <a:pt x="5803941" y="893013"/>
                </a:lnTo>
                <a:lnTo>
                  <a:pt x="0" y="8930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marL="0" lvl="1" indent="-228600" algn="l" defTabSz="914400" rtl="0" eaLnBrk="1" latinLnBrk="0" hangingPunct="1">
              <a:lnSpc>
                <a:spcPct val="90000"/>
              </a:lnSpc>
              <a:spcBef>
                <a:spcPct val="0"/>
              </a:spcBef>
              <a:spcAft>
                <a:spcPct val="15000"/>
              </a:spcAft>
              <a:buChar char="••"/>
            </a:pPr>
            <a:r>
              <a:rPr lang="zh-CN" altLang="en-US" b="1" kern="1200" dirty="0" smtClean="0">
                <a:solidFill>
                  <a:srgbClr val="404040"/>
                </a:solidFill>
                <a:ea typeface="华文楷体" panose="02010600040101010101" pitchFamily="2" charset="-122"/>
              </a:rPr>
              <a:t>无人驾驶汽车</a:t>
            </a:r>
          </a:p>
          <a:p>
            <a:pPr marL="0" lvl="1" indent="-228600" algn="l" defTabSz="914400" rtl="0" eaLnBrk="1" latinLnBrk="0" hangingPunct="1">
              <a:lnSpc>
                <a:spcPct val="90000"/>
              </a:lnSpc>
              <a:spcBef>
                <a:spcPct val="0"/>
              </a:spcBef>
              <a:spcAft>
                <a:spcPct val="15000"/>
              </a:spcAft>
              <a:buChar char="••"/>
            </a:pPr>
            <a:r>
              <a:rPr lang="zh-CN" altLang="en-US" b="1" kern="1200" dirty="0" smtClean="0">
                <a:solidFill>
                  <a:srgbClr val="404040"/>
                </a:solidFill>
                <a:ea typeface="华文楷体" panose="02010600040101010101" pitchFamily="2" charset="-122"/>
              </a:rPr>
              <a:t>高级辅助驾驶</a:t>
            </a:r>
          </a:p>
        </p:txBody>
      </p:sp>
      <p:sp>
        <p:nvSpPr>
          <p:cNvPr id="29" name="任意多边形 24"/>
          <p:cNvSpPr/>
          <p:nvPr/>
        </p:nvSpPr>
        <p:spPr>
          <a:xfrm>
            <a:off x="2476154" y="3914985"/>
            <a:ext cx="1509024" cy="446439"/>
          </a:xfrm>
          <a:custGeom>
            <a:avLst/>
            <a:gdLst>
              <a:gd name="connsiteX0" fmla="*/ 74421 w 1509024"/>
              <a:gd name="connsiteY0" fmla="*/ 0 h 446439"/>
              <a:gd name="connsiteX1" fmla="*/ 1434603 w 1509024"/>
              <a:gd name="connsiteY1" fmla="*/ 0 h 446439"/>
              <a:gd name="connsiteX2" fmla="*/ 1509024 w 1509024"/>
              <a:gd name="connsiteY2" fmla="*/ 74421 h 446439"/>
              <a:gd name="connsiteX3" fmla="*/ 1509024 w 1509024"/>
              <a:gd name="connsiteY3" fmla="*/ 446439 h 446439"/>
              <a:gd name="connsiteX4" fmla="*/ 1509024 w 1509024"/>
              <a:gd name="connsiteY4" fmla="*/ 446439 h 446439"/>
              <a:gd name="connsiteX5" fmla="*/ 0 w 1509024"/>
              <a:gd name="connsiteY5" fmla="*/ 446439 h 446439"/>
              <a:gd name="connsiteX6" fmla="*/ 0 w 1509024"/>
              <a:gd name="connsiteY6" fmla="*/ 446439 h 446439"/>
              <a:gd name="connsiteX7" fmla="*/ 0 w 1509024"/>
              <a:gd name="connsiteY7" fmla="*/ 74421 h 446439"/>
              <a:gd name="connsiteX8" fmla="*/ 74421 w 1509024"/>
              <a:gd name="connsiteY8" fmla="*/ 0 h 44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024" h="446439">
                <a:moveTo>
                  <a:pt x="74421" y="0"/>
                </a:moveTo>
                <a:lnTo>
                  <a:pt x="1434603" y="0"/>
                </a:lnTo>
                <a:cubicBezTo>
                  <a:pt x="1475705" y="0"/>
                  <a:pt x="1509024" y="33319"/>
                  <a:pt x="1509024" y="74421"/>
                </a:cubicBezTo>
                <a:lnTo>
                  <a:pt x="1509024" y="446439"/>
                </a:lnTo>
                <a:lnTo>
                  <a:pt x="1509024" y="446439"/>
                </a:lnTo>
                <a:lnTo>
                  <a:pt x="0" y="446439"/>
                </a:lnTo>
                <a:lnTo>
                  <a:pt x="0" y="446439"/>
                </a:lnTo>
                <a:lnTo>
                  <a:pt x="0" y="74421"/>
                </a:lnTo>
                <a:cubicBezTo>
                  <a:pt x="0" y="33319"/>
                  <a:pt x="33319" y="0"/>
                  <a:pt x="74421" y="0"/>
                </a:cubicBezTo>
                <a:close/>
              </a:path>
            </a:pathLst>
          </a:custGeom>
          <a:solidFill>
            <a:srgbClr val="5C307D"/>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9897" tIns="59897" rIns="59897" bIns="38100" numCol="1" spcCol="1270" anchor="ctr" anchorCtr="0">
            <a:noAutofit/>
          </a:bodyPr>
          <a:lstStyle/>
          <a:p>
            <a:pPr>
              <a:lnSpc>
                <a:spcPct val="90000"/>
              </a:lnSpc>
              <a:spcBef>
                <a:spcPct val="0"/>
              </a:spcBef>
              <a:spcAft>
                <a:spcPct val="35000"/>
              </a:spcAft>
            </a:pPr>
            <a:r>
              <a:rPr lang="en-US" altLang="zh-CN" dirty="0">
                <a:solidFill>
                  <a:schemeClr val="bg1"/>
                </a:solidFill>
                <a:ea typeface="华文楷体" panose="02010600040101010101" pitchFamily="2" charset="-122"/>
              </a:rPr>
              <a:t>[ </a:t>
            </a:r>
            <a:r>
              <a:rPr lang="zh-CN" altLang="en-US" dirty="0">
                <a:solidFill>
                  <a:schemeClr val="bg1"/>
                </a:solidFill>
                <a:ea typeface="华文楷体" panose="02010600040101010101" pitchFamily="2" charset="-122"/>
              </a:rPr>
              <a:t>理由二 </a:t>
            </a:r>
            <a:r>
              <a:rPr lang="en-US" altLang="zh-CN" dirty="0">
                <a:solidFill>
                  <a:schemeClr val="bg1"/>
                </a:solidFill>
                <a:ea typeface="华文楷体" panose="02010600040101010101" pitchFamily="2" charset="-122"/>
              </a:rPr>
              <a:t>]</a:t>
            </a:r>
            <a:endParaRPr lang="zh-CN" altLang="en-US" dirty="0">
              <a:solidFill>
                <a:schemeClr val="bg1"/>
              </a:solidFill>
              <a:ea typeface="华文楷体" panose="02010600040101010101" pitchFamily="2" charset="-122"/>
            </a:endParaRPr>
          </a:p>
        </p:txBody>
      </p:sp>
      <p:sp>
        <p:nvSpPr>
          <p:cNvPr id="30" name="任意多边形 25"/>
          <p:cNvSpPr/>
          <p:nvPr/>
        </p:nvSpPr>
        <p:spPr>
          <a:xfrm>
            <a:off x="2416323" y="4446497"/>
            <a:ext cx="5192504" cy="893013"/>
          </a:xfrm>
          <a:custGeom>
            <a:avLst/>
            <a:gdLst>
              <a:gd name="connsiteX0" fmla="*/ 0 w 5803941"/>
              <a:gd name="connsiteY0" fmla="*/ 0 h 893013"/>
              <a:gd name="connsiteX1" fmla="*/ 5803941 w 5803941"/>
              <a:gd name="connsiteY1" fmla="*/ 0 h 893013"/>
              <a:gd name="connsiteX2" fmla="*/ 5803941 w 5803941"/>
              <a:gd name="connsiteY2" fmla="*/ 893013 h 893013"/>
              <a:gd name="connsiteX3" fmla="*/ 0 w 5803941"/>
              <a:gd name="connsiteY3" fmla="*/ 893013 h 893013"/>
              <a:gd name="connsiteX4" fmla="*/ 0 w 5803941"/>
              <a:gd name="connsiteY4" fmla="*/ 0 h 89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3941" h="893013">
                <a:moveTo>
                  <a:pt x="0" y="0"/>
                </a:moveTo>
                <a:lnTo>
                  <a:pt x="5803941" y="0"/>
                </a:lnTo>
                <a:lnTo>
                  <a:pt x="5803941" y="893013"/>
                </a:lnTo>
                <a:lnTo>
                  <a:pt x="0" y="8930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marL="0" lvl="1" indent="-228600" algn="l" defTabSz="914400" rtl="0" eaLnBrk="1" latinLnBrk="0" hangingPunct="1">
              <a:lnSpc>
                <a:spcPct val="90000"/>
              </a:lnSpc>
              <a:spcBef>
                <a:spcPct val="0"/>
              </a:spcBef>
              <a:spcAft>
                <a:spcPct val="15000"/>
              </a:spcAft>
              <a:buChar char="••"/>
            </a:pPr>
            <a:r>
              <a:rPr lang="zh-CN" altLang="en-US" b="1" kern="1200" dirty="0" smtClean="0">
                <a:solidFill>
                  <a:schemeClr val="tx1">
                    <a:lumMod val="75000"/>
                    <a:lumOff val="25000"/>
                  </a:schemeClr>
                </a:solidFill>
                <a:ea typeface="华文楷体" panose="02010600040101010101" pitchFamily="2" charset="-122"/>
              </a:rPr>
              <a:t>组合卷积结构 </a:t>
            </a:r>
            <a:r>
              <a:rPr lang="en-US" altLang="zh-CN" b="1" kern="1200" dirty="0" smtClean="0">
                <a:solidFill>
                  <a:schemeClr val="tx1">
                    <a:lumMod val="75000"/>
                    <a:lumOff val="25000"/>
                  </a:schemeClr>
                </a:solidFill>
                <a:ea typeface="华文楷体" panose="02010600040101010101" pitchFamily="2" charset="-122"/>
              </a:rPr>
              <a:t>+</a:t>
            </a:r>
            <a:r>
              <a:rPr lang="zh-CN" altLang="en-US" b="1" kern="1200" dirty="0" smtClean="0">
                <a:solidFill>
                  <a:schemeClr val="tx1">
                    <a:lumMod val="75000"/>
                    <a:lumOff val="25000"/>
                  </a:schemeClr>
                </a:solidFill>
                <a:ea typeface="华文楷体" panose="02010600040101010101" pitchFamily="2" charset="-122"/>
              </a:rPr>
              <a:t> 随机区域池化</a:t>
            </a:r>
          </a:p>
          <a:p>
            <a:pPr marL="0" lvl="1" indent="-228600" algn="l" defTabSz="914400" rtl="0" eaLnBrk="1" latinLnBrk="0" hangingPunct="1">
              <a:lnSpc>
                <a:spcPct val="90000"/>
              </a:lnSpc>
              <a:spcBef>
                <a:spcPct val="0"/>
              </a:spcBef>
              <a:spcAft>
                <a:spcPct val="15000"/>
              </a:spcAft>
              <a:buChar char="••"/>
            </a:pPr>
            <a:r>
              <a:rPr lang="zh-CN" altLang="en-US" b="1" kern="1200" dirty="0" smtClean="0">
                <a:solidFill>
                  <a:srgbClr val="404040"/>
                </a:solidFill>
                <a:ea typeface="华文楷体" panose="02010600040101010101" pitchFamily="2" charset="-122"/>
              </a:rPr>
              <a:t>模型压缩与加速</a:t>
            </a:r>
            <a:endParaRPr lang="zh-CN" altLang="en-US" b="1" kern="1200" dirty="0">
              <a:solidFill>
                <a:srgbClr val="404040"/>
              </a:solidFill>
              <a:ea typeface="华文楷体" panose="02010600040101010101" pitchFamily="2" charset="-122"/>
            </a:endParaRPr>
          </a:p>
        </p:txBody>
      </p:sp>
      <p:sp>
        <p:nvSpPr>
          <p:cNvPr id="31" name="任意多边形 28"/>
          <p:cNvSpPr/>
          <p:nvPr/>
        </p:nvSpPr>
        <p:spPr>
          <a:xfrm>
            <a:off x="3985178" y="3996889"/>
            <a:ext cx="2092893" cy="446439"/>
          </a:xfrm>
          <a:custGeom>
            <a:avLst/>
            <a:gdLst>
              <a:gd name="connsiteX0" fmla="*/ 0 w 4294916"/>
              <a:gd name="connsiteY0" fmla="*/ 0 h 446439"/>
              <a:gd name="connsiteX1" fmla="*/ 4294916 w 4294916"/>
              <a:gd name="connsiteY1" fmla="*/ 0 h 446439"/>
              <a:gd name="connsiteX2" fmla="*/ 4294916 w 4294916"/>
              <a:gd name="connsiteY2" fmla="*/ 446439 h 446439"/>
              <a:gd name="connsiteX3" fmla="*/ 0 w 4294916"/>
              <a:gd name="connsiteY3" fmla="*/ 446439 h 446439"/>
              <a:gd name="connsiteX4" fmla="*/ 0 w 4294916"/>
              <a:gd name="connsiteY4" fmla="*/ 0 h 446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4916" h="446439">
                <a:moveTo>
                  <a:pt x="0" y="0"/>
                </a:moveTo>
                <a:lnTo>
                  <a:pt x="4294916" y="0"/>
                </a:lnTo>
                <a:lnTo>
                  <a:pt x="4294916" y="446439"/>
                </a:lnTo>
                <a:lnTo>
                  <a:pt x="0" y="4464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b" anchorCtr="0">
            <a:noAutofit/>
          </a:bodyPr>
          <a:lstStyle/>
          <a:p>
            <a:pPr marL="0" lvl="0" algn="l" defTabSz="914400" rtl="0" eaLnBrk="1" latinLnBrk="0" hangingPunct="1">
              <a:lnSpc>
                <a:spcPct val="90000"/>
              </a:lnSpc>
              <a:spcBef>
                <a:spcPct val="0"/>
              </a:spcBef>
              <a:spcAft>
                <a:spcPct val="35000"/>
              </a:spcAft>
            </a:pPr>
            <a:r>
              <a:rPr lang="en-US" altLang="zh-CN" b="1" kern="1200" dirty="0" smtClean="0">
                <a:solidFill>
                  <a:schemeClr val="tx1">
                    <a:lumMod val="75000"/>
                    <a:lumOff val="25000"/>
                  </a:schemeClr>
                </a:solidFill>
                <a:latin typeface="+mn-lt"/>
                <a:ea typeface="华文楷体" panose="02010600040101010101" pitchFamily="2" charset="-122"/>
                <a:cs typeface="+mn-cs"/>
              </a:rPr>
              <a:t>[</a:t>
            </a:r>
            <a:r>
              <a:rPr lang="zh-CN" altLang="en-US" b="1" kern="1200" dirty="0" smtClean="0">
                <a:solidFill>
                  <a:schemeClr val="tx1">
                    <a:lumMod val="75000"/>
                    <a:lumOff val="25000"/>
                  </a:schemeClr>
                </a:solidFill>
                <a:latin typeface="+mn-lt"/>
                <a:ea typeface="华文楷体" panose="02010600040101010101" pitchFamily="2" charset="-122"/>
                <a:cs typeface="+mn-cs"/>
              </a:rPr>
              <a:t>验证前三章的模型</a:t>
            </a:r>
            <a:r>
              <a:rPr lang="en-US" altLang="zh-CN" b="1" kern="1200" dirty="0" smtClean="0">
                <a:solidFill>
                  <a:schemeClr val="tx1">
                    <a:lumMod val="75000"/>
                    <a:lumOff val="25000"/>
                  </a:schemeClr>
                </a:solidFill>
                <a:latin typeface="+mn-lt"/>
                <a:ea typeface="华文楷体" panose="02010600040101010101" pitchFamily="2" charset="-122"/>
                <a:cs typeface="+mn-cs"/>
              </a:rPr>
              <a:t>]</a:t>
            </a:r>
            <a:endParaRPr lang="zh-CN" altLang="en-US" b="1" kern="1200" dirty="0">
              <a:solidFill>
                <a:schemeClr val="tx1">
                  <a:lumMod val="75000"/>
                  <a:lumOff val="25000"/>
                </a:schemeClr>
              </a:solidFill>
              <a:latin typeface="+mn-lt"/>
              <a:ea typeface="华文楷体" panose="02010600040101010101" pitchFamily="2" charset="-122"/>
              <a:cs typeface="+mn-cs"/>
            </a:endParaRPr>
          </a:p>
        </p:txBody>
      </p:sp>
    </p:spTree>
    <p:extLst>
      <p:ext uri="{BB962C8B-B14F-4D97-AF65-F5344CB8AC3E}">
        <p14:creationId xmlns:p14="http://schemas.microsoft.com/office/powerpoint/2010/main" val="5623629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交通标志识别</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研究对象</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4"/>
          <a:stretch>
            <a:fillRect/>
          </a:stretch>
        </p:blipFill>
        <p:spPr>
          <a:xfrm>
            <a:off x="1130384" y="2561226"/>
            <a:ext cx="6942338" cy="3309069"/>
          </a:xfrm>
          <a:prstGeom prst="rect">
            <a:avLst/>
          </a:prstGeom>
        </p:spPr>
      </p:pic>
    </p:spTree>
    <p:extLst>
      <p:ext uri="{BB962C8B-B14F-4D97-AF65-F5344CB8AC3E}">
        <p14:creationId xmlns:p14="http://schemas.microsoft.com/office/powerpoint/2010/main" val="20602978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交通标志识别</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相关工作</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29"/>
          <p:cNvSpPr txBox="1"/>
          <p:nvPr/>
        </p:nvSpPr>
        <p:spPr>
          <a:xfrm>
            <a:off x="253220" y="2637962"/>
            <a:ext cx="4318780" cy="2529923"/>
          </a:xfrm>
          <a:prstGeom prst="rect">
            <a:avLst/>
          </a:prstGeom>
          <a:noFill/>
        </p:spPr>
        <p:txBody>
          <a:bodyPr wrap="square" rtlCol="0">
            <a:spAutoFit/>
          </a:bodyPr>
          <a:lstStyle>
            <a:defPPr>
              <a:defRPr lang="zh-CN"/>
            </a:defPPr>
            <a:lvl1pPr>
              <a:lnSpc>
                <a:spcPct val="110000"/>
              </a:lnSpc>
              <a:defRPr>
                <a:solidFill>
                  <a:schemeClr val="tx1">
                    <a:lumMod val="75000"/>
                    <a:lumOff val="25000"/>
                  </a:schemeClr>
                </a:solidFill>
                <a:ea typeface="华文楷体" panose="02010600040101010101" pitchFamily="2" charset="-122"/>
              </a:defRPr>
            </a:lvl1pPr>
          </a:lstStyle>
          <a:p>
            <a:r>
              <a:rPr lang="en-US" altLang="zh-CN" b="1" dirty="0"/>
              <a:t>2005</a:t>
            </a:r>
            <a:r>
              <a:rPr lang="zh-CN" altLang="en-US" b="1" dirty="0"/>
              <a:t>年</a:t>
            </a:r>
            <a:r>
              <a:rPr lang="en-US" altLang="zh-CN" b="1" dirty="0" err="1"/>
              <a:t>Bahlmann</a:t>
            </a:r>
            <a:r>
              <a:rPr lang="zh-CN" altLang="en-US" b="1" dirty="0"/>
              <a:t>考虑颜色、形状和运动信息，采用哈尔小波特征</a:t>
            </a:r>
          </a:p>
          <a:p>
            <a:r>
              <a:rPr lang="en-US" altLang="zh-CN" b="1" dirty="0"/>
              <a:t>2010 </a:t>
            </a:r>
            <a:r>
              <a:rPr lang="zh-CN" altLang="en-US" b="1" dirty="0"/>
              <a:t>年</a:t>
            </a:r>
            <a:r>
              <a:rPr lang="en-US" altLang="zh-CN" b="1" dirty="0"/>
              <a:t>Le </a:t>
            </a:r>
            <a:r>
              <a:rPr lang="zh-CN" altLang="en-US" b="1" dirty="0"/>
              <a:t>等人采用</a:t>
            </a:r>
            <a:r>
              <a:rPr lang="en-US" altLang="zh-CN" b="1" dirty="0"/>
              <a:t>SVM</a:t>
            </a:r>
            <a:r>
              <a:rPr lang="zh-CN" altLang="en-US" b="1" dirty="0"/>
              <a:t>对视频流中的颜色块进行检测</a:t>
            </a:r>
          </a:p>
          <a:p>
            <a:r>
              <a:rPr lang="en-US" altLang="zh-CN" b="1" dirty="0"/>
              <a:t>2011 </a:t>
            </a:r>
            <a:r>
              <a:rPr lang="zh-CN" altLang="en-US" b="1" dirty="0"/>
              <a:t>年</a:t>
            </a:r>
            <a:r>
              <a:rPr lang="en-US" altLang="zh-CN" b="1" dirty="0" err="1"/>
              <a:t>Zaklouta</a:t>
            </a:r>
            <a:r>
              <a:rPr lang="en-US" altLang="zh-CN" b="1" dirty="0"/>
              <a:t> </a:t>
            </a:r>
            <a:r>
              <a:rPr lang="zh-CN" altLang="en-US" b="1" dirty="0"/>
              <a:t>采用 </a:t>
            </a:r>
            <a:r>
              <a:rPr lang="en-US" altLang="zh-CN" b="1" dirty="0"/>
              <a:t>KD </a:t>
            </a:r>
            <a:r>
              <a:rPr lang="zh-CN" altLang="en-US" b="1" dirty="0"/>
              <a:t>树和随机森林</a:t>
            </a:r>
          </a:p>
          <a:p>
            <a:r>
              <a:rPr lang="en-US" altLang="zh-CN" b="1" dirty="0"/>
              <a:t>2012 </a:t>
            </a:r>
            <a:r>
              <a:rPr lang="zh-CN" altLang="en-US" b="1" dirty="0"/>
              <a:t>年</a:t>
            </a:r>
            <a:r>
              <a:rPr lang="en-US" altLang="zh-CN" b="1" dirty="0"/>
              <a:t>Lu </a:t>
            </a:r>
            <a:r>
              <a:rPr lang="zh-CN" altLang="en-US" b="1" dirty="0"/>
              <a:t>提出 基于稀疏编码的识别方法</a:t>
            </a:r>
          </a:p>
          <a:p>
            <a:r>
              <a:rPr lang="en-US" altLang="zh-CN" b="1" dirty="0"/>
              <a:t>2015 </a:t>
            </a:r>
            <a:r>
              <a:rPr lang="zh-CN" altLang="en-US" b="1" dirty="0"/>
              <a:t>年</a:t>
            </a:r>
            <a:r>
              <a:rPr lang="en-US" altLang="zh-CN" b="1" dirty="0" err="1"/>
              <a:t>haloi</a:t>
            </a:r>
            <a:r>
              <a:rPr lang="en-US" altLang="zh-CN" b="1" dirty="0"/>
              <a:t> </a:t>
            </a:r>
            <a:r>
              <a:rPr lang="zh-CN" altLang="en-US" b="1" dirty="0"/>
              <a:t>提出了一种基于概率潜在语义分析模型的识别系统</a:t>
            </a:r>
            <a:endParaRPr lang="en-US" b="1" dirty="0"/>
          </a:p>
        </p:txBody>
      </p:sp>
      <p:sp>
        <p:nvSpPr>
          <p:cNvPr id="19" name="TextBox 29"/>
          <p:cNvSpPr txBox="1"/>
          <p:nvPr/>
        </p:nvSpPr>
        <p:spPr>
          <a:xfrm>
            <a:off x="4630541" y="2059797"/>
            <a:ext cx="4397346" cy="3139321"/>
          </a:xfrm>
          <a:prstGeom prst="rect">
            <a:avLst/>
          </a:prstGeom>
          <a:noFill/>
        </p:spPr>
        <p:txBody>
          <a:bodyPr wrap="square" rtlCol="0">
            <a:spAutoFit/>
          </a:bodyPr>
          <a:lstStyle>
            <a:defPPr>
              <a:defRPr lang="zh-CN"/>
            </a:defPPr>
            <a:lvl1pPr>
              <a:lnSpc>
                <a:spcPct val="110000"/>
              </a:lnSpc>
              <a:defRPr>
                <a:solidFill>
                  <a:schemeClr val="tx1">
                    <a:lumMod val="75000"/>
                    <a:lumOff val="25000"/>
                  </a:schemeClr>
                </a:solidFill>
                <a:ea typeface="华文楷体" panose="02010600040101010101" pitchFamily="2" charset="-122"/>
              </a:defRPr>
            </a:lvl1pPr>
          </a:lstStyle>
          <a:p>
            <a:r>
              <a:rPr lang="en-US" altLang="zh-CN" b="1" dirty="0"/>
              <a:t>2011</a:t>
            </a:r>
            <a:r>
              <a:rPr lang="zh-CN" altLang="en-US" b="1" dirty="0"/>
              <a:t>年</a:t>
            </a:r>
            <a:r>
              <a:rPr lang="en-US" altLang="zh-CN" b="1" dirty="0" err="1"/>
              <a:t>Sermanet</a:t>
            </a:r>
            <a:r>
              <a:rPr lang="zh-CN" altLang="en-US" b="1" dirty="0"/>
              <a:t>提出两层结构的多尺度卷积神经网络</a:t>
            </a:r>
          </a:p>
          <a:p>
            <a:r>
              <a:rPr lang="zh-CN" altLang="en-US" b="1" dirty="0"/>
              <a:t>同年</a:t>
            </a:r>
            <a:r>
              <a:rPr lang="en-US" altLang="zh-CN" b="1" dirty="0"/>
              <a:t>,</a:t>
            </a:r>
            <a:r>
              <a:rPr lang="en-US" altLang="zh-CN" b="1" dirty="0" err="1"/>
              <a:t>Cirecsan</a:t>
            </a:r>
            <a:r>
              <a:rPr lang="en-US" altLang="zh-CN" b="1" dirty="0"/>
              <a:t> </a:t>
            </a:r>
            <a:r>
              <a:rPr lang="zh-CN" altLang="en-US" b="1" dirty="0"/>
              <a:t>训练了 </a:t>
            </a:r>
            <a:r>
              <a:rPr lang="en-US" altLang="zh-CN" b="1" dirty="0"/>
              <a:t>25 </a:t>
            </a:r>
            <a:r>
              <a:rPr lang="zh-CN" altLang="en-US" b="1" dirty="0"/>
              <a:t>个</a:t>
            </a:r>
            <a:r>
              <a:rPr lang="en-US" altLang="zh-CN" b="1" dirty="0"/>
              <a:t>3</a:t>
            </a:r>
            <a:r>
              <a:rPr lang="zh-CN" altLang="en-US" b="1" dirty="0"/>
              <a:t>层卷积网络模型平均</a:t>
            </a:r>
          </a:p>
          <a:p>
            <a:r>
              <a:rPr lang="en-US" altLang="zh-CN" b="1" dirty="0"/>
              <a:t>2015 </a:t>
            </a:r>
            <a:r>
              <a:rPr lang="zh-CN" altLang="en-US" b="1" dirty="0"/>
              <a:t>年</a:t>
            </a:r>
            <a:r>
              <a:rPr lang="en-US" altLang="zh-CN" b="1" dirty="0"/>
              <a:t>,</a:t>
            </a:r>
            <a:r>
              <a:rPr lang="en-US" altLang="zh-CN" b="1" dirty="0" err="1"/>
              <a:t>Haloi</a:t>
            </a:r>
            <a:r>
              <a:rPr lang="zh-CN" altLang="en-US" b="1" dirty="0"/>
              <a:t>结合空间变换网络和改进的 </a:t>
            </a:r>
            <a:r>
              <a:rPr lang="en-US" altLang="zh-CN" b="1" dirty="0"/>
              <a:t>Inception</a:t>
            </a:r>
            <a:r>
              <a:rPr lang="zh-CN" altLang="en-US" b="1" dirty="0"/>
              <a:t>结构</a:t>
            </a:r>
          </a:p>
          <a:p>
            <a:endParaRPr lang="zh-CN" altLang="en-US" b="1" dirty="0"/>
          </a:p>
          <a:p>
            <a:r>
              <a:rPr lang="en-US" altLang="zh-CN" b="1" dirty="0"/>
              <a:t>2016 </a:t>
            </a:r>
            <a:r>
              <a:rPr lang="zh-CN" altLang="en-US" b="1" dirty="0"/>
              <a:t>年</a:t>
            </a:r>
            <a:r>
              <a:rPr lang="en-US" altLang="zh-CN" b="1" dirty="0"/>
              <a:t>Zhu </a:t>
            </a:r>
            <a:r>
              <a:rPr lang="zh-CN" altLang="en-US" b="1" dirty="0"/>
              <a:t>联合腾讯地图清华</a:t>
            </a:r>
            <a:r>
              <a:rPr lang="en-US" altLang="zh-CN" b="1" dirty="0"/>
              <a:t>-</a:t>
            </a:r>
            <a:r>
              <a:rPr lang="zh-CN" altLang="en-US" b="1" dirty="0"/>
              <a:t>腾讯 </a:t>
            </a:r>
            <a:r>
              <a:rPr lang="en-US" altLang="zh-CN" b="1" dirty="0"/>
              <a:t>100K</a:t>
            </a:r>
            <a:endParaRPr lang="zh-CN" altLang="en-US" b="1" dirty="0"/>
          </a:p>
          <a:p>
            <a:r>
              <a:rPr lang="zh-CN" altLang="en-US" b="1" dirty="0"/>
              <a:t>提出了 一个端到端的交通标志检测与识别系统</a:t>
            </a:r>
            <a:endParaRPr lang="en-US" altLang="zh-CN" b="1" dirty="0"/>
          </a:p>
        </p:txBody>
      </p:sp>
    </p:spTree>
    <p:extLst>
      <p:ext uri="{BB962C8B-B14F-4D97-AF65-F5344CB8AC3E}">
        <p14:creationId xmlns:p14="http://schemas.microsoft.com/office/powerpoint/2010/main" val="3930903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交通标志识别</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模型结构</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021" y="2044827"/>
            <a:ext cx="5457237" cy="3779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109326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390" y="4314787"/>
            <a:ext cx="4351610" cy="13308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图片 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引言</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sp>
        <p:nvSpPr>
          <p:cNvPr id="21" name="TextBox 29"/>
          <p:cNvSpPr txBox="1"/>
          <p:nvPr/>
        </p:nvSpPr>
        <p:spPr>
          <a:xfrm>
            <a:off x="4630541" y="2059797"/>
            <a:ext cx="4397346" cy="4053417"/>
          </a:xfrm>
          <a:prstGeom prst="rect">
            <a:avLst/>
          </a:prstGeom>
          <a:noFill/>
        </p:spPr>
        <p:txBody>
          <a:bodyPr wrap="square" rtlCol="0">
            <a:spAutoFit/>
          </a:bodyPr>
          <a:lstStyle>
            <a:defPPr>
              <a:defRPr lang="zh-CN"/>
            </a:defPPr>
            <a:lvl1pPr>
              <a:lnSpc>
                <a:spcPct val="110000"/>
              </a:lnSpc>
              <a:defRPr>
                <a:solidFill>
                  <a:schemeClr val="tx1">
                    <a:lumMod val="75000"/>
                    <a:lumOff val="25000"/>
                  </a:schemeClr>
                </a:solidFill>
                <a:ea typeface="华文楷体" panose="02010600040101010101" pitchFamily="2" charset="-122"/>
              </a:defRPr>
            </a:lvl1pPr>
          </a:lstStyle>
          <a:p>
            <a:pPr marL="285750" indent="-285750">
              <a:buFont typeface="Arial" charset="0"/>
              <a:buChar char="•"/>
            </a:pPr>
            <a:r>
              <a:rPr lang="zh-CN" altLang="en-US" b="1" dirty="0">
                <a:solidFill>
                  <a:srgbClr val="404040"/>
                </a:solidFill>
              </a:rPr>
              <a:t>最常见的：</a:t>
            </a:r>
            <a:r>
              <a:rPr lang="zh-CN" altLang="en-US" b="1" dirty="0">
                <a:solidFill>
                  <a:srgbClr val="5C307D"/>
                </a:solidFill>
              </a:rPr>
              <a:t>均值池化</a:t>
            </a:r>
            <a:r>
              <a:rPr lang="zh-CN" altLang="en-US" b="1" dirty="0">
                <a:solidFill>
                  <a:srgbClr val="404040"/>
                </a:solidFill>
              </a:rPr>
              <a:t>和</a:t>
            </a:r>
            <a:r>
              <a:rPr lang="zh-CN" altLang="en-US" b="1" dirty="0">
                <a:solidFill>
                  <a:srgbClr val="5C307D"/>
                </a:solidFill>
              </a:rPr>
              <a:t>最大池化</a:t>
            </a:r>
          </a:p>
          <a:p>
            <a:pPr marL="285750" indent="-285750">
              <a:buFont typeface="Arial" charset="0"/>
              <a:buChar char="•"/>
            </a:pPr>
            <a:r>
              <a:rPr lang="en-US" altLang="zh-CN" b="1" dirty="0">
                <a:solidFill>
                  <a:srgbClr val="404040"/>
                </a:solidFill>
              </a:rPr>
              <a:t>2007</a:t>
            </a:r>
            <a:r>
              <a:rPr lang="zh-CN" altLang="en-US" b="1" dirty="0">
                <a:solidFill>
                  <a:srgbClr val="404040"/>
                </a:solidFill>
              </a:rPr>
              <a:t>年</a:t>
            </a:r>
            <a:r>
              <a:rPr lang="en-US" altLang="zh-CN" b="1" dirty="0" err="1">
                <a:solidFill>
                  <a:srgbClr val="404040"/>
                </a:solidFill>
              </a:rPr>
              <a:t>Hyvarinen</a:t>
            </a:r>
            <a:r>
              <a:rPr lang="zh-CN" altLang="en-US" b="1" dirty="0">
                <a:solidFill>
                  <a:srgbClr val="404040"/>
                </a:solidFill>
              </a:rPr>
              <a:t>提出</a:t>
            </a:r>
            <a:r>
              <a:rPr lang="en-US" altLang="zh-CN" b="1" dirty="0" err="1">
                <a:solidFill>
                  <a:srgbClr val="5C307D"/>
                </a:solidFill>
              </a:rPr>
              <a:t>Lp</a:t>
            </a:r>
            <a:r>
              <a:rPr lang="zh-CN" altLang="en-US" b="1" dirty="0">
                <a:solidFill>
                  <a:srgbClr val="5C307D"/>
                </a:solidFill>
              </a:rPr>
              <a:t>池化</a:t>
            </a:r>
          </a:p>
          <a:p>
            <a:pPr marL="285750" indent="-285750">
              <a:buFont typeface="Arial" charset="0"/>
              <a:buChar char="•"/>
            </a:pPr>
            <a:r>
              <a:rPr lang="en-US" altLang="zh-CN" b="1" dirty="0" smtClean="0">
                <a:solidFill>
                  <a:srgbClr val="404040"/>
                </a:solidFill>
              </a:rPr>
              <a:t>2014</a:t>
            </a:r>
            <a:r>
              <a:rPr lang="zh-CN" altLang="en-US" b="1" dirty="0">
                <a:solidFill>
                  <a:srgbClr val="404040"/>
                </a:solidFill>
              </a:rPr>
              <a:t>年</a:t>
            </a:r>
            <a:r>
              <a:rPr lang="en-US" altLang="zh-CN" b="1" dirty="0">
                <a:solidFill>
                  <a:srgbClr val="404040"/>
                </a:solidFill>
              </a:rPr>
              <a:t>Yu</a:t>
            </a:r>
            <a:r>
              <a:rPr lang="zh-CN" altLang="en-US" b="1" dirty="0">
                <a:solidFill>
                  <a:srgbClr val="404040"/>
                </a:solidFill>
              </a:rPr>
              <a:t>提出</a:t>
            </a:r>
            <a:r>
              <a:rPr lang="zh-CN" altLang="en-US" b="1" dirty="0">
                <a:solidFill>
                  <a:srgbClr val="5C307D"/>
                </a:solidFill>
              </a:rPr>
              <a:t>混合池化</a:t>
            </a:r>
            <a:r>
              <a:rPr lang="en-US" altLang="zh-CN" b="1" dirty="0">
                <a:solidFill>
                  <a:srgbClr val="404040"/>
                </a:solidFill>
              </a:rPr>
              <a:t>(Mixed Pooling)</a:t>
            </a:r>
            <a:endParaRPr lang="zh-CN" altLang="en-US" b="1" dirty="0">
              <a:solidFill>
                <a:srgbClr val="404040"/>
              </a:solidFill>
            </a:endParaRPr>
          </a:p>
          <a:p>
            <a:pPr marL="285750" indent="-285750">
              <a:buFont typeface="Arial" charset="0"/>
              <a:buChar char="•"/>
            </a:pPr>
            <a:r>
              <a:rPr lang="en-US" altLang="zh-CN" b="1" dirty="0">
                <a:solidFill>
                  <a:srgbClr val="404040"/>
                </a:solidFill>
              </a:rPr>
              <a:t>2015</a:t>
            </a:r>
            <a:r>
              <a:rPr lang="zh-CN" altLang="en-US" b="1" dirty="0">
                <a:solidFill>
                  <a:srgbClr val="404040"/>
                </a:solidFill>
              </a:rPr>
              <a:t>年</a:t>
            </a:r>
            <a:r>
              <a:rPr lang="en-US" b="1" dirty="0">
                <a:solidFill>
                  <a:srgbClr val="404040"/>
                </a:solidFill>
              </a:rPr>
              <a:t>Lee </a:t>
            </a:r>
            <a:r>
              <a:rPr lang="zh-CN" altLang="en-US" b="1" dirty="0">
                <a:solidFill>
                  <a:srgbClr val="404040"/>
                </a:solidFill>
              </a:rPr>
              <a:t>提出</a:t>
            </a:r>
            <a:r>
              <a:rPr lang="en-US" b="1" dirty="0">
                <a:solidFill>
                  <a:srgbClr val="5C307D"/>
                </a:solidFill>
              </a:rPr>
              <a:t>混合/门式最大均值池化</a:t>
            </a:r>
            <a:r>
              <a:rPr lang="en-US" b="1" dirty="0">
                <a:solidFill>
                  <a:srgbClr val="404040"/>
                </a:solidFill>
              </a:rPr>
              <a:t>(Mixed/Gate Max-Average Pooling</a:t>
            </a:r>
            <a:r>
              <a:rPr lang="en-US" dirty="0"/>
              <a:t>) </a:t>
            </a:r>
            <a:endParaRPr lang="zh-CN" altLang="en-US" dirty="0" smtClean="0"/>
          </a:p>
          <a:p>
            <a:pPr marL="285750" indent="-285750">
              <a:buFont typeface="Arial" charset="0"/>
              <a:buChar char="•"/>
            </a:pPr>
            <a:r>
              <a:rPr lang="en-US" altLang="zh-CN" b="1" dirty="0">
                <a:solidFill>
                  <a:srgbClr val="404040"/>
                </a:solidFill>
              </a:rPr>
              <a:t>2013</a:t>
            </a:r>
            <a:r>
              <a:rPr lang="zh-CN" altLang="en-US" b="1" dirty="0">
                <a:solidFill>
                  <a:srgbClr val="404040"/>
                </a:solidFill>
              </a:rPr>
              <a:t>年</a:t>
            </a:r>
            <a:r>
              <a:rPr lang="en-US" altLang="zh-CN" b="1" dirty="0" err="1">
                <a:solidFill>
                  <a:srgbClr val="404040"/>
                </a:solidFill>
              </a:rPr>
              <a:t>Zeiler</a:t>
            </a:r>
            <a:r>
              <a:rPr lang="zh-CN" altLang="en-US" b="1" dirty="0">
                <a:solidFill>
                  <a:srgbClr val="404040"/>
                </a:solidFill>
              </a:rPr>
              <a:t>提出</a:t>
            </a:r>
            <a:r>
              <a:rPr lang="zh-CN" altLang="en-US" b="1" dirty="0">
                <a:solidFill>
                  <a:srgbClr val="5C307D"/>
                </a:solidFill>
              </a:rPr>
              <a:t>随机池化</a:t>
            </a:r>
            <a:r>
              <a:rPr lang="en-US" altLang="zh-CN" b="1" dirty="0">
                <a:solidFill>
                  <a:srgbClr val="404040"/>
                </a:solidFill>
              </a:rPr>
              <a:t>(Stochastic Pooling</a:t>
            </a:r>
            <a:r>
              <a:rPr lang="en-US" altLang="zh-CN" b="1" dirty="0" smtClean="0">
                <a:solidFill>
                  <a:srgbClr val="404040"/>
                </a:solidFill>
              </a:rPr>
              <a:t>)</a:t>
            </a:r>
            <a:endParaRPr lang="zh-CN" altLang="en-US" b="1" dirty="0" smtClean="0">
              <a:solidFill>
                <a:srgbClr val="404040"/>
              </a:solidFill>
            </a:endParaRPr>
          </a:p>
          <a:p>
            <a:pPr marL="285750" indent="-285750">
              <a:buFont typeface="Arial" charset="0"/>
              <a:buChar char="•"/>
            </a:pPr>
            <a:r>
              <a:rPr lang="en-US" altLang="zh-CN" b="1" dirty="0">
                <a:solidFill>
                  <a:srgbClr val="404040"/>
                </a:solidFill>
              </a:rPr>
              <a:t>2014</a:t>
            </a:r>
            <a:r>
              <a:rPr lang="zh-CN" altLang="en-US" b="1" dirty="0">
                <a:solidFill>
                  <a:srgbClr val="404040"/>
                </a:solidFill>
              </a:rPr>
              <a:t>年</a:t>
            </a:r>
            <a:r>
              <a:rPr lang="en-US" altLang="zh-CN" b="1" dirty="0">
                <a:solidFill>
                  <a:srgbClr val="404040"/>
                </a:solidFill>
              </a:rPr>
              <a:t>He</a:t>
            </a:r>
            <a:r>
              <a:rPr lang="zh-CN" altLang="en-US" b="1" dirty="0">
                <a:solidFill>
                  <a:srgbClr val="404040"/>
                </a:solidFill>
              </a:rPr>
              <a:t>提出</a:t>
            </a:r>
            <a:r>
              <a:rPr lang="zh-CN" altLang="en-US" b="1" dirty="0">
                <a:solidFill>
                  <a:srgbClr val="5C307D"/>
                </a:solidFill>
              </a:rPr>
              <a:t>金字塔池化</a:t>
            </a:r>
            <a:r>
              <a:rPr lang="en-US" altLang="zh-CN" b="1" dirty="0">
                <a:solidFill>
                  <a:srgbClr val="404040"/>
                </a:solidFill>
              </a:rPr>
              <a:t>(Spatial Pyramid </a:t>
            </a:r>
            <a:r>
              <a:rPr lang="en-US" altLang="zh-CN" b="1" dirty="0" err="1">
                <a:solidFill>
                  <a:srgbClr val="404040"/>
                </a:solidFill>
              </a:rPr>
              <a:t>Pooling,SPP</a:t>
            </a:r>
            <a:r>
              <a:rPr lang="en-US" altLang="zh-CN" b="1" dirty="0">
                <a:solidFill>
                  <a:srgbClr val="404040"/>
                </a:solidFill>
              </a:rPr>
              <a:t>) </a:t>
            </a:r>
            <a:endParaRPr lang="zh-CN" altLang="en-US" b="1" dirty="0">
              <a:solidFill>
                <a:srgbClr val="404040"/>
              </a:solidFill>
            </a:endParaRPr>
          </a:p>
          <a:p>
            <a:pPr marL="285750" indent="-285750">
              <a:buFont typeface="Arial" charset="0"/>
              <a:buChar char="•"/>
            </a:pPr>
            <a:r>
              <a:rPr lang="en-US" altLang="zh-CN" b="1" dirty="0">
                <a:solidFill>
                  <a:srgbClr val="404040"/>
                </a:solidFill>
              </a:rPr>
              <a:t>2014</a:t>
            </a:r>
            <a:r>
              <a:rPr lang="zh-CN" altLang="en-US" b="1" dirty="0">
                <a:solidFill>
                  <a:srgbClr val="404040"/>
                </a:solidFill>
              </a:rPr>
              <a:t>年</a:t>
            </a:r>
            <a:r>
              <a:rPr lang="en-US" altLang="zh-CN" b="1" dirty="0">
                <a:solidFill>
                  <a:srgbClr val="404040"/>
                </a:solidFill>
              </a:rPr>
              <a:t>Gong</a:t>
            </a:r>
            <a:r>
              <a:rPr lang="zh-CN" altLang="en-US" b="1" dirty="0">
                <a:solidFill>
                  <a:srgbClr val="404040"/>
                </a:solidFill>
              </a:rPr>
              <a:t>提出</a:t>
            </a:r>
            <a:r>
              <a:rPr lang="zh-CN" altLang="en-US" b="1" dirty="0">
                <a:solidFill>
                  <a:srgbClr val="5C307D"/>
                </a:solidFill>
              </a:rPr>
              <a:t>多尺度无序池化</a:t>
            </a:r>
            <a:r>
              <a:rPr lang="en-US" altLang="zh-CN" b="1" dirty="0">
                <a:solidFill>
                  <a:srgbClr val="404040"/>
                </a:solidFill>
              </a:rPr>
              <a:t>(Multi-scale </a:t>
            </a:r>
            <a:r>
              <a:rPr lang="en-US" altLang="zh-CN" b="1" dirty="0" err="1">
                <a:solidFill>
                  <a:srgbClr val="404040"/>
                </a:solidFill>
              </a:rPr>
              <a:t>Orderless</a:t>
            </a:r>
            <a:r>
              <a:rPr lang="en-US" altLang="zh-CN" b="1" dirty="0">
                <a:solidFill>
                  <a:srgbClr val="404040"/>
                </a:solidFill>
              </a:rPr>
              <a:t> </a:t>
            </a:r>
            <a:r>
              <a:rPr lang="en-US" altLang="zh-CN" b="1" dirty="0" err="1">
                <a:solidFill>
                  <a:srgbClr val="404040"/>
                </a:solidFill>
              </a:rPr>
              <a:t>Pooling,MOP</a:t>
            </a:r>
            <a:r>
              <a:rPr lang="en-US" altLang="zh-CN" b="1" dirty="0" smtClean="0">
                <a:solidFill>
                  <a:srgbClr val="404040"/>
                </a:solidFill>
              </a:rPr>
              <a:t>)</a:t>
            </a:r>
            <a:endParaRPr lang="zh-CN" altLang="en-US" b="1" dirty="0">
              <a:solidFill>
                <a:srgbClr val="404040"/>
              </a:solidFill>
            </a:endParaRPr>
          </a:p>
          <a:p>
            <a:pPr marL="285750" indent="-285750">
              <a:buFont typeface="Arial" charset="0"/>
              <a:buChar char="•"/>
            </a:pPr>
            <a:r>
              <a:rPr lang="en-US" altLang="zh-CN" b="1" dirty="0" smtClean="0">
                <a:solidFill>
                  <a:srgbClr val="404040"/>
                </a:solidFill>
              </a:rPr>
              <a:t>2015</a:t>
            </a:r>
            <a:r>
              <a:rPr lang="zh-CN" altLang="en-US" b="1" dirty="0" smtClean="0">
                <a:solidFill>
                  <a:srgbClr val="404040"/>
                </a:solidFill>
              </a:rPr>
              <a:t>年</a:t>
            </a:r>
            <a:r>
              <a:rPr lang="en-US" altLang="zh-CN" b="1" dirty="0" err="1" smtClean="0">
                <a:solidFill>
                  <a:srgbClr val="404040"/>
                </a:solidFill>
              </a:rPr>
              <a:t>Rippel</a:t>
            </a:r>
            <a:r>
              <a:rPr lang="zh-CN" altLang="en-US" b="1" dirty="0">
                <a:solidFill>
                  <a:srgbClr val="404040"/>
                </a:solidFill>
              </a:rPr>
              <a:t>提出</a:t>
            </a:r>
            <a:r>
              <a:rPr lang="zh-CN" altLang="en-US" b="1" dirty="0">
                <a:solidFill>
                  <a:srgbClr val="5C307D"/>
                </a:solidFill>
              </a:rPr>
              <a:t>光谱池化</a:t>
            </a:r>
            <a:r>
              <a:rPr lang="en-US" altLang="zh-CN" b="1" dirty="0">
                <a:solidFill>
                  <a:srgbClr val="404040"/>
                </a:solidFill>
              </a:rPr>
              <a:t>(Spectral Pooling</a:t>
            </a:r>
            <a:r>
              <a:rPr lang="en-US" altLang="zh-CN" b="1" dirty="0" smtClean="0">
                <a:solidFill>
                  <a:srgbClr val="404040"/>
                </a:solidFill>
              </a:rPr>
              <a:t>)</a:t>
            </a:r>
            <a:endParaRPr lang="zh-CN" altLang="en-US" b="1" dirty="0">
              <a:solidFill>
                <a:srgbClr val="404040"/>
              </a:solidFill>
            </a:endParaRPr>
          </a:p>
        </p:txBody>
      </p:sp>
      <p:sp>
        <p:nvSpPr>
          <p:cNvPr id="26" name="TextBox 29"/>
          <p:cNvSpPr txBox="1"/>
          <p:nvPr/>
        </p:nvSpPr>
        <p:spPr>
          <a:xfrm>
            <a:off x="282491" y="2723644"/>
            <a:ext cx="4318780" cy="1311128"/>
          </a:xfrm>
          <a:prstGeom prst="rect">
            <a:avLst/>
          </a:prstGeom>
          <a:noFill/>
        </p:spPr>
        <p:txBody>
          <a:bodyPr wrap="square" rtlCol="0">
            <a:spAutoFit/>
          </a:bodyPr>
          <a:lstStyle>
            <a:defPPr>
              <a:defRPr lang="zh-CN"/>
            </a:defPPr>
            <a:lvl1pPr>
              <a:lnSpc>
                <a:spcPct val="110000"/>
              </a:lnSpc>
              <a:defRPr>
                <a:solidFill>
                  <a:schemeClr val="tx1">
                    <a:lumMod val="75000"/>
                    <a:lumOff val="25000"/>
                  </a:schemeClr>
                </a:solidFill>
                <a:ea typeface="华文楷体" panose="02010600040101010101" pitchFamily="2" charset="-122"/>
              </a:defRPr>
            </a:lvl1pPr>
          </a:lstStyle>
          <a:p>
            <a:r>
              <a:rPr lang="zh-CN" altLang="en-US" b="1" dirty="0" smtClean="0">
                <a:solidFill>
                  <a:srgbClr val="5C307D"/>
                </a:solidFill>
              </a:rPr>
              <a:t>池化</a:t>
            </a:r>
            <a:r>
              <a:rPr lang="zh-CN" altLang="en-US" b="1" dirty="0" smtClean="0"/>
              <a:t>将</a:t>
            </a:r>
            <a:r>
              <a:rPr lang="zh-CN" altLang="en-US" b="1" dirty="0">
                <a:solidFill>
                  <a:srgbClr val="5C307D"/>
                </a:solidFill>
              </a:rPr>
              <a:t>位置相邻</a:t>
            </a:r>
            <a:r>
              <a:rPr lang="zh-CN" altLang="en-US" b="1" dirty="0"/>
              <a:t>且</a:t>
            </a:r>
            <a:r>
              <a:rPr lang="zh-CN" altLang="en-US" b="1" dirty="0">
                <a:solidFill>
                  <a:srgbClr val="5C307D"/>
                </a:solidFill>
              </a:rPr>
              <a:t>语义相近</a:t>
            </a:r>
            <a:r>
              <a:rPr lang="zh-CN" altLang="en-US" b="1" dirty="0"/>
              <a:t>的特征</a:t>
            </a:r>
            <a:r>
              <a:rPr lang="zh-CN" altLang="en-US" b="1" dirty="0" smtClean="0">
                <a:solidFill>
                  <a:srgbClr val="5C307D"/>
                </a:solidFill>
              </a:rPr>
              <a:t>规约</a:t>
            </a:r>
            <a:r>
              <a:rPr lang="zh-CN" altLang="en-US" b="1" dirty="0" smtClean="0"/>
              <a:t>为</a:t>
            </a:r>
            <a:r>
              <a:rPr lang="zh-CN" altLang="en-US" b="1" dirty="0"/>
              <a:t>一个</a:t>
            </a:r>
            <a:r>
              <a:rPr lang="zh-CN" altLang="en-US" b="1" dirty="0" smtClean="0"/>
              <a:t>特征。</a:t>
            </a:r>
          </a:p>
          <a:p>
            <a:r>
              <a:rPr lang="zh-CN" altLang="en-US" b="1" dirty="0" smtClean="0"/>
              <a:t>可以</a:t>
            </a:r>
            <a:r>
              <a:rPr lang="zh-CN" altLang="en-US" b="1" dirty="0" smtClean="0">
                <a:solidFill>
                  <a:srgbClr val="5C307D"/>
                </a:solidFill>
              </a:rPr>
              <a:t>降低</a:t>
            </a:r>
            <a:r>
              <a:rPr lang="zh-CN" altLang="en-US" b="1" dirty="0">
                <a:solidFill>
                  <a:srgbClr val="5C307D"/>
                </a:solidFill>
              </a:rPr>
              <a:t>网络的</a:t>
            </a:r>
            <a:r>
              <a:rPr lang="zh-CN" altLang="en-US" b="1" dirty="0" smtClean="0">
                <a:solidFill>
                  <a:srgbClr val="5C307D"/>
                </a:solidFill>
              </a:rPr>
              <a:t>计算复杂度。</a:t>
            </a:r>
            <a:endParaRPr lang="zh-CN" altLang="en-US" b="1" dirty="0">
              <a:solidFill>
                <a:srgbClr val="404040"/>
              </a:solidFill>
            </a:endParaRPr>
          </a:p>
          <a:p>
            <a:r>
              <a:rPr lang="zh-CN" altLang="en-US" b="1" dirty="0" smtClean="0"/>
              <a:t>保证</a:t>
            </a:r>
            <a:r>
              <a:rPr lang="zh-CN" altLang="en-US" b="1" dirty="0"/>
              <a:t>特征具有 一定程度的</a:t>
            </a:r>
            <a:r>
              <a:rPr lang="zh-CN" altLang="en-US" b="1" dirty="0">
                <a:solidFill>
                  <a:srgbClr val="5C307D"/>
                </a:solidFill>
              </a:rPr>
              <a:t>平移不变性</a:t>
            </a:r>
            <a:r>
              <a:rPr lang="zh-CN" altLang="en-US" b="1" dirty="0"/>
              <a:t>。</a:t>
            </a:r>
            <a:endParaRPr lang="en-US" b="1" dirty="0"/>
          </a:p>
        </p:txBody>
      </p:sp>
      <p:sp>
        <p:nvSpPr>
          <p:cNvPr id="27"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相关研究</a:t>
            </a:r>
            <a:endParaRPr lang="zh-CN" altLang="en-US" sz="2400" b="1" dirty="0">
              <a:solidFill>
                <a:schemeClr val="tx1">
                  <a:lumMod val="75000"/>
                  <a:lumOff val="25000"/>
                </a:schemeClr>
              </a:solidFill>
              <a:ea typeface="华文楷体" panose="02010600040101010101" pitchFamily="2" charset="-122"/>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7882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交通标志识别</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实验结果</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8457" y="2979978"/>
            <a:ext cx="4796371" cy="1581996"/>
          </a:xfrm>
          <a:prstGeom prst="rect">
            <a:avLst/>
          </a:prstGeom>
          <a:ln>
            <a:noFill/>
          </a:ln>
          <a:effectLst>
            <a:outerShdw blurRad="63500" sx="102000" sy="102000" algn="ctr" rotWithShape="0">
              <a:prstClr val="black">
                <a:alpha val="40000"/>
              </a:prstClr>
            </a:outerShdw>
          </a:effectLst>
        </p:spPr>
      </p:pic>
      <p:sp>
        <p:nvSpPr>
          <p:cNvPr id="19" name="椭圆 9"/>
          <p:cNvSpPr/>
          <p:nvPr/>
        </p:nvSpPr>
        <p:spPr bwMode="auto">
          <a:xfrm>
            <a:off x="5577840" y="4164238"/>
            <a:ext cx="522940" cy="251995"/>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Tree>
    <p:extLst>
      <p:ext uri="{BB962C8B-B14F-4D97-AF65-F5344CB8AC3E}">
        <p14:creationId xmlns:p14="http://schemas.microsoft.com/office/powerpoint/2010/main" val="9188919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交通标志识别</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实验结果</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7585" y="2450549"/>
            <a:ext cx="5571003" cy="3427378"/>
          </a:xfrm>
          <a:prstGeom prst="rect">
            <a:avLst/>
          </a:prstGeom>
          <a:ln>
            <a:noFill/>
          </a:ln>
          <a:effectLst>
            <a:outerShdw blurRad="63500" sx="102000" sy="102000" algn="ctr" rotWithShape="0">
              <a:prstClr val="black">
                <a:alpha val="40000"/>
              </a:prstClr>
            </a:outerShdw>
          </a:effectLst>
        </p:spPr>
      </p:pic>
      <p:sp>
        <p:nvSpPr>
          <p:cNvPr id="19" name="椭圆 9"/>
          <p:cNvSpPr/>
          <p:nvPr/>
        </p:nvSpPr>
        <p:spPr bwMode="auto">
          <a:xfrm>
            <a:off x="6617970" y="5345901"/>
            <a:ext cx="685800" cy="311949"/>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
        <p:nvSpPr>
          <p:cNvPr id="20" name="椭圆 9"/>
          <p:cNvSpPr/>
          <p:nvPr/>
        </p:nvSpPr>
        <p:spPr bwMode="auto">
          <a:xfrm>
            <a:off x="6617970" y="5026329"/>
            <a:ext cx="685800" cy="311949"/>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Tree>
    <p:extLst>
      <p:ext uri="{BB962C8B-B14F-4D97-AF65-F5344CB8AC3E}">
        <p14:creationId xmlns:p14="http://schemas.microsoft.com/office/powerpoint/2010/main" val="153055912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引言</a:t>
            </a:r>
            <a:endParaRPr lang="zh-CN" altLang="en-US" dirty="0">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交通标志识别</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cxnSp>
        <p:nvCxnSpPr>
          <p:cNvPr id="43" name="直接连接符 24"/>
          <p:cNvCxnSpPr/>
          <p:nvPr/>
        </p:nvCxnSpPr>
        <p:spPr>
          <a:xfrm>
            <a:off x="382137" y="5952840"/>
            <a:ext cx="838449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9"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实验结果</a:t>
            </a:r>
            <a:endParaRPr lang="zh-CN" altLang="en-US" sz="2400" b="1" dirty="0">
              <a:solidFill>
                <a:schemeClr val="tx1">
                  <a:lumMod val="75000"/>
                  <a:lumOff val="25000"/>
                </a:schemeClr>
              </a:solidFill>
              <a:ea typeface="华文楷体" panose="02010600040101010101" pitchFamily="2" charset="-122"/>
            </a:endParaRPr>
          </a:p>
        </p:txBody>
      </p:sp>
      <p:sp>
        <p:nvSpPr>
          <p:cNvPr id="50" name="矩形 35"/>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2897" y="1918593"/>
            <a:ext cx="4646034" cy="4034247"/>
          </a:xfrm>
          <a:prstGeom prst="rect">
            <a:avLst/>
          </a:prstGeom>
          <a:ln>
            <a:noFill/>
          </a:ln>
          <a:effectLst>
            <a:outerShdw blurRad="63500" sx="102000" sy="102000" algn="ctr" rotWithShape="0">
              <a:prstClr val="black">
                <a:alpha val="40000"/>
              </a:prstClr>
            </a:outerShdw>
          </a:effectLst>
        </p:spPr>
      </p:pic>
      <p:sp>
        <p:nvSpPr>
          <p:cNvPr id="19" name="椭圆 9"/>
          <p:cNvSpPr/>
          <p:nvPr/>
        </p:nvSpPr>
        <p:spPr bwMode="auto">
          <a:xfrm>
            <a:off x="4344725" y="5538850"/>
            <a:ext cx="685800" cy="311949"/>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
        <p:nvSpPr>
          <p:cNvPr id="21" name="椭圆 9"/>
          <p:cNvSpPr/>
          <p:nvPr/>
        </p:nvSpPr>
        <p:spPr bwMode="auto">
          <a:xfrm>
            <a:off x="6512260" y="5545580"/>
            <a:ext cx="685800" cy="311949"/>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新魏" pitchFamily="2" charset="-122"/>
            </a:endParaRPr>
          </a:p>
        </p:txBody>
      </p:sp>
      <p:sp>
        <p:nvSpPr>
          <p:cNvPr id="22" name="TextBox 6"/>
          <p:cNvSpPr txBox="1"/>
          <p:nvPr/>
        </p:nvSpPr>
        <p:spPr>
          <a:xfrm>
            <a:off x="605681" y="3020920"/>
            <a:ext cx="4093861" cy="1631216"/>
          </a:xfrm>
          <a:prstGeom prst="rect">
            <a:avLst/>
          </a:prstGeom>
          <a:noFill/>
        </p:spPr>
        <p:txBody>
          <a:bodyPr wrap="square" rtlCol="0">
            <a:spAutoFit/>
          </a:bodyPr>
          <a:lstStyle/>
          <a:p>
            <a:r>
              <a:rPr lang="zh-CN" altLang="en-US" sz="2000" b="1" dirty="0" smtClean="0">
                <a:solidFill>
                  <a:schemeClr val="tx1">
                    <a:lumMod val="75000"/>
                    <a:lumOff val="25000"/>
                  </a:schemeClr>
                </a:solidFill>
                <a:ea typeface="华文楷体" panose="02010600040101010101" pitchFamily="2" charset="-122"/>
              </a:rPr>
              <a:t>压缩前识别率：</a:t>
            </a:r>
          </a:p>
          <a:p>
            <a:r>
              <a:rPr lang="en-US" altLang="zh-CN" sz="2000" b="1" dirty="0" smtClean="0">
                <a:solidFill>
                  <a:schemeClr val="tx1">
                    <a:lumMod val="75000"/>
                    <a:lumOff val="25000"/>
                  </a:schemeClr>
                </a:solidFill>
                <a:ea typeface="华文楷体" panose="02010600040101010101" pitchFamily="2" charset="-122"/>
              </a:rPr>
              <a:t>99.66%</a:t>
            </a:r>
            <a:endParaRPr lang="zh-CN" altLang="en-US" sz="2000" b="1" dirty="0" smtClean="0">
              <a:solidFill>
                <a:schemeClr val="tx1">
                  <a:lumMod val="75000"/>
                  <a:lumOff val="25000"/>
                </a:schemeClr>
              </a:solidFill>
              <a:ea typeface="华文楷体" panose="02010600040101010101" pitchFamily="2" charset="-122"/>
            </a:endParaRPr>
          </a:p>
          <a:p>
            <a:endParaRPr lang="zh-CN" altLang="en-US" sz="2000" b="1" dirty="0" smtClean="0">
              <a:solidFill>
                <a:schemeClr val="tx1">
                  <a:lumMod val="75000"/>
                  <a:lumOff val="25000"/>
                </a:schemeClr>
              </a:solidFill>
              <a:ea typeface="华文楷体" panose="02010600040101010101" pitchFamily="2" charset="-122"/>
            </a:endParaRPr>
          </a:p>
          <a:p>
            <a:r>
              <a:rPr lang="zh-CN" altLang="en-US" sz="2000" b="1" dirty="0" smtClean="0">
                <a:solidFill>
                  <a:schemeClr val="tx1">
                    <a:lumMod val="75000"/>
                    <a:lumOff val="25000"/>
                  </a:schemeClr>
                </a:solidFill>
                <a:ea typeface="华文楷体" panose="02010600040101010101" pitchFamily="2" charset="-122"/>
              </a:rPr>
              <a:t>压缩后识别率：</a:t>
            </a:r>
          </a:p>
          <a:p>
            <a:r>
              <a:rPr lang="en-US" altLang="zh-CN" sz="2000" b="1" dirty="0" smtClean="0">
                <a:solidFill>
                  <a:schemeClr val="tx1">
                    <a:lumMod val="75000"/>
                    <a:lumOff val="25000"/>
                  </a:schemeClr>
                </a:solidFill>
                <a:ea typeface="华文楷体" panose="02010600040101010101" pitchFamily="2" charset="-122"/>
              </a:rPr>
              <a:t>99.27%</a:t>
            </a:r>
            <a:endParaRPr lang="zh-CN" altLang="en-US" sz="2000" b="1" dirty="0" smtClean="0">
              <a:solidFill>
                <a:schemeClr val="tx1">
                  <a:lumMod val="75000"/>
                  <a:lumOff val="25000"/>
                </a:schemeClr>
              </a:solidFill>
              <a:ea typeface="华文楷体" panose="02010600040101010101" pitchFamily="2" charset="-122"/>
            </a:endParaRPr>
          </a:p>
        </p:txBody>
      </p:sp>
    </p:spTree>
    <p:extLst>
      <p:ext uri="{BB962C8B-B14F-4D97-AF65-F5344CB8AC3E}">
        <p14:creationId xmlns:p14="http://schemas.microsoft.com/office/powerpoint/2010/main" val="80040772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2"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9" name="文本框 38"/>
          <p:cNvSpPr txBox="1"/>
          <p:nvPr/>
        </p:nvSpPr>
        <p:spPr>
          <a:xfrm>
            <a:off x="163773" y="3083032"/>
            <a:ext cx="3123394" cy="646331"/>
          </a:xfrm>
          <a:prstGeom prst="rect">
            <a:avLst/>
          </a:prstGeom>
          <a:noFill/>
        </p:spPr>
        <p:txBody>
          <a:bodyPr wrap="square" rtlCol="0">
            <a:spAutoFit/>
          </a:bodyPr>
          <a:lstStyle/>
          <a:p>
            <a:r>
              <a:rPr lang="en-US" altLang="zh-CN" sz="3600" b="1" dirty="0" smtClean="0">
                <a:solidFill>
                  <a:schemeClr val="bg1">
                    <a:lumMod val="65000"/>
                  </a:schemeClr>
                </a:solidFill>
                <a:latin typeface="华文楷体" panose="02010600040101010101" pitchFamily="2" charset="-122"/>
                <a:ea typeface="华文楷体" panose="02010600040101010101" pitchFamily="2" charset="-122"/>
              </a:rPr>
              <a:t>CONTENTS</a:t>
            </a:r>
            <a:endParaRPr lang="zh-CN" altLang="en-US" sz="3600" b="1" dirty="0">
              <a:solidFill>
                <a:schemeClr val="bg1">
                  <a:lumMod val="65000"/>
                </a:schemeClr>
              </a:solidFill>
              <a:latin typeface="华文楷体" panose="02010600040101010101" pitchFamily="2" charset="-122"/>
              <a:ea typeface="华文楷体" panose="02010600040101010101" pitchFamily="2" charset="-122"/>
            </a:endParaRPr>
          </a:p>
        </p:txBody>
      </p:sp>
      <p:grpSp>
        <p:nvGrpSpPr>
          <p:cNvPr id="43" name="组合 42"/>
          <p:cNvGrpSpPr/>
          <p:nvPr/>
        </p:nvGrpSpPr>
        <p:grpSpPr>
          <a:xfrm>
            <a:off x="0" y="1305569"/>
            <a:ext cx="9144000" cy="56736"/>
            <a:chOff x="30834" y="1305568"/>
            <a:chExt cx="8816454" cy="66133"/>
          </a:xfrm>
        </p:grpSpPr>
        <p:sp>
          <p:nvSpPr>
            <p:cNvPr id="14" name="矩形 13"/>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p:cNvCxnSpPr/>
          <p:nvPr/>
        </p:nvCxnSpPr>
        <p:spPr>
          <a:xfrm>
            <a:off x="4572000" y="6627119"/>
            <a:ext cx="40872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121263" y="2917957"/>
            <a:ext cx="902811" cy="523220"/>
          </a:xfrm>
          <a:prstGeom prst="rect">
            <a:avLst/>
          </a:prstGeom>
          <a:noFill/>
        </p:spPr>
        <p:txBody>
          <a:bodyPr wrap="none" rtlCol="0">
            <a:spAutoFit/>
          </a:bodyPr>
          <a:lstStyle/>
          <a:p>
            <a:r>
              <a:rPr lang="zh-CN" altLang="en-US" sz="2800" b="1" dirty="0">
                <a:solidFill>
                  <a:srgbClr val="5C307D"/>
                </a:solidFill>
                <a:latin typeface="华文楷体" panose="02010600040101010101" pitchFamily="2" charset="-122"/>
                <a:ea typeface="华文楷体" panose="02010600040101010101" pitchFamily="2" charset="-122"/>
              </a:rPr>
              <a:t>目录</a:t>
            </a:r>
          </a:p>
        </p:txBody>
      </p:sp>
      <p:sp>
        <p:nvSpPr>
          <p:cNvPr id="17" name="文本框 16"/>
          <p:cNvSpPr txBox="1"/>
          <p:nvPr/>
        </p:nvSpPr>
        <p:spPr>
          <a:xfrm>
            <a:off x="3525600" y="2903398"/>
            <a:ext cx="377026"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1</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19" name="文本框 18"/>
          <p:cNvSpPr txBox="1"/>
          <p:nvPr/>
        </p:nvSpPr>
        <p:spPr>
          <a:xfrm>
            <a:off x="3984044" y="2970124"/>
            <a:ext cx="697627" cy="400110"/>
          </a:xfrm>
          <a:prstGeom prst="rect">
            <a:avLst/>
          </a:prstGeom>
          <a:noFill/>
        </p:spPr>
        <p:txBody>
          <a:bodyPr wrap="none" rtlCol="0">
            <a:spAutoFit/>
          </a:bodyPr>
          <a:lstStyle/>
          <a:p>
            <a:r>
              <a:rPr lang="zh-CN" altLang="en-US" sz="2000" dirty="0" smtClean="0">
                <a:solidFill>
                  <a:srgbClr val="404040"/>
                </a:solidFill>
                <a:ea typeface="华文楷体" panose="02010600040101010101" pitchFamily="2" charset="-122"/>
              </a:rPr>
              <a:t>序言</a:t>
            </a:r>
            <a:endParaRPr lang="zh-CN" altLang="en-US" sz="2000" dirty="0">
              <a:solidFill>
                <a:srgbClr val="404040"/>
              </a:solidFill>
              <a:ea typeface="华文楷体" panose="02010600040101010101" pitchFamily="2" charset="-122"/>
            </a:endParaRPr>
          </a:p>
        </p:txBody>
      </p:sp>
      <p:cxnSp>
        <p:nvCxnSpPr>
          <p:cNvPr id="20" name="直接连接符 19"/>
          <p:cNvCxnSpPr/>
          <p:nvPr/>
        </p:nvCxnSpPr>
        <p:spPr>
          <a:xfrm flipH="1">
            <a:off x="3736631" y="3083032"/>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81904" y="2913616"/>
            <a:ext cx="377026" cy="584775"/>
          </a:xfrm>
          <a:prstGeom prst="rect">
            <a:avLst/>
          </a:prstGeom>
          <a:noFill/>
        </p:spPr>
        <p:txBody>
          <a:bodyPr wrap="none" rtlCol="0">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rPr>
              <a:t>2</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22" name="文本框 21"/>
          <p:cNvSpPr txBox="1"/>
          <p:nvPr/>
        </p:nvSpPr>
        <p:spPr>
          <a:xfrm>
            <a:off x="6570727" y="2994901"/>
            <a:ext cx="1569660" cy="369332"/>
          </a:xfrm>
          <a:prstGeom prst="rect">
            <a:avLst/>
          </a:prstGeom>
          <a:noFill/>
        </p:spPr>
        <p:txBody>
          <a:bodyPr wrap="none" rtlCol="0">
            <a:spAutoFit/>
          </a:bodyPr>
          <a:lstStyle/>
          <a:p>
            <a:r>
              <a:rPr lang="zh-CN" altLang="en-US" dirty="0" smtClean="0">
                <a:solidFill>
                  <a:srgbClr val="404040"/>
                </a:solidFill>
                <a:ea typeface="华文楷体" panose="02010600040101010101" pitchFamily="2" charset="-122"/>
              </a:rPr>
              <a:t>组合卷积结构</a:t>
            </a:r>
            <a:endParaRPr lang="zh-CN" altLang="en-US" dirty="0">
              <a:solidFill>
                <a:srgbClr val="404040"/>
              </a:solidFill>
              <a:ea typeface="华文楷体" panose="02010600040101010101" pitchFamily="2" charset="-122"/>
            </a:endParaRPr>
          </a:p>
        </p:txBody>
      </p:sp>
      <p:cxnSp>
        <p:nvCxnSpPr>
          <p:cNvPr id="23" name="直接连接符 22"/>
          <p:cNvCxnSpPr/>
          <p:nvPr/>
        </p:nvCxnSpPr>
        <p:spPr>
          <a:xfrm flipH="1">
            <a:off x="6324270" y="3083032"/>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525600" y="3482780"/>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25" name="文本框 24"/>
          <p:cNvSpPr txBox="1"/>
          <p:nvPr/>
        </p:nvSpPr>
        <p:spPr>
          <a:xfrm>
            <a:off x="3984044" y="3549506"/>
            <a:ext cx="1723549" cy="400110"/>
          </a:xfrm>
          <a:prstGeom prst="rect">
            <a:avLst/>
          </a:prstGeom>
          <a:noFill/>
        </p:spPr>
        <p:txBody>
          <a:bodyPr wrap="none" rtlCol="0">
            <a:spAutoFit/>
          </a:bodyPr>
          <a:lstStyle/>
          <a:p>
            <a:r>
              <a:rPr lang="zh-CN" altLang="en-US" sz="2000" dirty="0" smtClean="0">
                <a:solidFill>
                  <a:schemeClr val="tx1">
                    <a:lumMod val="75000"/>
                    <a:lumOff val="25000"/>
                  </a:schemeClr>
                </a:solidFill>
                <a:ea typeface="华文楷体" panose="02010600040101010101" pitchFamily="2" charset="-122"/>
              </a:rPr>
              <a:t>随机区域池化</a:t>
            </a:r>
            <a:endParaRPr lang="zh-CN" altLang="en-US" sz="2000" dirty="0">
              <a:solidFill>
                <a:schemeClr val="tx1">
                  <a:lumMod val="75000"/>
                  <a:lumOff val="25000"/>
                </a:schemeClr>
              </a:solidFill>
              <a:ea typeface="华文楷体" panose="02010600040101010101" pitchFamily="2" charset="-122"/>
            </a:endParaRPr>
          </a:p>
        </p:txBody>
      </p:sp>
      <p:cxnSp>
        <p:nvCxnSpPr>
          <p:cNvPr id="26" name="直接连接符 25"/>
          <p:cNvCxnSpPr/>
          <p:nvPr/>
        </p:nvCxnSpPr>
        <p:spPr>
          <a:xfrm flipH="1">
            <a:off x="3736631" y="366241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081904" y="3492998"/>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4</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28" name="文本框 27"/>
          <p:cNvSpPr txBox="1"/>
          <p:nvPr/>
        </p:nvSpPr>
        <p:spPr>
          <a:xfrm>
            <a:off x="6570727" y="3574283"/>
            <a:ext cx="1107996" cy="369332"/>
          </a:xfrm>
          <a:prstGeom prst="rect">
            <a:avLst/>
          </a:prstGeom>
          <a:noFill/>
        </p:spPr>
        <p:txBody>
          <a:bodyPr wrap="none" rtlCol="0">
            <a:spAutoFit/>
          </a:bodyPr>
          <a:lstStyle/>
          <a:p>
            <a:r>
              <a:rPr lang="zh-CN" altLang="en-US" dirty="0" smtClean="0">
                <a:solidFill>
                  <a:schemeClr val="tx1">
                    <a:lumMod val="75000"/>
                    <a:lumOff val="25000"/>
                  </a:schemeClr>
                </a:solidFill>
                <a:ea typeface="华文楷体" panose="02010600040101010101" pitchFamily="2" charset="-122"/>
              </a:rPr>
              <a:t>模型压缩</a:t>
            </a:r>
            <a:endParaRPr lang="zh-CN" altLang="en-US" dirty="0">
              <a:solidFill>
                <a:schemeClr val="tx1">
                  <a:lumMod val="75000"/>
                  <a:lumOff val="25000"/>
                </a:schemeClr>
              </a:solidFill>
              <a:ea typeface="华文楷体" panose="02010600040101010101" pitchFamily="2" charset="-122"/>
            </a:endParaRPr>
          </a:p>
        </p:txBody>
      </p:sp>
      <p:cxnSp>
        <p:nvCxnSpPr>
          <p:cNvPr id="29" name="直接连接符 28"/>
          <p:cNvCxnSpPr/>
          <p:nvPr/>
        </p:nvCxnSpPr>
        <p:spPr>
          <a:xfrm flipH="1">
            <a:off x="6324270" y="366241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3525600" y="4056523"/>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5</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31" name="文本框 30"/>
          <p:cNvSpPr txBox="1"/>
          <p:nvPr/>
        </p:nvSpPr>
        <p:spPr>
          <a:xfrm>
            <a:off x="3984044" y="4123249"/>
            <a:ext cx="1723549" cy="400110"/>
          </a:xfrm>
          <a:prstGeom prst="rect">
            <a:avLst/>
          </a:prstGeom>
          <a:noFill/>
        </p:spPr>
        <p:txBody>
          <a:bodyPr wrap="none" rtlCol="0">
            <a:spAutoFit/>
          </a:bodyPr>
          <a:lstStyle/>
          <a:p>
            <a:r>
              <a:rPr lang="zh-CN" altLang="en-US" sz="2000" dirty="0" smtClean="0">
                <a:solidFill>
                  <a:schemeClr val="tx1">
                    <a:lumMod val="75000"/>
                    <a:lumOff val="25000"/>
                  </a:schemeClr>
                </a:solidFill>
                <a:ea typeface="华文楷体" panose="02010600040101010101" pitchFamily="2" charset="-122"/>
              </a:rPr>
              <a:t>交通标志识别</a:t>
            </a:r>
            <a:endParaRPr lang="zh-CN" altLang="en-US" sz="2000" dirty="0">
              <a:solidFill>
                <a:schemeClr val="tx1">
                  <a:lumMod val="75000"/>
                  <a:lumOff val="25000"/>
                </a:schemeClr>
              </a:solidFill>
              <a:ea typeface="华文楷体" panose="02010600040101010101" pitchFamily="2" charset="-122"/>
            </a:endParaRPr>
          </a:p>
        </p:txBody>
      </p:sp>
      <p:cxnSp>
        <p:nvCxnSpPr>
          <p:cNvPr id="32" name="直接连接符 31"/>
          <p:cNvCxnSpPr/>
          <p:nvPr/>
        </p:nvCxnSpPr>
        <p:spPr>
          <a:xfrm flipH="1">
            <a:off x="3736631" y="4236157"/>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6081904" y="4066741"/>
            <a:ext cx="377026" cy="584775"/>
          </a:xfrm>
          <a:prstGeom prst="rect">
            <a:avLst/>
          </a:prstGeom>
          <a:noFill/>
        </p:spPr>
        <p:txBody>
          <a:bodyPr wrap="none" rtlCol="0">
            <a:spAutoFit/>
          </a:bodyPr>
          <a:lstStyle/>
          <a:p>
            <a:pPr algn="ctr"/>
            <a:r>
              <a:rPr lang="en-US" altLang="zh-CN" sz="3200" dirty="0" smtClean="0">
                <a:solidFill>
                  <a:srgbClr val="5C307D"/>
                </a:solidFill>
                <a:latin typeface="华文楷体" panose="02010600040101010101" pitchFamily="2" charset="-122"/>
                <a:ea typeface="华文楷体" panose="02010600040101010101" pitchFamily="2" charset="-122"/>
              </a:rPr>
              <a:t>6</a:t>
            </a:r>
            <a:endParaRPr lang="zh-CN" altLang="en-US" sz="3200" dirty="0">
              <a:solidFill>
                <a:srgbClr val="5C307D"/>
              </a:solidFill>
              <a:latin typeface="华文楷体" panose="02010600040101010101" pitchFamily="2" charset="-122"/>
              <a:ea typeface="华文楷体" panose="02010600040101010101" pitchFamily="2" charset="-122"/>
            </a:endParaRPr>
          </a:p>
        </p:txBody>
      </p:sp>
      <p:sp>
        <p:nvSpPr>
          <p:cNvPr id="34" name="文本框 33"/>
          <p:cNvSpPr txBox="1"/>
          <p:nvPr/>
        </p:nvSpPr>
        <p:spPr>
          <a:xfrm>
            <a:off x="6570727" y="4148026"/>
            <a:ext cx="1338828" cy="369332"/>
          </a:xfrm>
          <a:prstGeom prst="rect">
            <a:avLst/>
          </a:prstGeom>
          <a:solidFill>
            <a:srgbClr val="5C307D"/>
          </a:solidFill>
        </p:spPr>
        <p:txBody>
          <a:bodyPr wrap="none" rtlCol="0">
            <a:spAutoFit/>
          </a:bodyPr>
          <a:lstStyle/>
          <a:p>
            <a:r>
              <a:rPr lang="zh-CN" altLang="en-US" dirty="0" smtClean="0">
                <a:solidFill>
                  <a:schemeClr val="bg1"/>
                </a:solidFill>
                <a:ea typeface="华文楷体" panose="02010600040101010101" pitchFamily="2" charset="-122"/>
              </a:rPr>
              <a:t>总结与展望</a:t>
            </a:r>
            <a:endParaRPr lang="zh-CN" altLang="en-US" dirty="0">
              <a:solidFill>
                <a:schemeClr val="bg1"/>
              </a:solidFill>
              <a:ea typeface="华文楷体" panose="02010600040101010101" pitchFamily="2" charset="-122"/>
            </a:endParaRPr>
          </a:p>
        </p:txBody>
      </p:sp>
      <p:cxnSp>
        <p:nvCxnSpPr>
          <p:cNvPr id="35" name="直接连接符 34"/>
          <p:cNvCxnSpPr/>
          <p:nvPr/>
        </p:nvCxnSpPr>
        <p:spPr>
          <a:xfrm flipH="1">
            <a:off x="6324270" y="4236157"/>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6"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cxnSp>
        <p:nvCxnSpPr>
          <p:cNvPr id="8" name="直接连接符 7"/>
          <p:cNvCxnSpPr/>
          <p:nvPr/>
        </p:nvCxnSpPr>
        <p:spPr>
          <a:xfrm>
            <a:off x="3278460" y="2994901"/>
            <a:ext cx="0" cy="15472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434935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766170" y="1391910"/>
            <a:ext cx="2031325" cy="646331"/>
          </a:xfrm>
          <a:prstGeom prst="rect">
            <a:avLst/>
          </a:prstGeom>
          <a:noFill/>
        </p:spPr>
        <p:txBody>
          <a:bodyPr wrap="none" rtlCol="0">
            <a:spAutoFit/>
          </a:bodyPr>
          <a:lstStyle/>
          <a:p>
            <a:r>
              <a:rPr lang="zh-CN" altLang="en-US" sz="3600" b="1" dirty="0" smtClean="0">
                <a:solidFill>
                  <a:schemeClr val="tx1">
                    <a:lumMod val="75000"/>
                    <a:lumOff val="25000"/>
                  </a:schemeClr>
                </a:solidFill>
                <a:ea typeface="华文楷体" panose="02010600040101010101" pitchFamily="2" charset="-122"/>
              </a:rPr>
              <a:t>论文</a:t>
            </a:r>
            <a:r>
              <a:rPr lang="zh-CN" altLang="en-US" sz="3600" b="1" dirty="0" smtClean="0">
                <a:solidFill>
                  <a:schemeClr val="tx1">
                    <a:lumMod val="75000"/>
                    <a:lumOff val="25000"/>
                  </a:schemeClr>
                </a:solidFill>
                <a:ea typeface="华文楷体" panose="02010600040101010101" pitchFamily="2" charset="-122"/>
              </a:rPr>
              <a:t>总结</a:t>
            </a:r>
            <a:endParaRPr lang="zh-CN" altLang="en-US" sz="3600" b="1" dirty="0">
              <a:solidFill>
                <a:schemeClr val="tx1">
                  <a:lumMod val="75000"/>
                  <a:lumOff val="25000"/>
                </a:schemeClr>
              </a:solidFill>
              <a:ea typeface="华文楷体" panose="02010600040101010101" pitchFamily="2" charset="-122"/>
            </a:endParaRPr>
          </a:p>
        </p:txBody>
      </p:sp>
      <p:sp>
        <p:nvSpPr>
          <p:cNvPr id="6" name="矩形 5"/>
          <p:cNvSpPr/>
          <p:nvPr/>
        </p:nvSpPr>
        <p:spPr>
          <a:xfrm rot="10800000">
            <a:off x="478138" y="1571059"/>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nvGrpSpPr>
          <p:cNvPr id="7" name="组合 6"/>
          <p:cNvGrpSpPr/>
          <p:nvPr/>
        </p:nvGrpSpPr>
        <p:grpSpPr>
          <a:xfrm rot="10800000">
            <a:off x="2782394" y="1571059"/>
            <a:ext cx="648072" cy="288032"/>
            <a:chOff x="1483073" y="1052736"/>
            <a:chExt cx="648072" cy="288032"/>
          </a:xfrm>
        </p:grpSpPr>
        <p:sp>
          <p:nvSpPr>
            <p:cNvPr id="8" name="椭圆 7"/>
            <p:cNvSpPr/>
            <p:nvPr/>
          </p:nvSpPr>
          <p:spPr>
            <a:xfrm>
              <a:off x="148307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9" name="椭圆 8"/>
            <p:cNvSpPr/>
            <p:nvPr/>
          </p:nvSpPr>
          <p:spPr>
            <a:xfrm>
              <a:off x="1843113" y="1052736"/>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grpSp>
      <p:cxnSp>
        <p:nvCxnSpPr>
          <p:cNvPr id="32" name="直接连接符 31"/>
          <p:cNvCxnSpPr/>
          <p:nvPr/>
        </p:nvCxnSpPr>
        <p:spPr>
          <a:xfrm>
            <a:off x="8849203" y="1514901"/>
            <a:ext cx="0" cy="1522987"/>
          </a:xfrm>
          <a:prstGeom prst="line">
            <a:avLst/>
          </a:prstGeom>
          <a:ln w="38100">
            <a:solidFill>
              <a:srgbClr val="5C307D"/>
            </a:solidFill>
          </a:ln>
        </p:spPr>
        <p:style>
          <a:lnRef idx="1">
            <a:schemeClr val="accent1"/>
          </a:lnRef>
          <a:fillRef idx="0">
            <a:schemeClr val="accent1"/>
          </a:fillRef>
          <a:effectRef idx="0">
            <a:schemeClr val="accent1"/>
          </a:effectRef>
          <a:fontRef idx="minor">
            <a:schemeClr val="tx1"/>
          </a:fontRef>
        </p:style>
      </p:cxnSp>
      <p:sp>
        <p:nvSpPr>
          <p:cNvPr id="34" name="TextBox 6"/>
          <p:cNvSpPr txBox="1"/>
          <p:nvPr/>
        </p:nvSpPr>
        <p:spPr>
          <a:xfrm>
            <a:off x="306535" y="2276394"/>
            <a:ext cx="8542668" cy="4154984"/>
          </a:xfrm>
          <a:prstGeom prst="rect">
            <a:avLst/>
          </a:prstGeom>
          <a:noFill/>
        </p:spPr>
        <p:txBody>
          <a:bodyPr wrap="square" rtlCol="0">
            <a:spAutoFit/>
          </a:bodyPr>
          <a:lstStyle/>
          <a:p>
            <a:r>
              <a:rPr lang="en-US" altLang="zh-CN" sz="2400" b="1" dirty="0" smtClean="0">
                <a:solidFill>
                  <a:srgbClr val="404040"/>
                </a:solidFill>
                <a:ea typeface="华文楷体" panose="02010600040101010101" pitchFamily="2" charset="-122"/>
              </a:rPr>
              <a:t>1.</a:t>
            </a:r>
            <a:r>
              <a:rPr lang="zh-CN" altLang="en-US" sz="2400" b="1" dirty="0" smtClean="0">
                <a:solidFill>
                  <a:srgbClr val="404040"/>
                </a:solidFill>
                <a:ea typeface="华文楷体" panose="02010600040101010101" pitchFamily="2" charset="-122"/>
              </a:rPr>
              <a:t> 提出卷积层的改进方法：</a:t>
            </a:r>
            <a:r>
              <a:rPr lang="zh-CN" altLang="en-US" sz="2400" b="1" dirty="0" smtClean="0">
                <a:solidFill>
                  <a:srgbClr val="5C307D"/>
                </a:solidFill>
                <a:ea typeface="华文楷体" panose="02010600040101010101" pitchFamily="2" charset="-122"/>
              </a:rPr>
              <a:t>组合卷积结构</a:t>
            </a:r>
            <a:endParaRPr lang="zh-CN" altLang="en-US" sz="2400" b="1" dirty="0" smtClean="0">
              <a:ea typeface="华文楷体" panose="02010600040101010101" pitchFamily="2" charset="-122"/>
            </a:endParaRPr>
          </a:p>
          <a:p>
            <a:r>
              <a:rPr lang="zh-CN" altLang="en-US" sz="2400" b="1" dirty="0" smtClean="0">
                <a:solidFill>
                  <a:srgbClr val="5C307D"/>
                </a:solidFill>
                <a:ea typeface="华文楷体" panose="02010600040101010101" pitchFamily="2" charset="-122"/>
              </a:rPr>
              <a:t>	简化网络的设计</a:t>
            </a:r>
            <a:r>
              <a:rPr lang="zh-CN" altLang="en-US" sz="2400" b="1" dirty="0" smtClean="0">
                <a:solidFill>
                  <a:srgbClr val="404040"/>
                </a:solidFill>
                <a:ea typeface="华文楷体" panose="02010600040101010101" pitchFamily="2" charset="-122"/>
              </a:rPr>
              <a:t>过程。</a:t>
            </a:r>
            <a:endParaRPr lang="en-US" altLang="zh-CN" sz="2400" b="1" dirty="0" smtClean="0">
              <a:solidFill>
                <a:srgbClr val="404040"/>
              </a:solidFill>
              <a:ea typeface="华文楷体" panose="02010600040101010101" pitchFamily="2" charset="-122"/>
            </a:endParaRPr>
          </a:p>
          <a:p>
            <a:endParaRPr lang="en-US" altLang="zh-CN" sz="2400" b="1" dirty="0" smtClean="0">
              <a:ea typeface="华文楷体" panose="02010600040101010101" pitchFamily="2" charset="-122"/>
            </a:endParaRPr>
          </a:p>
          <a:p>
            <a:r>
              <a:rPr lang="en-US" altLang="zh-CN" sz="2400" b="1" dirty="0" smtClean="0">
                <a:solidFill>
                  <a:srgbClr val="404040"/>
                </a:solidFill>
                <a:ea typeface="华文楷体" panose="02010600040101010101" pitchFamily="2" charset="-122"/>
              </a:rPr>
              <a:t>2.</a:t>
            </a:r>
            <a:r>
              <a:rPr lang="zh-CN" altLang="en-US" sz="2400" b="1" dirty="0" smtClean="0">
                <a:solidFill>
                  <a:srgbClr val="404040"/>
                </a:solidFill>
                <a:ea typeface="华文楷体" panose="02010600040101010101" pitchFamily="2" charset="-122"/>
              </a:rPr>
              <a:t> 提出池化层的改进方法：</a:t>
            </a:r>
            <a:r>
              <a:rPr lang="zh-CN" altLang="en-US" sz="2400" b="1" dirty="0" smtClean="0">
                <a:solidFill>
                  <a:srgbClr val="5C307D"/>
                </a:solidFill>
                <a:ea typeface="华文楷体" panose="02010600040101010101" pitchFamily="2" charset="-122"/>
              </a:rPr>
              <a:t>随机区域池化</a:t>
            </a:r>
            <a:endParaRPr lang="zh-CN" altLang="en-US" sz="2400" b="1" dirty="0" smtClean="0">
              <a:solidFill>
                <a:srgbClr val="404040"/>
              </a:solidFill>
              <a:ea typeface="华文楷体" panose="02010600040101010101" pitchFamily="2" charset="-122"/>
            </a:endParaRPr>
          </a:p>
          <a:p>
            <a:r>
              <a:rPr lang="zh-CN" altLang="en-US" sz="2400" b="1" dirty="0">
                <a:solidFill>
                  <a:srgbClr val="404040"/>
                </a:solidFill>
                <a:ea typeface="华文楷体" panose="02010600040101010101" pitchFamily="2" charset="-122"/>
              </a:rPr>
              <a:t>	</a:t>
            </a:r>
            <a:r>
              <a:rPr lang="zh-CN" altLang="en-US" sz="2400" b="1" dirty="0" smtClean="0">
                <a:solidFill>
                  <a:srgbClr val="404040"/>
                </a:solidFill>
                <a:ea typeface="华文楷体" panose="02010600040101010101" pitchFamily="2" charset="-122"/>
              </a:rPr>
              <a:t>增强网络的</a:t>
            </a:r>
            <a:r>
              <a:rPr lang="zh-CN" altLang="en-US" sz="2400" b="1" dirty="0" smtClean="0">
                <a:solidFill>
                  <a:srgbClr val="5C307D"/>
                </a:solidFill>
                <a:ea typeface="华文楷体" panose="02010600040101010101" pitchFamily="2" charset="-122"/>
              </a:rPr>
              <a:t>泛化能力</a:t>
            </a:r>
            <a:r>
              <a:rPr lang="zh-CN" altLang="en-US" sz="2400" b="1" dirty="0" smtClean="0">
                <a:ea typeface="华文楷体" panose="02010600040101010101" pitchFamily="2" charset="-122"/>
              </a:rPr>
              <a:t>。</a:t>
            </a:r>
          </a:p>
          <a:p>
            <a:endParaRPr lang="zh-CN" altLang="en-US" sz="2400" b="1" dirty="0">
              <a:ea typeface="华文楷体" panose="02010600040101010101" pitchFamily="2" charset="-122"/>
            </a:endParaRPr>
          </a:p>
          <a:p>
            <a:r>
              <a:rPr lang="en-US" altLang="zh-CN" sz="2400" b="1" dirty="0" smtClean="0">
                <a:solidFill>
                  <a:srgbClr val="404040"/>
                </a:solidFill>
                <a:ea typeface="华文楷体" panose="02010600040101010101" pitchFamily="2" charset="-122"/>
              </a:rPr>
              <a:t>3.</a:t>
            </a:r>
            <a:r>
              <a:rPr lang="zh-CN" altLang="en-US" sz="2400" b="1" dirty="0" smtClean="0">
                <a:solidFill>
                  <a:srgbClr val="404040"/>
                </a:solidFill>
                <a:ea typeface="华文楷体" panose="02010600040101010101" pitchFamily="2" charset="-122"/>
              </a:rPr>
              <a:t> 提出模型压缩方法：</a:t>
            </a:r>
            <a:r>
              <a:rPr lang="zh-CN" altLang="en-US" sz="2400" b="1" dirty="0" smtClean="0">
                <a:solidFill>
                  <a:srgbClr val="5C307D"/>
                </a:solidFill>
                <a:ea typeface="华文楷体" panose="02010600040101010101" pitchFamily="2" charset="-122"/>
              </a:rPr>
              <a:t>主导卷积核分解</a:t>
            </a:r>
            <a:endParaRPr lang="zh-CN" altLang="en-US" sz="2400" b="1" dirty="0">
              <a:solidFill>
                <a:srgbClr val="404040"/>
              </a:solidFill>
              <a:ea typeface="华文楷体" panose="02010600040101010101" pitchFamily="2" charset="-122"/>
            </a:endParaRPr>
          </a:p>
          <a:p>
            <a:r>
              <a:rPr lang="zh-CN" altLang="en-US" sz="2400" b="1" dirty="0" smtClean="0">
                <a:solidFill>
                  <a:srgbClr val="404040"/>
                </a:solidFill>
                <a:ea typeface="华文楷体" panose="02010600040101010101" pitchFamily="2" charset="-122"/>
              </a:rPr>
              <a:t>	对模型进行</a:t>
            </a:r>
            <a:r>
              <a:rPr lang="zh-CN" altLang="en-US" sz="2400" b="1" dirty="0" smtClean="0">
                <a:solidFill>
                  <a:srgbClr val="5C307D"/>
                </a:solidFill>
                <a:ea typeface="华文楷体" panose="02010600040101010101" pitchFamily="2" charset="-122"/>
              </a:rPr>
              <a:t>加速</a:t>
            </a:r>
            <a:r>
              <a:rPr lang="zh-CN" altLang="en-US" sz="2400" b="1" dirty="0" smtClean="0">
                <a:solidFill>
                  <a:srgbClr val="404040"/>
                </a:solidFill>
                <a:ea typeface="华文楷体" panose="02010600040101010101" pitchFamily="2" charset="-122"/>
              </a:rPr>
              <a:t>。</a:t>
            </a:r>
          </a:p>
          <a:p>
            <a:endParaRPr lang="zh-CN" altLang="en-US" sz="2400" b="1" dirty="0">
              <a:ea typeface="华文楷体" panose="02010600040101010101" pitchFamily="2" charset="-122"/>
            </a:endParaRPr>
          </a:p>
          <a:p>
            <a:r>
              <a:rPr lang="en-US" altLang="zh-CN" sz="2400" b="1" dirty="0" smtClean="0">
                <a:solidFill>
                  <a:srgbClr val="404040"/>
                </a:solidFill>
                <a:ea typeface="华文楷体" panose="02010600040101010101" pitchFamily="2" charset="-122"/>
              </a:rPr>
              <a:t>4.</a:t>
            </a:r>
            <a:r>
              <a:rPr lang="zh-CN" altLang="en-US" sz="2400" b="1" dirty="0" smtClean="0">
                <a:solidFill>
                  <a:srgbClr val="404040"/>
                </a:solidFill>
                <a:ea typeface="华文楷体" panose="02010600040101010101" pitchFamily="2" charset="-122"/>
              </a:rPr>
              <a:t> 通过</a:t>
            </a:r>
            <a:r>
              <a:rPr lang="zh-CN" altLang="en-US" sz="2400" b="1" dirty="0" smtClean="0">
                <a:solidFill>
                  <a:srgbClr val="5C307D"/>
                </a:solidFill>
                <a:ea typeface="华文楷体" panose="02010600040101010101" pitchFamily="2" charset="-122"/>
              </a:rPr>
              <a:t>交通标志识别</a:t>
            </a:r>
            <a:r>
              <a:rPr lang="zh-CN" altLang="en-US" sz="2400" b="1" dirty="0" smtClean="0">
                <a:solidFill>
                  <a:srgbClr val="404040"/>
                </a:solidFill>
                <a:ea typeface="华文楷体" panose="02010600040101010101" pitchFamily="2" charset="-122"/>
              </a:rPr>
              <a:t>来验证三个方法的有效性</a:t>
            </a:r>
          </a:p>
          <a:p>
            <a:r>
              <a:rPr lang="zh-CN" altLang="en-US" sz="2400" b="1" dirty="0">
                <a:solidFill>
                  <a:srgbClr val="404040"/>
                </a:solidFill>
                <a:ea typeface="华文楷体" panose="02010600040101010101" pitchFamily="2" charset="-122"/>
              </a:rPr>
              <a:t>	</a:t>
            </a:r>
            <a:r>
              <a:rPr lang="zh-CN" altLang="en-US" sz="2400" b="1" dirty="0" smtClean="0">
                <a:solidFill>
                  <a:srgbClr val="404040"/>
                </a:solidFill>
                <a:ea typeface="华文楷体" panose="02010600040101010101" pitchFamily="2" charset="-122"/>
              </a:rPr>
              <a:t>以及三种方法的结合。</a:t>
            </a:r>
            <a:endParaRPr lang="zh-CN" altLang="en-US" sz="2400" b="1" dirty="0">
              <a:solidFill>
                <a:srgbClr val="404040"/>
              </a:solidFill>
              <a:ea typeface="华文楷体" panose="02010600040101010101" pitchFamily="2" charset="-122"/>
            </a:endParaRPr>
          </a:p>
        </p:txBody>
      </p:sp>
      <p:cxnSp>
        <p:nvCxnSpPr>
          <p:cNvPr id="31" name="直接连接符 30"/>
          <p:cNvCxnSpPr/>
          <p:nvPr/>
        </p:nvCxnSpPr>
        <p:spPr>
          <a:xfrm>
            <a:off x="690984" y="6627119"/>
            <a:ext cx="796826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16"/>
          <p:cNvSpPr/>
          <p:nvPr/>
        </p:nvSpPr>
        <p:spPr>
          <a:xfrm>
            <a:off x="8371221" y="6346632"/>
            <a:ext cx="288032" cy="288032"/>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7" name="椭圆 17"/>
          <p:cNvSpPr/>
          <p:nvPr/>
        </p:nvSpPr>
        <p:spPr>
          <a:xfrm>
            <a:off x="8692195" y="6029540"/>
            <a:ext cx="288032" cy="2880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华文楷体" panose="02010600040101010101" pitchFamily="2" charset="-122"/>
            </a:endParaRPr>
          </a:p>
        </p:txBody>
      </p:sp>
      <p:sp>
        <p:nvSpPr>
          <p:cNvPr id="38" name="矩形 37"/>
          <p:cNvSpPr/>
          <p:nvPr/>
        </p:nvSpPr>
        <p:spPr>
          <a:xfrm>
            <a:off x="-13648" y="0"/>
            <a:ext cx="9157648" cy="120264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grpSp>
        <p:nvGrpSpPr>
          <p:cNvPr id="40" name="组合 39"/>
          <p:cNvGrpSpPr/>
          <p:nvPr/>
        </p:nvGrpSpPr>
        <p:grpSpPr>
          <a:xfrm>
            <a:off x="0" y="1305569"/>
            <a:ext cx="9144000" cy="56736"/>
            <a:chOff x="30834" y="1305568"/>
            <a:chExt cx="8816454" cy="66133"/>
          </a:xfrm>
        </p:grpSpPr>
        <p:sp>
          <p:nvSpPr>
            <p:cNvPr id="41" name="矩形 40"/>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6843776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3219" y="1303761"/>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t>课题背景</a:t>
            </a:r>
          </a:p>
        </p:txBody>
      </p:sp>
      <p:sp>
        <p:nvSpPr>
          <p:cNvPr id="12" name="文本框 11"/>
          <p:cNvSpPr txBox="1"/>
          <p:nvPr/>
        </p:nvSpPr>
        <p:spPr>
          <a:xfrm>
            <a:off x="151023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选题理由</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767255"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目前现状</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402427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研究目标</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5281291"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研究过程</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38309"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研究结论</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795326" y="1303761"/>
            <a:ext cx="1107996" cy="369332"/>
          </a:xfrm>
          <a:prstGeom prst="rect">
            <a:avLst/>
          </a:prstGeom>
          <a:solidFill>
            <a:srgbClr val="5C307D"/>
          </a:solid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a:t>文献综述</a:t>
            </a:r>
          </a:p>
        </p:txBody>
      </p:sp>
      <p:sp>
        <p:nvSpPr>
          <p:cNvPr id="33" name="TextBox 29"/>
          <p:cNvSpPr txBox="1"/>
          <p:nvPr/>
        </p:nvSpPr>
        <p:spPr>
          <a:xfrm>
            <a:off x="382138" y="2634216"/>
            <a:ext cx="8521184" cy="3416320"/>
          </a:xfrm>
          <a:prstGeom prst="rect">
            <a:avLst/>
          </a:prstGeom>
          <a:noFill/>
        </p:spPr>
        <p:txBody>
          <a:bodyPr wrap="square" rtlCol="0">
            <a:spAutoFit/>
          </a:bodyPr>
          <a:lstStyle/>
          <a:p>
            <a:r>
              <a:rPr lang="en-US" altLang="zh-CN" dirty="0"/>
              <a:t>[1]  McCulloch W S, Pitts W. A logical calculus of the ideas immanent in nervous activity. The bulletin of mathematical biophysics, 1943, 5(4):115–133. </a:t>
            </a:r>
          </a:p>
          <a:p>
            <a:r>
              <a:rPr lang="en-US" altLang="zh-CN" dirty="0"/>
              <a:t>[2]  Rosenblatt F. The perceptron: a probabilistic model for information storage and organization in the brain. Psychological review, 1958, 65(6):386. </a:t>
            </a:r>
          </a:p>
          <a:p>
            <a:r>
              <a:rPr lang="en-US" altLang="zh-CN" dirty="0"/>
              <a:t>[3]  </a:t>
            </a:r>
            <a:r>
              <a:rPr lang="en-US" altLang="zh-CN" dirty="0" err="1"/>
              <a:t>Ivakhnenko</a:t>
            </a:r>
            <a:r>
              <a:rPr lang="en-US" altLang="zh-CN" dirty="0"/>
              <a:t> A G, </a:t>
            </a:r>
            <a:r>
              <a:rPr lang="en-US" altLang="zh-CN" dirty="0" err="1"/>
              <a:t>Lapa</a:t>
            </a:r>
            <a:r>
              <a:rPr lang="en-US" altLang="zh-CN" dirty="0"/>
              <a:t> V G. Cybernetic predicting devices. Technical report, DTIC Document, 1966. </a:t>
            </a:r>
          </a:p>
          <a:p>
            <a:r>
              <a:rPr lang="en-US" altLang="zh-CN" dirty="0"/>
              <a:t>[4]  </a:t>
            </a:r>
            <a:r>
              <a:rPr lang="en-US" altLang="zh-CN" dirty="0" err="1"/>
              <a:t>Ivakhnenko</a:t>
            </a:r>
            <a:r>
              <a:rPr lang="en-US" altLang="zh-CN" dirty="0"/>
              <a:t> A G, </a:t>
            </a:r>
            <a:r>
              <a:rPr lang="en-US" altLang="zh-CN" dirty="0" err="1"/>
              <a:t>Lapa</a:t>
            </a:r>
            <a:r>
              <a:rPr lang="en-US" altLang="zh-CN" dirty="0"/>
              <a:t> V G. Cybernetics and forecasting techniques. 1967.. </a:t>
            </a:r>
          </a:p>
          <a:p>
            <a:r>
              <a:rPr lang="en-US" altLang="zh-CN" dirty="0"/>
              <a:t>[5]  </a:t>
            </a:r>
            <a:r>
              <a:rPr lang="en-US" altLang="zh-CN" dirty="0" err="1"/>
              <a:t>Ivakhnenko</a:t>
            </a:r>
            <a:r>
              <a:rPr lang="en-US" altLang="zh-CN" dirty="0"/>
              <a:t> A. The group method of data handling-a rival of the method of stochastic </a:t>
            </a:r>
            <a:r>
              <a:rPr lang="en-US" altLang="zh-CN" dirty="0" err="1"/>
              <a:t>approx</a:t>
            </a:r>
            <a:r>
              <a:rPr lang="en-US" altLang="zh-CN" dirty="0"/>
              <a:t>- </a:t>
            </a:r>
            <a:r>
              <a:rPr lang="en-US" altLang="zh-CN" dirty="0" err="1"/>
              <a:t>imation</a:t>
            </a:r>
            <a:r>
              <a:rPr lang="en-US" altLang="zh-CN" dirty="0"/>
              <a:t>. Soviet Automatic Control, 1968, 13(3):43–55. </a:t>
            </a:r>
          </a:p>
          <a:p>
            <a:r>
              <a:rPr lang="en-US" altLang="zh-CN" dirty="0"/>
              <a:t>[6]  </a:t>
            </a:r>
            <a:r>
              <a:rPr lang="en-US" altLang="zh-CN" dirty="0" err="1"/>
              <a:t>Ivakhnenko</a:t>
            </a:r>
            <a:r>
              <a:rPr lang="en-US" altLang="zh-CN" dirty="0"/>
              <a:t> A. Polynomial theory of complex systems. IEEE Transactions on Systems, Man, and Cybernetics, 1971, (4):364–378. </a:t>
            </a:r>
            <a:endParaRPr lang="zh-CN" altLang="en-US" dirty="0" smtClean="0"/>
          </a:p>
          <a:p>
            <a:r>
              <a:rPr lang="is-IS" altLang="zh-CN" dirty="0" smtClean="0"/>
              <a:t>…</a:t>
            </a:r>
            <a:endParaRPr lang="en-US" altLang="zh-CN" dirty="0"/>
          </a:p>
        </p:txBody>
      </p:sp>
      <p:sp>
        <p:nvSpPr>
          <p:cNvPr id="34"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参考文献</a:t>
            </a:r>
            <a:endParaRPr lang="zh-CN" altLang="en-US" sz="2400" b="1" dirty="0">
              <a:solidFill>
                <a:schemeClr val="tx1">
                  <a:lumMod val="75000"/>
                  <a:lumOff val="25000"/>
                </a:schemeClr>
              </a:solidFill>
              <a:ea typeface="华文楷体" panose="02010600040101010101" pitchFamily="2" charset="-122"/>
            </a:endParaRPr>
          </a:p>
        </p:txBody>
      </p:sp>
      <p:sp>
        <p:nvSpPr>
          <p:cNvPr id="35" name="矩形 34"/>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39818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
            <a:ext cx="9144000" cy="3654674"/>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89"/>
          <p:cNvSpPr txBox="1"/>
          <p:nvPr/>
        </p:nvSpPr>
        <p:spPr>
          <a:xfrm>
            <a:off x="3255582" y="4823674"/>
            <a:ext cx="5724645" cy="830997"/>
          </a:xfrm>
          <a:prstGeom prst="rect">
            <a:avLst/>
          </a:prstGeom>
          <a:noFill/>
        </p:spPr>
        <p:txBody>
          <a:bodyPr wrap="none" rtlCol="0">
            <a:spAutoFit/>
          </a:bodyPr>
          <a:lstStyle/>
          <a:p>
            <a:pPr algn="r"/>
            <a:r>
              <a:rPr lang="zh-CN" altLang="en-US" sz="2400" b="1" dirty="0">
                <a:solidFill>
                  <a:schemeClr val="tx1">
                    <a:lumMod val="75000"/>
                    <a:lumOff val="25000"/>
                  </a:schemeClr>
                </a:solidFill>
                <a:latin typeface="华文楷体" panose="02010600040101010101" pitchFamily="2" charset="-122"/>
                <a:ea typeface="华文楷体" panose="02010600040101010101" pitchFamily="2" charset="-122"/>
              </a:rPr>
              <a:t>卷积神经网络：</a:t>
            </a:r>
          </a:p>
          <a:p>
            <a:pPr algn="ctr"/>
            <a:r>
              <a:rPr lang="zh-CN" altLang="en-US" sz="2400" b="1" dirty="0">
                <a:solidFill>
                  <a:schemeClr val="tx1">
                    <a:lumMod val="75000"/>
                    <a:lumOff val="25000"/>
                  </a:schemeClr>
                </a:solidFill>
                <a:latin typeface="华文楷体" panose="02010600040101010101" pitchFamily="2" charset="-122"/>
                <a:ea typeface="华文楷体" panose="02010600040101010101" pitchFamily="2" charset="-122"/>
              </a:rPr>
              <a:t>组合卷积结构、随机区域池化和模型压缩</a:t>
            </a:r>
          </a:p>
        </p:txBody>
      </p:sp>
      <p:cxnSp>
        <p:nvCxnSpPr>
          <p:cNvPr id="4" name="直接连接符 3"/>
          <p:cNvCxnSpPr/>
          <p:nvPr/>
        </p:nvCxnSpPr>
        <p:spPr>
          <a:xfrm>
            <a:off x="7057588" y="4732426"/>
            <a:ext cx="181395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p:nvPr/>
        </p:nvSpPr>
        <p:spPr>
          <a:xfrm>
            <a:off x="6946964" y="3881926"/>
            <a:ext cx="2031325" cy="830997"/>
          </a:xfrm>
          <a:prstGeom prst="rect">
            <a:avLst/>
          </a:prstGeom>
          <a:noFill/>
        </p:spPr>
        <p:txBody>
          <a:bodyPr wrap="none" rtlCol="0">
            <a:spAutoFit/>
          </a:bodyPr>
          <a:lstStyle/>
          <a:p>
            <a:pPr algn="r"/>
            <a:r>
              <a:rPr lang="zh-CN" altLang="en-US" sz="4800" b="1" dirty="0" smtClean="0">
                <a:solidFill>
                  <a:schemeClr val="tx1">
                    <a:lumMod val="75000"/>
                    <a:lumOff val="25000"/>
                  </a:schemeClr>
                </a:solidFill>
                <a:latin typeface="华文楷体" panose="02010600040101010101" pitchFamily="2" charset="-122"/>
                <a:ea typeface="华文楷体" panose="02010600040101010101" pitchFamily="2" charset="-122"/>
              </a:rPr>
              <a:t>致谢！</a:t>
            </a:r>
            <a:endParaRPr lang="zh-CN" altLang="en-US" sz="4800" b="1" dirty="0">
              <a:solidFill>
                <a:schemeClr val="tx1">
                  <a:lumMod val="75000"/>
                  <a:lumOff val="25000"/>
                </a:schemeClr>
              </a:solidFill>
              <a:latin typeface="华文楷体" panose="02010600040101010101" pitchFamily="2" charset="-122"/>
              <a:ea typeface="华文楷体" panose="02010600040101010101" pitchFamily="2" charset="-122"/>
            </a:endParaRPr>
          </a:p>
        </p:txBody>
      </p:sp>
      <p:sp>
        <p:nvSpPr>
          <p:cNvPr id="10" name="矩形 9"/>
          <p:cNvSpPr/>
          <p:nvPr/>
        </p:nvSpPr>
        <p:spPr>
          <a:xfrm>
            <a:off x="163773"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90"/>
          <p:cNvSpPr txBox="1"/>
          <p:nvPr/>
        </p:nvSpPr>
        <p:spPr>
          <a:xfrm>
            <a:off x="1139508" y="5888775"/>
            <a:ext cx="7732034" cy="757130"/>
          </a:xfrm>
          <a:prstGeom prst="rect">
            <a:avLst/>
          </a:prstGeom>
          <a:noFill/>
        </p:spPr>
        <p:txBody>
          <a:bodyPr wrap="square" rtlCol="0">
            <a:spAutoFit/>
          </a:bodyPr>
          <a:lstStyle/>
          <a:p>
            <a:pPr algn="r">
              <a:lnSpc>
                <a:spcPct val="120000"/>
              </a:lnSpc>
            </a:pPr>
            <a:r>
              <a:rPr lang="zh-CN" altLang="en-US" dirty="0" smtClean="0">
                <a:solidFill>
                  <a:schemeClr val="tx1">
                    <a:lumMod val="75000"/>
                    <a:lumOff val="25000"/>
                  </a:schemeClr>
                </a:solidFill>
                <a:latin typeface="华文楷体" panose="02010600040101010101" pitchFamily="2" charset="-122"/>
                <a:ea typeface="华文楷体" panose="02010600040101010101" pitchFamily="2" charset="-122"/>
              </a:rPr>
              <a:t>王振扬 </a:t>
            </a:r>
            <a:r>
              <a:rPr lang="en-US" altLang="zh-CN" dirty="0" smtClean="0">
                <a:solidFill>
                  <a:schemeClr val="tx1">
                    <a:lumMod val="75000"/>
                    <a:lumOff val="25000"/>
                  </a:schemeClr>
                </a:solidFill>
                <a:latin typeface="华文楷体" panose="02010600040101010101" pitchFamily="2" charset="-122"/>
                <a:ea typeface="华文楷体" panose="02010600040101010101" pitchFamily="2" charset="-122"/>
              </a:rPr>
              <a:t>-- </a:t>
            </a:r>
            <a:r>
              <a:rPr lang="zh-CN" altLang="en-US" dirty="0" smtClean="0">
                <a:solidFill>
                  <a:schemeClr val="tx1">
                    <a:lumMod val="75000"/>
                    <a:lumOff val="25000"/>
                  </a:schemeClr>
                </a:solidFill>
                <a:latin typeface="华文楷体" panose="02010600040101010101" pitchFamily="2" charset="-122"/>
                <a:ea typeface="华文楷体" panose="02010600040101010101" pitchFamily="2" charset="-122"/>
              </a:rPr>
              <a:t>计算机科学与技术</a:t>
            </a:r>
            <a:endParaRPr lang="en-US" altLang="zh-CN" dirty="0" smtClean="0">
              <a:solidFill>
                <a:schemeClr val="tx1">
                  <a:lumMod val="75000"/>
                  <a:lumOff val="25000"/>
                </a:schemeClr>
              </a:solidFill>
              <a:latin typeface="华文楷体" panose="02010600040101010101" pitchFamily="2" charset="-122"/>
              <a:ea typeface="华文楷体" panose="02010600040101010101" pitchFamily="2" charset="-122"/>
            </a:endParaRPr>
          </a:p>
          <a:p>
            <a:pPr algn="r">
              <a:lnSpc>
                <a:spcPct val="120000"/>
              </a:lnSpc>
            </a:pPr>
            <a:r>
              <a:rPr lang="zh-CN" altLang="en-US" dirty="0" smtClean="0">
                <a:solidFill>
                  <a:schemeClr val="tx1">
                    <a:lumMod val="75000"/>
                    <a:lumOff val="25000"/>
                  </a:schemeClr>
                </a:solidFill>
                <a:latin typeface="华文楷体" panose="02010600040101010101" pitchFamily="2" charset="-122"/>
                <a:ea typeface="华文楷体" panose="02010600040101010101" pitchFamily="2" charset="-122"/>
              </a:rPr>
              <a:t>指导老师 </a:t>
            </a:r>
            <a:r>
              <a:rPr lang="en-US" altLang="zh-CN" dirty="0" smtClean="0">
                <a:solidFill>
                  <a:schemeClr val="tx1">
                    <a:lumMod val="75000"/>
                    <a:lumOff val="25000"/>
                  </a:schemeClr>
                </a:solidFill>
                <a:latin typeface="华文楷体" panose="02010600040101010101" pitchFamily="2" charset="-122"/>
                <a:ea typeface="华文楷体" panose="02010600040101010101" pitchFamily="2" charset="-122"/>
              </a:rPr>
              <a:t>-- </a:t>
            </a:r>
            <a:r>
              <a:rPr lang="zh-CN" altLang="en-US" dirty="0" smtClean="0">
                <a:solidFill>
                  <a:schemeClr val="tx1">
                    <a:lumMod val="75000"/>
                    <a:lumOff val="25000"/>
                  </a:schemeClr>
                </a:solidFill>
                <a:latin typeface="华文楷体" panose="02010600040101010101" pitchFamily="2" charset="-122"/>
                <a:ea typeface="华文楷体" panose="02010600040101010101" pitchFamily="2" charset="-122"/>
              </a:rPr>
              <a:t>邓志东教授</a:t>
            </a:r>
            <a:endParaRPr lang="zh-CN" altLang="en-US" dirty="0">
              <a:solidFill>
                <a:schemeClr val="tx1">
                  <a:lumMod val="75000"/>
                  <a:lumOff val="25000"/>
                </a:schemeClr>
              </a:solidFill>
              <a:latin typeface="华文楷体" panose="02010600040101010101" pitchFamily="2" charset="-122"/>
              <a:ea typeface="华文楷体" panose="02010600040101010101" pitchFamily="2" charset="-122"/>
            </a:endParaRPr>
          </a:p>
        </p:txBody>
      </p:sp>
      <p:cxnSp>
        <p:nvCxnSpPr>
          <p:cNvPr id="7" name="直接连接符 6"/>
          <p:cNvCxnSpPr/>
          <p:nvPr/>
        </p:nvCxnSpPr>
        <p:spPr>
          <a:xfrm>
            <a:off x="163773"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0" y="3770844"/>
            <a:ext cx="9144000" cy="56736"/>
            <a:chOff x="30834" y="1305568"/>
            <a:chExt cx="8816454" cy="66133"/>
          </a:xfrm>
        </p:grpSpPr>
        <p:sp>
          <p:nvSpPr>
            <p:cNvPr id="29" name="矩形 2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1" name="图片 30"/>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37613" y="266701"/>
            <a:ext cx="3137850" cy="1327881"/>
          </a:xfrm>
          <a:prstGeom prst="rect">
            <a:avLst/>
          </a:prstGeom>
        </p:spPr>
      </p:pic>
    </p:spTree>
    <p:extLst>
      <p:ext uri="{BB962C8B-B14F-4D97-AF65-F5344CB8AC3E}">
        <p14:creationId xmlns:p14="http://schemas.microsoft.com/office/powerpoint/2010/main" val="357987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995" y="3973341"/>
            <a:ext cx="3029229" cy="24036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图片 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引言</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sp>
        <p:nvSpPr>
          <p:cNvPr id="21" name="TextBox 29"/>
          <p:cNvSpPr txBox="1"/>
          <p:nvPr/>
        </p:nvSpPr>
        <p:spPr>
          <a:xfrm>
            <a:off x="4630541" y="2059797"/>
            <a:ext cx="4397346" cy="3748719"/>
          </a:xfrm>
          <a:prstGeom prst="rect">
            <a:avLst/>
          </a:prstGeom>
          <a:noFill/>
        </p:spPr>
        <p:txBody>
          <a:bodyPr wrap="square" rtlCol="0">
            <a:spAutoFit/>
          </a:bodyPr>
          <a:lstStyle>
            <a:defPPr>
              <a:defRPr lang="zh-CN"/>
            </a:defPPr>
            <a:lvl1pPr>
              <a:lnSpc>
                <a:spcPct val="110000"/>
              </a:lnSpc>
              <a:defRPr>
                <a:solidFill>
                  <a:schemeClr val="tx1">
                    <a:lumMod val="75000"/>
                    <a:lumOff val="25000"/>
                  </a:schemeClr>
                </a:solidFill>
                <a:ea typeface="华文楷体" panose="02010600040101010101" pitchFamily="2" charset="-122"/>
              </a:defRPr>
            </a:lvl1pPr>
          </a:lstStyle>
          <a:p>
            <a:pPr marL="285750" indent="-285750">
              <a:buFont typeface="Arial" charset="0"/>
              <a:buChar char="•"/>
            </a:pPr>
            <a:r>
              <a:rPr lang="zh-CN" altLang="en-US" b="1" dirty="0">
                <a:solidFill>
                  <a:srgbClr val="404040"/>
                </a:solidFill>
              </a:rPr>
              <a:t>最常见的： </a:t>
            </a:r>
            <a:r>
              <a:rPr lang="en-US" altLang="zh-CN" b="1" dirty="0" smtClean="0">
                <a:solidFill>
                  <a:srgbClr val="5C307D"/>
                </a:solidFill>
              </a:rPr>
              <a:t>Sigmoid</a:t>
            </a:r>
            <a:r>
              <a:rPr lang="zh-CN" altLang="en-US" b="1" dirty="0">
                <a:solidFill>
                  <a:srgbClr val="404040"/>
                </a:solidFill>
              </a:rPr>
              <a:t>，</a:t>
            </a:r>
            <a:r>
              <a:rPr lang="en-US" altLang="zh-CN" b="1" dirty="0" err="1" smtClean="0">
                <a:solidFill>
                  <a:srgbClr val="5C307D"/>
                </a:solidFill>
              </a:rPr>
              <a:t>tanh</a:t>
            </a:r>
            <a:r>
              <a:rPr lang="zh-CN" altLang="en-US" b="1" dirty="0" smtClean="0">
                <a:solidFill>
                  <a:srgbClr val="5C307D"/>
                </a:solidFill>
              </a:rPr>
              <a:t>，</a:t>
            </a:r>
            <a:r>
              <a:rPr lang="en-US" altLang="zh-CN" b="1" dirty="0" err="1" smtClean="0">
                <a:solidFill>
                  <a:srgbClr val="5C307D"/>
                </a:solidFill>
              </a:rPr>
              <a:t>ReLU</a:t>
            </a:r>
            <a:endParaRPr lang="zh-CN" altLang="en-US" b="1" dirty="0">
              <a:solidFill>
                <a:srgbClr val="5C307D"/>
              </a:solidFill>
            </a:endParaRPr>
          </a:p>
          <a:p>
            <a:pPr marL="285750" indent="-285750">
              <a:buFont typeface="Arial" charset="0"/>
              <a:buChar char="•"/>
            </a:pPr>
            <a:endParaRPr lang="zh-CN" altLang="en-US" b="1" dirty="0">
              <a:solidFill>
                <a:srgbClr val="404040"/>
              </a:solidFill>
            </a:endParaRPr>
          </a:p>
          <a:p>
            <a:pPr marL="285750" indent="-285750">
              <a:buFont typeface="Arial" charset="0"/>
              <a:buChar char="•"/>
            </a:pPr>
            <a:r>
              <a:rPr lang="en-US" altLang="zh-CN" b="1" dirty="0">
                <a:solidFill>
                  <a:srgbClr val="404040"/>
                </a:solidFill>
              </a:rPr>
              <a:t>Mass </a:t>
            </a:r>
            <a:r>
              <a:rPr lang="zh-CN" altLang="en-US" b="1" dirty="0">
                <a:solidFill>
                  <a:srgbClr val="404040"/>
                </a:solidFill>
              </a:rPr>
              <a:t>提出</a:t>
            </a:r>
            <a:r>
              <a:rPr lang="zh-CN" altLang="en-US" b="1" dirty="0">
                <a:solidFill>
                  <a:srgbClr val="5C307D"/>
                </a:solidFill>
              </a:rPr>
              <a:t>斜坡线性整流单元</a:t>
            </a:r>
            <a:r>
              <a:rPr lang="en-US" altLang="zh-CN" b="1" dirty="0">
                <a:solidFill>
                  <a:srgbClr val="404040"/>
                </a:solidFill>
              </a:rPr>
              <a:t>(Leaky Rectified Linear </a:t>
            </a:r>
            <a:r>
              <a:rPr lang="en-US" altLang="zh-CN" b="1" dirty="0" err="1">
                <a:solidFill>
                  <a:srgbClr val="404040"/>
                </a:solidFill>
              </a:rPr>
              <a:t>Unit,LReLU</a:t>
            </a:r>
            <a:r>
              <a:rPr lang="en-US" altLang="zh-CN" b="1" dirty="0">
                <a:solidFill>
                  <a:srgbClr val="404040"/>
                </a:solidFill>
              </a:rPr>
              <a:t>)</a:t>
            </a:r>
            <a:endParaRPr lang="zh-CN" altLang="en-US" b="1" dirty="0">
              <a:solidFill>
                <a:srgbClr val="404040"/>
              </a:solidFill>
            </a:endParaRPr>
          </a:p>
          <a:p>
            <a:pPr marL="285750" indent="-285750">
              <a:buFont typeface="Arial" charset="0"/>
              <a:buChar char="•"/>
            </a:pPr>
            <a:r>
              <a:rPr lang="en-US" altLang="zh-CN" b="1" dirty="0">
                <a:solidFill>
                  <a:srgbClr val="404040"/>
                </a:solidFill>
              </a:rPr>
              <a:t>He </a:t>
            </a:r>
            <a:r>
              <a:rPr lang="zh-CN" altLang="en-US" b="1" dirty="0">
                <a:solidFill>
                  <a:srgbClr val="404040"/>
                </a:solidFill>
              </a:rPr>
              <a:t>提出</a:t>
            </a:r>
            <a:r>
              <a:rPr lang="zh-CN" altLang="en-US" b="1" dirty="0">
                <a:solidFill>
                  <a:srgbClr val="5C307D"/>
                </a:solidFill>
              </a:rPr>
              <a:t>参数化线性整流单元</a:t>
            </a:r>
            <a:r>
              <a:rPr lang="en-US" altLang="zh-CN" b="1" dirty="0">
                <a:solidFill>
                  <a:srgbClr val="404040"/>
                </a:solidFill>
              </a:rPr>
              <a:t>(Parametric Rectified Linear </a:t>
            </a:r>
            <a:r>
              <a:rPr lang="en-US" altLang="zh-CN" b="1" dirty="0" err="1">
                <a:solidFill>
                  <a:srgbClr val="404040"/>
                </a:solidFill>
              </a:rPr>
              <a:t>Unit,PReLU</a:t>
            </a:r>
            <a:r>
              <a:rPr lang="en-US" altLang="zh-CN" b="1" dirty="0">
                <a:solidFill>
                  <a:srgbClr val="404040"/>
                </a:solidFill>
              </a:rPr>
              <a:t>)</a:t>
            </a:r>
            <a:endParaRPr lang="zh-CN" altLang="en-US" b="1" dirty="0">
              <a:solidFill>
                <a:srgbClr val="404040"/>
              </a:solidFill>
            </a:endParaRPr>
          </a:p>
          <a:p>
            <a:pPr marL="285750" indent="-285750">
              <a:buFont typeface="Arial" charset="0"/>
              <a:buChar char="•"/>
            </a:pPr>
            <a:r>
              <a:rPr lang="en-US" altLang="zh-CN" b="1" dirty="0">
                <a:solidFill>
                  <a:srgbClr val="404040"/>
                </a:solidFill>
              </a:rPr>
              <a:t>Xu </a:t>
            </a:r>
            <a:r>
              <a:rPr lang="zh-CN" altLang="en-US" b="1" dirty="0">
                <a:solidFill>
                  <a:srgbClr val="404040"/>
                </a:solidFill>
              </a:rPr>
              <a:t>提出</a:t>
            </a:r>
            <a:r>
              <a:rPr lang="zh-CN" altLang="en-US" b="1" dirty="0">
                <a:solidFill>
                  <a:srgbClr val="5C307D"/>
                </a:solidFill>
              </a:rPr>
              <a:t>随机线性整流单元</a:t>
            </a:r>
            <a:r>
              <a:rPr lang="en-US" altLang="zh-CN" b="1" dirty="0">
                <a:solidFill>
                  <a:srgbClr val="404040"/>
                </a:solidFill>
              </a:rPr>
              <a:t>(Randomized Rectified Linear </a:t>
            </a:r>
            <a:r>
              <a:rPr lang="en-US" altLang="zh-CN" b="1" dirty="0" err="1">
                <a:solidFill>
                  <a:srgbClr val="404040"/>
                </a:solidFill>
              </a:rPr>
              <a:t>Unit,ReLU</a:t>
            </a:r>
            <a:r>
              <a:rPr lang="en-US" altLang="zh-CN" b="1" dirty="0">
                <a:solidFill>
                  <a:srgbClr val="404040"/>
                </a:solidFill>
              </a:rPr>
              <a:t>)</a:t>
            </a:r>
            <a:endParaRPr lang="zh-CN" altLang="en-US" b="1" dirty="0">
              <a:solidFill>
                <a:srgbClr val="404040"/>
              </a:solidFill>
            </a:endParaRPr>
          </a:p>
          <a:p>
            <a:pPr marL="285750" indent="-285750">
              <a:buFont typeface="Arial" charset="0"/>
              <a:buChar char="•"/>
            </a:pPr>
            <a:r>
              <a:rPr lang="en-US" altLang="zh-CN" b="1" dirty="0" err="1">
                <a:solidFill>
                  <a:srgbClr val="404040"/>
                </a:solidFill>
              </a:rPr>
              <a:t>Clevert</a:t>
            </a:r>
            <a:r>
              <a:rPr lang="zh-CN" altLang="en-US" b="1" dirty="0">
                <a:solidFill>
                  <a:srgbClr val="404040"/>
                </a:solidFill>
              </a:rPr>
              <a:t>提出</a:t>
            </a:r>
            <a:r>
              <a:rPr lang="zh-CN" altLang="en-US" b="1" dirty="0">
                <a:solidFill>
                  <a:srgbClr val="5C307D"/>
                </a:solidFill>
              </a:rPr>
              <a:t>指数线性</a:t>
            </a:r>
            <a:r>
              <a:rPr lang="zh-CN" altLang="en-US" b="1" dirty="0" smtClean="0">
                <a:solidFill>
                  <a:srgbClr val="5C307D"/>
                </a:solidFill>
              </a:rPr>
              <a:t>单元</a:t>
            </a:r>
            <a:r>
              <a:rPr lang="en-US" altLang="zh-CN" b="1" dirty="0">
                <a:solidFill>
                  <a:srgbClr val="404040"/>
                </a:solidFill>
              </a:rPr>
              <a:t>(Exponential Linear </a:t>
            </a:r>
            <a:r>
              <a:rPr lang="en-US" altLang="zh-CN" b="1" dirty="0" err="1">
                <a:solidFill>
                  <a:srgbClr val="404040"/>
                </a:solidFill>
              </a:rPr>
              <a:t>Unit,ELU</a:t>
            </a:r>
            <a:r>
              <a:rPr lang="en-US" altLang="zh-CN" b="1" dirty="0">
                <a:solidFill>
                  <a:srgbClr val="404040"/>
                </a:solidFill>
              </a:rPr>
              <a:t>)</a:t>
            </a:r>
            <a:endParaRPr lang="zh-CN" altLang="en-US" b="1" dirty="0">
              <a:solidFill>
                <a:srgbClr val="404040"/>
              </a:solidFill>
            </a:endParaRPr>
          </a:p>
          <a:p>
            <a:pPr marL="285750" indent="-285750">
              <a:buFont typeface="Arial" charset="0"/>
              <a:buChar char="•"/>
            </a:pPr>
            <a:r>
              <a:rPr lang="zh-CN" altLang="en-US" b="1" dirty="0">
                <a:solidFill>
                  <a:srgbClr val="5C307D"/>
                </a:solidFill>
              </a:rPr>
              <a:t>最大化输出单元</a:t>
            </a:r>
            <a:r>
              <a:rPr lang="en-US" altLang="zh-CN" b="1" dirty="0">
                <a:solidFill>
                  <a:srgbClr val="404040"/>
                </a:solidFill>
              </a:rPr>
              <a:t>(</a:t>
            </a:r>
            <a:r>
              <a:rPr lang="en-US" altLang="zh-CN" b="1" dirty="0" err="1">
                <a:solidFill>
                  <a:srgbClr val="404040"/>
                </a:solidFill>
              </a:rPr>
              <a:t>Maxout</a:t>
            </a:r>
            <a:r>
              <a:rPr lang="en-US" altLang="zh-CN" b="1" dirty="0">
                <a:solidFill>
                  <a:srgbClr val="404040"/>
                </a:solidFill>
              </a:rPr>
              <a:t>)</a:t>
            </a:r>
            <a:r>
              <a:rPr lang="zh-CN" altLang="en-US" b="1" dirty="0">
                <a:solidFill>
                  <a:srgbClr val="404040"/>
                </a:solidFill>
              </a:rPr>
              <a:t>和</a:t>
            </a:r>
            <a:r>
              <a:rPr lang="zh-CN" altLang="en-US" b="1" dirty="0">
                <a:solidFill>
                  <a:srgbClr val="5C307D"/>
                </a:solidFill>
              </a:rPr>
              <a:t>概率最大化输出单元</a:t>
            </a:r>
            <a:r>
              <a:rPr lang="en-US" altLang="zh-CN" b="1" dirty="0">
                <a:solidFill>
                  <a:srgbClr val="404040"/>
                </a:solidFill>
              </a:rPr>
              <a:t>(</a:t>
            </a:r>
            <a:r>
              <a:rPr lang="en-US" altLang="zh-CN" b="1" dirty="0" err="1">
                <a:solidFill>
                  <a:srgbClr val="404040"/>
                </a:solidFill>
              </a:rPr>
              <a:t>Probout</a:t>
            </a:r>
            <a:r>
              <a:rPr lang="en-US" altLang="zh-CN" b="1" dirty="0">
                <a:solidFill>
                  <a:srgbClr val="404040"/>
                </a:solidFill>
              </a:rPr>
              <a:t>)</a:t>
            </a:r>
            <a:endParaRPr lang="zh-CN" altLang="en-US" b="1" dirty="0">
              <a:solidFill>
                <a:srgbClr val="404040"/>
              </a:solidFill>
            </a:endParaRPr>
          </a:p>
        </p:txBody>
      </p:sp>
      <p:sp>
        <p:nvSpPr>
          <p:cNvPr id="26" name="TextBox 29"/>
          <p:cNvSpPr txBox="1"/>
          <p:nvPr/>
        </p:nvSpPr>
        <p:spPr>
          <a:xfrm>
            <a:off x="277478" y="2855452"/>
            <a:ext cx="4318780" cy="701731"/>
          </a:xfrm>
          <a:prstGeom prst="rect">
            <a:avLst/>
          </a:prstGeom>
          <a:noFill/>
        </p:spPr>
        <p:txBody>
          <a:bodyPr wrap="square" rtlCol="0">
            <a:spAutoFit/>
          </a:bodyPr>
          <a:lstStyle>
            <a:defPPr>
              <a:defRPr lang="zh-CN"/>
            </a:defPPr>
            <a:lvl1pPr>
              <a:lnSpc>
                <a:spcPct val="110000"/>
              </a:lnSpc>
              <a:defRPr>
                <a:solidFill>
                  <a:schemeClr val="tx1">
                    <a:lumMod val="75000"/>
                    <a:lumOff val="25000"/>
                  </a:schemeClr>
                </a:solidFill>
                <a:ea typeface="华文楷体" panose="02010600040101010101" pitchFamily="2" charset="-122"/>
              </a:defRPr>
            </a:lvl1pPr>
          </a:lstStyle>
          <a:p>
            <a:r>
              <a:rPr lang="zh-CN" altLang="en-US" b="1" dirty="0">
                <a:solidFill>
                  <a:srgbClr val="5C307D"/>
                </a:solidFill>
              </a:rPr>
              <a:t>非线性激活函数</a:t>
            </a:r>
            <a:r>
              <a:rPr lang="zh-CN" altLang="en-US" b="1" dirty="0">
                <a:solidFill>
                  <a:srgbClr val="404040"/>
                </a:solidFill>
              </a:rPr>
              <a:t>可以增强卷积神经网络的</a:t>
            </a:r>
            <a:r>
              <a:rPr lang="zh-CN" altLang="en-US" b="1" dirty="0">
                <a:solidFill>
                  <a:srgbClr val="5C307D"/>
                </a:solidFill>
              </a:rPr>
              <a:t>非线性拟合</a:t>
            </a:r>
            <a:r>
              <a:rPr lang="zh-CN" altLang="en-US" b="1" smtClean="0">
                <a:solidFill>
                  <a:srgbClr val="5C307D"/>
                </a:solidFill>
              </a:rPr>
              <a:t>能力</a:t>
            </a:r>
            <a:r>
              <a:rPr lang="zh-CN" altLang="en-US" b="1" smtClean="0">
                <a:solidFill>
                  <a:srgbClr val="404040"/>
                </a:solidFill>
              </a:rPr>
              <a:t>。</a:t>
            </a:r>
            <a:endParaRPr lang="en-US" b="1" dirty="0">
              <a:solidFill>
                <a:srgbClr val="404040"/>
              </a:solidFill>
            </a:endParaRPr>
          </a:p>
        </p:txBody>
      </p:sp>
      <p:sp>
        <p:nvSpPr>
          <p:cNvPr id="27"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相关研究</a:t>
            </a:r>
            <a:endParaRPr lang="zh-CN" altLang="en-US" sz="2400" b="1" dirty="0">
              <a:solidFill>
                <a:schemeClr val="tx1">
                  <a:lumMod val="75000"/>
                  <a:lumOff val="25000"/>
                </a:schemeClr>
              </a:solidFill>
              <a:ea typeface="华文楷体" panose="02010600040101010101" pitchFamily="2" charset="-122"/>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0170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2870282" cy="1214651"/>
          </a:xfrm>
          <a:prstGeom prst="rect">
            <a:avLst/>
          </a:prstGeom>
        </p:spPr>
      </p:pic>
      <p:sp>
        <p:nvSpPr>
          <p:cNvPr id="3" name="矩形 2"/>
          <p:cNvSpPr/>
          <p:nvPr/>
        </p:nvSpPr>
        <p:spPr>
          <a:xfrm>
            <a:off x="-2810" y="0"/>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13648" y="1201003"/>
            <a:ext cx="914681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810" y="6640831"/>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4053" y="1303761"/>
            <a:ext cx="646331" cy="369332"/>
          </a:xfrm>
          <a:prstGeom prst="rect">
            <a:avLst/>
          </a:prstGeom>
          <a:solidFill>
            <a:srgbClr val="5C307D"/>
          </a:solidFill>
        </p:spPr>
        <p:txBody>
          <a:bodyPr wrap="none" rtlCol="0">
            <a:spAutoFit/>
          </a:bodyPr>
          <a:lstStyle/>
          <a:p>
            <a:pPr algn="ctr"/>
            <a:r>
              <a:rPr lang="zh-CN" altLang="en-US" dirty="0" smtClean="0">
                <a:solidFill>
                  <a:schemeClr val="bg1"/>
                </a:solidFill>
                <a:latin typeface="华文楷体" panose="02010600040101010101" pitchFamily="2" charset="-122"/>
                <a:ea typeface="华文楷体" panose="02010600040101010101" pitchFamily="2" charset="-122"/>
              </a:rPr>
              <a:t>引言</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1130384"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组合卷积</a:t>
            </a:r>
            <a:endParaRPr lang="zh-CN" altLang="en-US" dirty="0">
              <a:latin typeface="华文楷体" panose="02010600040101010101" pitchFamily="2" charset="-122"/>
              <a:ea typeface="华文楷体" panose="02010600040101010101" pitchFamily="2" charset="-122"/>
            </a:endParaRPr>
          </a:p>
        </p:txBody>
      </p:sp>
      <p:sp>
        <p:nvSpPr>
          <p:cNvPr id="13" name="文本框 12"/>
          <p:cNvSpPr txBox="1"/>
          <p:nvPr/>
        </p:nvSpPr>
        <p:spPr>
          <a:xfrm>
            <a:off x="2225107" y="1303761"/>
            <a:ext cx="161134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随机区域池化</a:t>
            </a:r>
            <a:endParaRPr lang="zh-CN" altLang="en-US" dirty="0">
              <a:latin typeface="华文楷体" panose="02010600040101010101" pitchFamily="2" charset="-122"/>
              <a:ea typeface="华文楷体" panose="02010600040101010101" pitchFamily="2" charset="-122"/>
            </a:endParaRPr>
          </a:p>
        </p:txBody>
      </p:sp>
      <p:sp>
        <p:nvSpPr>
          <p:cNvPr id="14" name="文本框 13"/>
          <p:cNvSpPr txBox="1"/>
          <p:nvPr/>
        </p:nvSpPr>
        <p:spPr>
          <a:xfrm>
            <a:off x="3836447"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模型压缩</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4931170" y="1303761"/>
            <a:ext cx="1569660"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交通标志识别</a:t>
            </a:r>
            <a:endParaRPr lang="zh-CN" altLang="en-US" dirty="0">
              <a:latin typeface="华文楷体" panose="02010600040101010101" pitchFamily="2" charset="-122"/>
              <a:ea typeface="华文楷体" panose="02010600040101010101" pitchFamily="2" charset="-122"/>
            </a:endParaRPr>
          </a:p>
        </p:txBody>
      </p:sp>
      <p:sp>
        <p:nvSpPr>
          <p:cNvPr id="16" name="文本框 15"/>
          <p:cNvSpPr txBox="1"/>
          <p:nvPr/>
        </p:nvSpPr>
        <p:spPr>
          <a:xfrm>
            <a:off x="6500830"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总结展望</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7595553" y="1303761"/>
            <a:ext cx="1107996" cy="369332"/>
          </a:xfrm>
          <a:prstGeom prst="rect">
            <a:avLst/>
          </a:prstGeom>
          <a:noFill/>
        </p:spPr>
        <p:txBody>
          <a:bodyPr wrap="none" rtlCol="0">
            <a:spAutoFit/>
          </a:bodyPr>
          <a:lstStyle/>
          <a:p>
            <a:pPr algn="ctr"/>
            <a:r>
              <a:rPr lang="zh-CN" altLang="en-US" dirty="0" smtClean="0">
                <a:latin typeface="华文楷体" panose="02010600040101010101" pitchFamily="2" charset="-122"/>
                <a:ea typeface="华文楷体" panose="02010600040101010101" pitchFamily="2" charset="-122"/>
              </a:rPr>
              <a:t>文献综述</a:t>
            </a:r>
            <a:endParaRPr lang="zh-CN" altLang="en-US" dirty="0">
              <a:latin typeface="华文楷体" panose="02010600040101010101" pitchFamily="2" charset="-122"/>
              <a:ea typeface="华文楷体" panose="02010600040101010101" pitchFamily="2" charset="-122"/>
            </a:endParaRPr>
          </a:p>
        </p:txBody>
      </p:sp>
      <p:sp>
        <p:nvSpPr>
          <p:cNvPr id="21" name="TextBox 29"/>
          <p:cNvSpPr txBox="1"/>
          <p:nvPr/>
        </p:nvSpPr>
        <p:spPr>
          <a:xfrm>
            <a:off x="4630541" y="2059797"/>
            <a:ext cx="4397346" cy="3748719"/>
          </a:xfrm>
          <a:prstGeom prst="rect">
            <a:avLst/>
          </a:prstGeom>
          <a:noFill/>
        </p:spPr>
        <p:txBody>
          <a:bodyPr wrap="square" rtlCol="0">
            <a:spAutoFit/>
          </a:bodyPr>
          <a:lstStyle>
            <a:defPPr>
              <a:defRPr lang="zh-CN"/>
            </a:defPPr>
            <a:lvl1pPr>
              <a:lnSpc>
                <a:spcPct val="110000"/>
              </a:lnSpc>
              <a:defRPr>
                <a:solidFill>
                  <a:schemeClr val="tx1">
                    <a:lumMod val="75000"/>
                    <a:lumOff val="25000"/>
                  </a:schemeClr>
                </a:solidFill>
                <a:ea typeface="华文楷体" panose="02010600040101010101" pitchFamily="2" charset="-122"/>
              </a:defRPr>
            </a:lvl1pPr>
          </a:lstStyle>
          <a:p>
            <a:pPr indent="-285750">
              <a:buFont typeface="Arial" charset="0"/>
              <a:buChar char="•"/>
            </a:pPr>
            <a:endParaRPr lang="zh-CN" altLang="en-US" b="1" dirty="0">
              <a:solidFill>
                <a:srgbClr val="404040"/>
              </a:solidFill>
            </a:endParaRPr>
          </a:p>
          <a:p>
            <a:pPr indent="-285750">
              <a:buFont typeface="Arial" charset="0"/>
              <a:buChar char="•"/>
            </a:pPr>
            <a:r>
              <a:rPr lang="zh-CN" altLang="en-US" b="1" dirty="0">
                <a:solidFill>
                  <a:srgbClr val="404040"/>
                </a:solidFill>
              </a:rPr>
              <a:t>交叉熵损失 函数</a:t>
            </a:r>
            <a:r>
              <a:rPr lang="en-US" altLang="zh-CN" b="1" dirty="0">
                <a:solidFill>
                  <a:srgbClr val="404040"/>
                </a:solidFill>
              </a:rPr>
              <a:t>(Cross Entropy Loss</a:t>
            </a:r>
            <a:r>
              <a:rPr lang="en-US" altLang="zh-CN" b="1" dirty="0" smtClean="0">
                <a:solidFill>
                  <a:srgbClr val="404040"/>
                </a:solidFill>
              </a:rPr>
              <a:t>)</a:t>
            </a:r>
          </a:p>
          <a:p>
            <a:pPr indent="-285750">
              <a:buFont typeface="Arial" charset="0"/>
              <a:buChar char="•"/>
            </a:pPr>
            <a:endParaRPr lang="zh-CN" altLang="en-US" b="1" dirty="0" smtClean="0">
              <a:solidFill>
                <a:srgbClr val="404040"/>
              </a:solidFill>
            </a:endParaRPr>
          </a:p>
          <a:p>
            <a:pPr indent="-285750">
              <a:buFont typeface="Arial" charset="0"/>
              <a:buChar char="•"/>
            </a:pPr>
            <a:endParaRPr lang="en-US" altLang="zh-CN" b="1" dirty="0" smtClean="0">
              <a:solidFill>
                <a:srgbClr val="404040"/>
              </a:solidFill>
            </a:endParaRPr>
          </a:p>
          <a:p>
            <a:pPr indent="-285750">
              <a:buFont typeface="Arial" charset="0"/>
              <a:buChar char="•"/>
            </a:pPr>
            <a:endParaRPr lang="zh-CN" altLang="en-US" b="1" dirty="0">
              <a:solidFill>
                <a:srgbClr val="404040"/>
              </a:solidFill>
            </a:endParaRPr>
          </a:p>
          <a:p>
            <a:pPr indent="-285750">
              <a:buFont typeface="Arial" charset="0"/>
              <a:buChar char="•"/>
            </a:pPr>
            <a:r>
              <a:rPr lang="zh-CN" altLang="en-US" b="1" dirty="0">
                <a:solidFill>
                  <a:srgbClr val="404040"/>
                </a:solidFill>
              </a:rPr>
              <a:t>铰链损失函数</a:t>
            </a:r>
            <a:r>
              <a:rPr lang="en-US" altLang="zh-CN" b="1" dirty="0">
                <a:solidFill>
                  <a:srgbClr val="404040"/>
                </a:solidFill>
              </a:rPr>
              <a:t>(Hinge Loss</a:t>
            </a:r>
            <a:r>
              <a:rPr lang="en-US" altLang="zh-CN" b="1" dirty="0" smtClean="0">
                <a:solidFill>
                  <a:srgbClr val="404040"/>
                </a:solidFill>
              </a:rPr>
              <a:t>)</a:t>
            </a:r>
          </a:p>
          <a:p>
            <a:pPr indent="-285750">
              <a:buFont typeface="Arial" charset="0"/>
              <a:buChar char="•"/>
            </a:pPr>
            <a:endParaRPr lang="zh-CN" altLang="en-US" b="1" dirty="0" smtClean="0">
              <a:solidFill>
                <a:srgbClr val="404040"/>
              </a:solidFill>
            </a:endParaRPr>
          </a:p>
          <a:p>
            <a:pPr indent="-285750">
              <a:buFont typeface="Arial" charset="0"/>
              <a:buChar char="•"/>
            </a:pPr>
            <a:endParaRPr lang="en-US" altLang="zh-CN" b="1" dirty="0" smtClean="0">
              <a:solidFill>
                <a:srgbClr val="404040"/>
              </a:solidFill>
            </a:endParaRPr>
          </a:p>
          <a:p>
            <a:pPr indent="-285750">
              <a:buFont typeface="Arial" charset="0"/>
              <a:buChar char="•"/>
            </a:pPr>
            <a:endParaRPr lang="zh-CN" altLang="en-US" b="1" dirty="0">
              <a:solidFill>
                <a:srgbClr val="404040"/>
              </a:solidFill>
            </a:endParaRPr>
          </a:p>
          <a:p>
            <a:pPr indent="-285750">
              <a:buFont typeface="Arial" charset="0"/>
              <a:buChar char="•"/>
            </a:pPr>
            <a:r>
              <a:rPr lang="zh-CN" altLang="en-US" b="1" dirty="0" smtClean="0">
                <a:solidFill>
                  <a:srgbClr val="404040"/>
                </a:solidFill>
              </a:rPr>
              <a:t>对比</a:t>
            </a:r>
            <a:r>
              <a:rPr lang="zh-CN" altLang="en-US" b="1" dirty="0">
                <a:solidFill>
                  <a:srgbClr val="404040"/>
                </a:solidFill>
              </a:rPr>
              <a:t>损失函数</a:t>
            </a:r>
            <a:r>
              <a:rPr lang="en-US" altLang="zh-CN" b="1" dirty="0">
                <a:solidFill>
                  <a:srgbClr val="404040"/>
                </a:solidFill>
              </a:rPr>
              <a:t>(Contrastive Loss</a:t>
            </a:r>
            <a:r>
              <a:rPr lang="en-US" altLang="zh-CN" b="1" dirty="0" smtClean="0">
                <a:solidFill>
                  <a:srgbClr val="404040"/>
                </a:solidFill>
              </a:rPr>
              <a:t>)</a:t>
            </a:r>
          </a:p>
          <a:p>
            <a:pPr indent="-285750">
              <a:buFont typeface="Arial" charset="0"/>
              <a:buChar char="•"/>
            </a:pPr>
            <a:endParaRPr lang="zh-CN" altLang="en-US" b="1" dirty="0" smtClean="0">
              <a:solidFill>
                <a:srgbClr val="404040"/>
              </a:solidFill>
            </a:endParaRPr>
          </a:p>
          <a:p>
            <a:pPr indent="-285750">
              <a:buFont typeface="Arial" charset="0"/>
              <a:buChar char="•"/>
            </a:pPr>
            <a:endParaRPr lang="zh-CN" altLang="en-US" b="1" dirty="0">
              <a:solidFill>
                <a:srgbClr val="404040"/>
              </a:solidFill>
            </a:endParaRPr>
          </a:p>
        </p:txBody>
      </p:sp>
      <p:sp>
        <p:nvSpPr>
          <p:cNvPr id="26" name="TextBox 29"/>
          <p:cNvSpPr txBox="1"/>
          <p:nvPr/>
        </p:nvSpPr>
        <p:spPr>
          <a:xfrm>
            <a:off x="253220" y="2637962"/>
            <a:ext cx="4318780" cy="3139321"/>
          </a:xfrm>
          <a:prstGeom prst="rect">
            <a:avLst/>
          </a:prstGeom>
          <a:noFill/>
        </p:spPr>
        <p:txBody>
          <a:bodyPr wrap="square" rtlCol="0">
            <a:spAutoFit/>
          </a:bodyPr>
          <a:lstStyle>
            <a:defPPr>
              <a:defRPr lang="zh-CN"/>
            </a:defPPr>
            <a:lvl1pPr>
              <a:lnSpc>
                <a:spcPct val="110000"/>
              </a:lnSpc>
              <a:defRPr>
                <a:solidFill>
                  <a:schemeClr val="tx1">
                    <a:lumMod val="75000"/>
                    <a:lumOff val="25000"/>
                  </a:schemeClr>
                </a:solidFill>
                <a:ea typeface="华文楷体" panose="02010600040101010101" pitchFamily="2" charset="-122"/>
              </a:defRPr>
            </a:lvl1pPr>
          </a:lstStyle>
          <a:p>
            <a:r>
              <a:rPr lang="zh-CN" altLang="en-US" b="1" dirty="0">
                <a:solidFill>
                  <a:srgbClr val="404040"/>
                </a:solidFill>
              </a:rPr>
              <a:t>损失函数反映了</a:t>
            </a:r>
            <a:r>
              <a:rPr lang="zh-CN" altLang="en-US" b="1" dirty="0">
                <a:solidFill>
                  <a:srgbClr val="5C307D"/>
                </a:solidFill>
              </a:rPr>
              <a:t>估计值与真值之间的</a:t>
            </a:r>
            <a:r>
              <a:rPr lang="zh-CN" altLang="en-US" b="1" dirty="0" smtClean="0">
                <a:solidFill>
                  <a:srgbClr val="5C307D"/>
                </a:solidFill>
              </a:rPr>
              <a:t>误差</a:t>
            </a:r>
            <a:r>
              <a:rPr lang="zh-CN" altLang="en-US" b="1" dirty="0" smtClean="0">
                <a:solidFill>
                  <a:srgbClr val="404040"/>
                </a:solidFill>
              </a:rPr>
              <a:t>。反映对问题</a:t>
            </a:r>
            <a:r>
              <a:rPr lang="zh-CN" altLang="en-US" b="1" dirty="0">
                <a:solidFill>
                  <a:srgbClr val="404040"/>
                </a:solidFill>
              </a:rPr>
              <a:t>的不同定义</a:t>
            </a:r>
            <a:r>
              <a:rPr lang="zh-CN" altLang="en-US" b="1" dirty="0" smtClean="0">
                <a:solidFill>
                  <a:srgbClr val="404040"/>
                </a:solidFill>
              </a:rPr>
              <a:t>。</a:t>
            </a:r>
            <a:endParaRPr lang="en-US" altLang="zh-CN" b="1" dirty="0" smtClean="0">
              <a:solidFill>
                <a:srgbClr val="404040"/>
              </a:solidFill>
            </a:endParaRPr>
          </a:p>
          <a:p>
            <a:endParaRPr lang="en-US" b="1" dirty="0">
              <a:solidFill>
                <a:srgbClr val="404040"/>
              </a:solidFill>
            </a:endParaRPr>
          </a:p>
          <a:p>
            <a:pPr indent="-285750">
              <a:buFont typeface="Arial" charset="0"/>
              <a:buChar char="•"/>
            </a:pPr>
            <a:r>
              <a:rPr lang="zh-CN" altLang="en-US" b="1" dirty="0">
                <a:solidFill>
                  <a:srgbClr val="404040"/>
                </a:solidFill>
              </a:rPr>
              <a:t>多项式逻辑损失函数</a:t>
            </a:r>
            <a:r>
              <a:rPr lang="en-US" altLang="zh-CN" b="1" dirty="0">
                <a:solidFill>
                  <a:srgbClr val="404040"/>
                </a:solidFill>
              </a:rPr>
              <a:t>(Multinomial Logistic Loss)</a:t>
            </a:r>
            <a:endParaRPr lang="zh-CN" altLang="en-US" b="1" dirty="0">
              <a:solidFill>
                <a:srgbClr val="404040"/>
              </a:solidFill>
            </a:endParaRPr>
          </a:p>
          <a:p>
            <a:pPr indent="-285750">
              <a:buFont typeface="Arial" charset="0"/>
              <a:buChar char="•"/>
            </a:pPr>
            <a:endParaRPr lang="zh-CN" altLang="en-US" b="1" dirty="0">
              <a:solidFill>
                <a:srgbClr val="404040"/>
              </a:solidFill>
            </a:endParaRPr>
          </a:p>
          <a:p>
            <a:pPr indent="-285750">
              <a:buFont typeface="Arial" charset="0"/>
              <a:buChar char="•"/>
            </a:pPr>
            <a:endParaRPr lang="en-US" altLang="zh-CN" b="1" dirty="0" smtClean="0">
              <a:solidFill>
                <a:srgbClr val="404040"/>
              </a:solidFill>
            </a:endParaRPr>
          </a:p>
          <a:p>
            <a:pPr indent="-285750">
              <a:buFont typeface="Arial" charset="0"/>
              <a:buChar char="•"/>
            </a:pPr>
            <a:r>
              <a:rPr lang="zh-CN" altLang="en-US" b="1" dirty="0" smtClean="0">
                <a:solidFill>
                  <a:srgbClr val="404040"/>
                </a:solidFill>
              </a:rPr>
              <a:t>信息</a:t>
            </a:r>
            <a:r>
              <a:rPr lang="zh-CN" altLang="en-US" b="1" dirty="0">
                <a:solidFill>
                  <a:srgbClr val="404040"/>
                </a:solidFill>
              </a:rPr>
              <a:t>增益损失函数</a:t>
            </a:r>
            <a:r>
              <a:rPr lang="en-US" altLang="zh-CN" b="1" dirty="0">
                <a:solidFill>
                  <a:srgbClr val="404040"/>
                </a:solidFill>
              </a:rPr>
              <a:t>(Information Gain Loss)</a:t>
            </a:r>
            <a:endParaRPr lang="zh-CN" altLang="en-US" b="1" dirty="0">
              <a:solidFill>
                <a:srgbClr val="404040"/>
              </a:solidFill>
            </a:endParaRPr>
          </a:p>
          <a:p>
            <a:endParaRPr lang="en-US" b="1" dirty="0">
              <a:solidFill>
                <a:srgbClr val="404040"/>
              </a:solidFill>
            </a:endParaRPr>
          </a:p>
        </p:txBody>
      </p:sp>
      <p:sp>
        <p:nvSpPr>
          <p:cNvPr id="27" name="TextBox 30"/>
          <p:cNvSpPr txBox="1"/>
          <p:nvPr/>
        </p:nvSpPr>
        <p:spPr>
          <a:xfrm>
            <a:off x="653215" y="2059797"/>
            <a:ext cx="3998794" cy="461665"/>
          </a:xfrm>
          <a:prstGeom prst="rect">
            <a:avLst/>
          </a:prstGeom>
          <a:noFill/>
          <a:ln>
            <a:noFill/>
          </a:ln>
        </p:spPr>
        <p:txBody>
          <a:bodyPr wrap="square" rtlCol="0">
            <a:spAutoFit/>
          </a:bodyPr>
          <a:lstStyle/>
          <a:p>
            <a:r>
              <a:rPr lang="zh-CN" altLang="en-US" sz="2400" b="1" dirty="0" smtClean="0">
                <a:solidFill>
                  <a:schemeClr val="tx1">
                    <a:lumMod val="75000"/>
                    <a:lumOff val="25000"/>
                  </a:schemeClr>
                </a:solidFill>
                <a:ea typeface="华文楷体" panose="02010600040101010101" pitchFamily="2" charset="-122"/>
              </a:rPr>
              <a:t>相关研究</a:t>
            </a:r>
            <a:endParaRPr lang="zh-CN" altLang="en-US" sz="2400" b="1" dirty="0">
              <a:solidFill>
                <a:schemeClr val="tx1">
                  <a:lumMod val="75000"/>
                  <a:lumOff val="25000"/>
                </a:schemeClr>
              </a:solidFill>
              <a:ea typeface="华文楷体" panose="02010600040101010101" pitchFamily="2" charset="-122"/>
            </a:endParaRPr>
          </a:p>
        </p:txBody>
      </p:sp>
      <p:sp>
        <p:nvSpPr>
          <p:cNvPr id="28" name="矩形 27"/>
          <p:cNvSpPr/>
          <p:nvPr/>
        </p:nvSpPr>
        <p:spPr>
          <a:xfrm>
            <a:off x="382137" y="2172551"/>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4724579" y="6342744"/>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stretch>
            <a:fillRect/>
          </a:stretch>
        </p:blipFill>
        <p:spPr>
          <a:xfrm>
            <a:off x="807218" y="4233419"/>
            <a:ext cx="2437137" cy="441420"/>
          </a:xfrm>
          <a:prstGeom prst="rect">
            <a:avLst/>
          </a:prstGeom>
          <a:noFill/>
          <a:ln>
            <a:noFill/>
          </a:ln>
        </p:spPr>
      </p:pic>
      <p:pic>
        <p:nvPicPr>
          <p:cNvPr id="7" name="Picture 6"/>
          <p:cNvPicPr>
            <a:picLocks noChangeAspect="1"/>
          </p:cNvPicPr>
          <p:nvPr/>
        </p:nvPicPr>
        <p:blipFill>
          <a:blip r:embed="rId5"/>
          <a:stretch>
            <a:fillRect/>
          </a:stretch>
        </p:blipFill>
        <p:spPr>
          <a:xfrm>
            <a:off x="5125998" y="4082443"/>
            <a:ext cx="2867368" cy="547700"/>
          </a:xfrm>
          <a:prstGeom prst="rect">
            <a:avLst/>
          </a:prstGeom>
        </p:spPr>
      </p:pic>
      <p:pic>
        <p:nvPicPr>
          <p:cNvPr id="8" name="Picture 7"/>
          <p:cNvPicPr>
            <a:picLocks noChangeAspect="1"/>
          </p:cNvPicPr>
          <p:nvPr/>
        </p:nvPicPr>
        <p:blipFill>
          <a:blip r:embed="rId6"/>
          <a:stretch>
            <a:fillRect/>
          </a:stretch>
        </p:blipFill>
        <p:spPr>
          <a:xfrm>
            <a:off x="5125998" y="5201769"/>
            <a:ext cx="2900994" cy="521377"/>
          </a:xfrm>
          <a:prstGeom prst="rect">
            <a:avLst/>
          </a:prstGeom>
        </p:spPr>
      </p:pic>
      <p:pic>
        <p:nvPicPr>
          <p:cNvPr id="9" name="Picture 8"/>
          <p:cNvPicPr>
            <a:picLocks noChangeAspect="1"/>
          </p:cNvPicPr>
          <p:nvPr/>
        </p:nvPicPr>
        <p:blipFill>
          <a:blip r:embed="rId7"/>
          <a:stretch>
            <a:fillRect/>
          </a:stretch>
        </p:blipFill>
        <p:spPr>
          <a:xfrm>
            <a:off x="5125998" y="5792462"/>
            <a:ext cx="3454925" cy="474818"/>
          </a:xfrm>
          <a:prstGeom prst="rect">
            <a:avLst/>
          </a:prstGeom>
        </p:spPr>
      </p:pic>
      <p:pic>
        <p:nvPicPr>
          <p:cNvPr id="18" name="Picture 17"/>
          <p:cNvPicPr>
            <a:picLocks noChangeAspect="1"/>
          </p:cNvPicPr>
          <p:nvPr/>
        </p:nvPicPr>
        <p:blipFill>
          <a:blip r:embed="rId8"/>
          <a:stretch>
            <a:fillRect/>
          </a:stretch>
        </p:blipFill>
        <p:spPr>
          <a:xfrm>
            <a:off x="807218" y="5429303"/>
            <a:ext cx="1980049" cy="519836"/>
          </a:xfrm>
          <a:prstGeom prst="rect">
            <a:avLst/>
          </a:prstGeom>
        </p:spPr>
      </p:pic>
      <p:pic>
        <p:nvPicPr>
          <p:cNvPr id="19" name="Picture 18"/>
          <p:cNvPicPr>
            <a:picLocks noChangeAspect="1"/>
          </p:cNvPicPr>
          <p:nvPr/>
        </p:nvPicPr>
        <p:blipFill>
          <a:blip r:embed="rId9"/>
          <a:stretch>
            <a:fillRect/>
          </a:stretch>
        </p:blipFill>
        <p:spPr>
          <a:xfrm>
            <a:off x="5125998" y="2844534"/>
            <a:ext cx="2562050" cy="519335"/>
          </a:xfrm>
          <a:prstGeom prst="rect">
            <a:avLst/>
          </a:prstGeom>
        </p:spPr>
      </p:pic>
    </p:spTree>
    <p:extLst>
      <p:ext uri="{BB962C8B-B14F-4D97-AF65-F5344CB8AC3E}">
        <p14:creationId xmlns:p14="http://schemas.microsoft.com/office/powerpoint/2010/main" val="19606107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1523</TotalTime>
  <Words>16576</Words>
  <Application>Microsoft Macintosh PowerPoint</Application>
  <PresentationFormat>On-screen Show (4:3)</PresentationFormat>
  <Paragraphs>1244</Paragraphs>
  <Slides>76</Slides>
  <Notes>70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76</vt:i4>
      </vt:variant>
    </vt:vector>
  </HeadingPairs>
  <TitlesOfParts>
    <vt:vector size="86" baseType="lpstr">
      <vt:lpstr>Arial</vt:lpstr>
      <vt:lpstr>Calibri</vt:lpstr>
      <vt:lpstr>Calibri Light</vt:lpstr>
      <vt:lpstr>Times New Roman</vt:lpstr>
      <vt:lpstr>Wingdings</vt:lpstr>
      <vt:lpstr>华文新魏</vt:lpstr>
      <vt:lpstr>华文楷体</vt:lpstr>
      <vt:lpstr>宋体</vt:lpstr>
      <vt:lpstr>黑体</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SAMSUNG</dc:creator>
  <cp:lastModifiedBy>Microsoft Office User</cp:lastModifiedBy>
  <cp:revision>658</cp:revision>
  <dcterms:created xsi:type="dcterms:W3CDTF">2014-08-08T13:32:37Z</dcterms:created>
  <dcterms:modified xsi:type="dcterms:W3CDTF">2017-10-21T10:36:28Z</dcterms:modified>
</cp:coreProperties>
</file>